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99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  <a:srgbClr val="006699"/>
    <a:srgbClr val="FFFFCC"/>
    <a:srgbClr val="003399"/>
    <a:srgbClr val="0066FF"/>
    <a:srgbClr val="336699"/>
    <a:srgbClr val="333399"/>
    <a:srgbClr val="6600FF"/>
    <a:srgbClr val="66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941" autoAdjust="0"/>
    <p:restoredTop sz="94709" autoAdjust="0"/>
  </p:normalViewPr>
  <p:slideViewPr>
    <p:cSldViewPr>
      <p:cViewPr>
        <p:scale>
          <a:sx n="60" d="100"/>
          <a:sy n="60" d="100"/>
        </p:scale>
        <p:origin x="-948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912" y="-324"/>
      </p:cViewPr>
      <p:guideLst>
        <p:guide orient="horz" pos="2160"/>
        <p:guide pos="28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3002BBA-3B7F-4267-97E6-92A2C2992CC4}" type="datetimeFigureOut">
              <a:rPr lang="ru-RU"/>
              <a:pPr>
                <a:defRPr/>
              </a:pPr>
              <a:t>27.03.2012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68BBC2F-8A0E-4AA3-87FF-5BD188BA7E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6153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D72BBA-4444-48D2-B52C-3CB499E397F6}" type="datetimeFigureOut">
              <a:rPr lang="ru-RU"/>
              <a:pPr>
                <a:defRPr/>
              </a:pPr>
              <a:t>27.03.2012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549DFA4-894F-4029-B510-BC03A730B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481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3E96BC-6B82-4E26-9448-7C94F315467D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фон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BF6C0-1100-4E27-AC4E-E9774F73C8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1F498-6125-48B3-904F-9E4A36BD50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C1A54-665A-4CC0-8891-92DEFB851A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3634B-42B6-414E-95D6-A02D8C4C24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150C2-1F09-4CEF-BB9B-457C5BEC6D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5C1AA-7D1D-48DF-B0E1-5193C1C9E3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83123-098D-44F9-BB48-BEA6B8401A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4674B-7054-4D40-A304-376AC20EAE4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0606D-E4F9-4011-BFFB-1E593931FB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A9BF4-4CC9-4BA7-A0F1-A1AA7105C1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8CA3D-4848-4614-8BBB-7BAD1B4588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BF6C0-1100-4E27-AC4E-E9774F73C8B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F1F498-6125-48B3-904F-9E4A36BD50D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C1A54-665A-4CC0-8891-92DEFB851A7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3634B-42B6-414E-95D6-A02D8C4C240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150C2-1F09-4CEF-BB9B-457C5BEC6DD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85C1AA-7D1D-48DF-B0E1-5193C1C9E31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83123-098D-44F9-BB48-BEA6B8401A1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C4674B-7054-4D40-A304-376AC20EAE4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0606D-E4F9-4011-BFFB-1E593931FBB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A9BF4-4CC9-4BA7-A0F1-A1AA7105C16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8CA3D-4848-4614-8BBB-7BAD1B45886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4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17B05DE-2652-44D0-A848-F8EC773A94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Picture 7" descr="фон cop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17B05DE-2652-44D0-A848-F8EC773A946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-68357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887538" algn="l"/>
                <a:tab pos="3324225" algn="l"/>
              </a:tabLst>
              <a:defRPr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Автономное учреждение дополнительного профессионального образования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887538" algn="l"/>
                <a:tab pos="3324225" algn="l"/>
              </a:tabLst>
              <a:defRPr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«Институт развития образования»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887538" algn="l"/>
                <a:tab pos="3324225" algn="l"/>
              </a:tabLst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центр обработки информации</a:t>
            </a:r>
            <a:endParaRPr lang="ru-RU" sz="24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017825" y="4714884"/>
            <a:ext cx="61261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600"/>
              </a:spcBef>
              <a:defRPr/>
            </a:pPr>
            <a:r>
              <a:rPr lang="ru-RU" sz="2400" b="1" i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Пермякова</a:t>
            </a:r>
            <a:r>
              <a:rPr lang="ru-RU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Ольга Михайловна,</a:t>
            </a:r>
          </a:p>
          <a:p>
            <a:pPr algn="r">
              <a:spcBef>
                <a:spcPts val="600"/>
              </a:spcBef>
              <a:defRPr/>
            </a:pPr>
            <a:r>
              <a:rPr lang="ru-RU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 отдела</a:t>
            </a:r>
          </a:p>
          <a:p>
            <a:pPr algn="r">
              <a:spcBef>
                <a:spcPts val="600"/>
              </a:spcBef>
              <a:defRPr/>
            </a:pPr>
            <a:r>
              <a:rPr lang="ru-RU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информационно-методического обеспечения РЦОИ  </a:t>
            </a:r>
            <a:endParaRPr lang="ru-RU" b="1" i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mtClean="0"/>
              <a:pPr/>
              <a:t>1</a:t>
            </a:fld>
            <a:endParaRPr lang="ru-RU" dirty="0" smtClean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2786058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Практическая часть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Заполнение Форм ППЭ</a:t>
            </a:r>
            <a:endParaRPr lang="ru-RU" sz="32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2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714356"/>
            <a:ext cx="30718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ППЭ-12-01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0"/>
            <a:ext cx="507209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86138" y="-8"/>
          <a:ext cx="4929176" cy="6858008"/>
        </p:xfrm>
        <a:graphic>
          <a:graphicData uri="http://schemas.openxmlformats.org/drawingml/2006/table">
            <a:tbl>
              <a:tblPr/>
              <a:tblGrid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</a:tblGrid>
              <a:tr h="11791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52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520">
                <a:tc gridSpan="48"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latin typeface="Times New Roman"/>
                        </a:rPr>
                        <a:t>Протокол проведения ЕГЭ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12-01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912">
                <a:tc gridSpan="4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773"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849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1. Проведение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657">
                <a:tc gridSpan="42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1.Вскрыты доставочные спецпакеты с экзаменационными материалами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657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2.Начало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504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657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3.Окончание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7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2. Участники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чел.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4. Распределены в аудиторию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5. Не явились на экзамен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6. Удалены  в связи с нарушением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996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7. Не закончили экзамен по уважительной причине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8. Обнаружена ошибка в паспортных данных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9. Подали апелляцию о нарушении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938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endParaRPr lang="ru-RU" sz="500" b="0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987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3. Экзаменационные материалы, полученные от участников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10. Бланки регистрации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11. Бланки ответов №1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12. Бланки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13. Дополнительных бланков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14. КИМ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15. Черновиков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16. Заменено индивидуальных комплектов (брак, испорченные и т.п.)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077">
                <a:tc gridSpan="56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Организаторы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ФИО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Отв-ный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Подпись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Уполномоченный представитель ГЭК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19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07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2844" y="2214554"/>
            <a:ext cx="30718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715140" y="1285860"/>
            <a:ext cx="1500198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3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714356"/>
            <a:ext cx="30718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ППЭ-12-01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0"/>
            <a:ext cx="5214974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143240" y="0"/>
          <a:ext cx="5072088" cy="6643722"/>
        </p:xfrm>
        <a:graphic>
          <a:graphicData uri="http://schemas.openxmlformats.org/drawingml/2006/table">
            <a:tbl>
              <a:tblPr/>
              <a:tblGrid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</a:tblGrid>
              <a:tr h="11422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37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379">
                <a:tc gridSpan="48"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latin typeface="Times New Roman"/>
                        </a:rPr>
                        <a:t>Протокол проведения ЕГЭ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12-01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227">
                <a:tc gridSpan="4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843"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61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1. Проведение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36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63">
                <a:tc gridSpan="42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1.Вскрыты доставочные спецпакеты с экзаменационными материалами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3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63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2.Начало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395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763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3.Окончание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36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45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2. Участники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чел.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4. Распределены в аудиторию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5. Не явились на экзамен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6. Удалены  в связи с нарушением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778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7. Не закончили экзамен по уважительной причине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8. Обнаружена ошибка в паспортных данных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9. Подали апелляцию о нарушении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7534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endParaRPr lang="ru-RU" sz="500" b="0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145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3. Экзаменационные материалы, полученные от участников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10. Бланки регистрации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11. Бланки ответов №1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12. Бланки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13. Дополнительных бланков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14. КИМ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15. Черновиков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16. Заменено индивидуальных комплектов (брак, испорченные и т.п.)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36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0369"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919">
                <a:tc gridSpan="56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Организаторы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ФИО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Отв-ный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Подпись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Уполномоченный представитель ГЭК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919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369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919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2214554"/>
            <a:ext cx="30718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500958" y="4857760"/>
            <a:ext cx="92869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4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714356"/>
            <a:ext cx="30718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ППЭ-12-01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0"/>
            <a:ext cx="514353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143240" y="0"/>
          <a:ext cx="5072088" cy="6857993"/>
        </p:xfrm>
        <a:graphic>
          <a:graphicData uri="http://schemas.openxmlformats.org/drawingml/2006/table">
            <a:tbl>
              <a:tblPr/>
              <a:tblGrid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  <a:gridCol w="90573"/>
              </a:tblGrid>
              <a:tr h="11923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51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32">
                <a:tc gridSpan="48"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latin typeface="Times New Roman"/>
                        </a:rPr>
                        <a:t>Протокол проведения ЕГЭ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12-01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239">
                <a:tc gridSpan="4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189"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4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1. Проведение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966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782">
                <a:tc gridSpan="42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1.Вскрыты доставочные спецпакеты с экзаменационными материалами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782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2.Начало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345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782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3.Окончание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966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174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2. Участники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чел.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4. Распределены в аудиторию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5. Не явились на экзамен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6. Удалены  в связи с нарушением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156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7. Не закончили экзамен по уважительной причине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8. Обнаружена ошибка в паспортных данных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9. Подали апелляцию о нарушении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885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endParaRPr lang="ru-RU" sz="500" b="0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174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3. Экзаменационные материалы, полученные от участников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10. Бланки регистрации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11. Бланки ответов №1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12. Бланки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13. Дополнительных бланков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14. КИМ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15. Черновиков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16. Заменено индивидуальных комплектов (брак, испорченные и т.п.)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966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966"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935">
                <a:tc gridSpan="56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Организаторы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ФИО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Отв-ный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Подпись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Уполномоченный представитель ГЭК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93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966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93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2214554"/>
            <a:ext cx="30718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786578" y="1571612"/>
            <a:ext cx="1285884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5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ППЭ-05-02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786182" y="0"/>
            <a:ext cx="4929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928670"/>
          <a:ext cx="8001070" cy="5929337"/>
        </p:xfrm>
        <a:graphic>
          <a:graphicData uri="http://schemas.openxmlformats.org/drawingml/2006/table">
            <a:tbl>
              <a:tblPr/>
              <a:tblGrid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106539"/>
                <a:gridCol w="95885"/>
                <a:gridCol w="106539"/>
                <a:gridCol w="117192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</a:tblGrid>
              <a:tr h="21416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03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latin typeface="Times New Roman"/>
                        </a:rPr>
                        <a:t>Ведомость учёта участников ЕГЭ и экзаменационных материалов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0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Участники распределённые в аудиторию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Отметки о явке, удалении и т.п.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Количество ЭМ, полученных от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ответственного организатора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6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место в аудито-рии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Явился в аудиторию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Удален с экзамена 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Не закончил экзамен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Ошибка в документе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регистрации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№1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доп. бланки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КИМ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черновик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Narrow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Итого распределено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903">
                <a:tc gridSpan="4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 не явилось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50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2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стр.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>
            <a:off x="4572000" y="2285992"/>
            <a:ext cx="285752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6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ППЭ-05-02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786182" y="0"/>
            <a:ext cx="4929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928670"/>
          <a:ext cx="8001070" cy="5929337"/>
        </p:xfrm>
        <a:graphic>
          <a:graphicData uri="http://schemas.openxmlformats.org/drawingml/2006/table">
            <a:tbl>
              <a:tblPr/>
              <a:tblGrid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106539"/>
                <a:gridCol w="95885"/>
                <a:gridCol w="106539"/>
                <a:gridCol w="117192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</a:tblGrid>
              <a:tr h="21416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03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latin typeface="Times New Roman"/>
                        </a:rPr>
                        <a:t>Ведомость учёта участников ЕГЭ и экзаменационных материалов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0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Участники распределённые в аудиторию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Отметки о явке, удалении и т.п.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Количество ЭМ, полученных от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ответственного организатора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6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место в аудито-рии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Явился в аудиторию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Удален с экзамена 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Не закончил экзамен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Ошибка в документе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регистрации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№1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доп. бланки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КИМ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черновик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Narrow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Итого распределено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903">
                <a:tc gridSpan="4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 не явилось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50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2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стр.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>
            <a:off x="4786314" y="2285992"/>
            <a:ext cx="285752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572264" y="2214554"/>
            <a:ext cx="857256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7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57158" y="500042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Бланк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регистрации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3306" y="0"/>
            <a:ext cx="471490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41" name="Picture 1" descr="Бланки ЕГЭ 2009 проект10_в приказ_штрихкоды_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-142900"/>
            <a:ext cx="4802826" cy="697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Овал 14"/>
          <p:cNvSpPr/>
          <p:nvPr/>
        </p:nvSpPr>
        <p:spPr>
          <a:xfrm>
            <a:off x="3857620" y="5857892"/>
            <a:ext cx="1643074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8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57158" y="500042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3306" y="0"/>
            <a:ext cx="471490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-32" y="2285992"/>
            <a:ext cx="37147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Апелляция о нарушении установленного порядка проведения ЕГЭ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786190" y="0"/>
          <a:ext cx="4429152" cy="6857993"/>
        </p:xfrm>
        <a:graphic>
          <a:graphicData uri="http://schemas.openxmlformats.org/drawingml/2006/table">
            <a:tbl>
              <a:tblPr/>
              <a:tblGrid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  <a:gridCol w="158184"/>
              </a:tblGrid>
              <a:tr h="8501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300" b="1" i="0" u="none" strike="noStrike"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300" b="1" i="0" u="none" strike="noStrike"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300" b="1" i="0" u="none" strike="noStrike"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300" b="1" i="0" u="none" strike="noStrike"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1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1" i="0" u="none" strike="noStrike"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300" b="1" i="0" u="none" strike="noStrike"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2021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27">
                <a:tc gridSpan="24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АПЕЛЛЯЦИЯ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4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о нарушении установленного порядка проведения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4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единого государственного экзамена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21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 gridSpan="18">
                  <a:txBody>
                    <a:bodyPr/>
                    <a:lstStyle/>
                    <a:p>
                      <a:pPr algn="r" fontAlgn="ctr"/>
                      <a:r>
                        <a:rPr lang="ru-RU" sz="500" b="0" i="0" u="none" strike="noStrike">
                          <a:latin typeface="Times New Roman"/>
                        </a:rPr>
                        <a:t>Регистрационный номер  в Конфликтной комиссии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56">
                <a:tc gridSpan="2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ППЭ)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056">
                <a:tc gridSpan="2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МОУО)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8"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Образовательное учреждение участника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(код)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3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Сведения об участнике ЕГЭ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27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400" b="0" i="0" u="none" strike="noStrike">
                          <a:latin typeface="Times New Roman"/>
                        </a:rPr>
                        <a:t>Фамилия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21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27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400" b="0" i="0" u="none" strike="noStrike">
                          <a:latin typeface="Times New Roman"/>
                        </a:rPr>
                        <a:t>Имя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215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43112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27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400" b="0" i="0" u="none" strike="noStrike">
                          <a:latin typeface="Times New Roman"/>
                        </a:rPr>
                        <a:t>Отчество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215">
                <a:tc rowSpan="3" gridSpan="8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Документ, удосточеряющий личность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27"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402"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(серия)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3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(номер)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3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Заявление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644"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Прошу конфликтную комиссию субъекта Российской Федерации рассмотреть мою апелляцию о нарушении установленного порядка проведения единого государственного экзамена.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429"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Содержание претензии: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 gridSpan="2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215"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2056">
                <a:tc gridSpan="28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Указанный факт существенно затруднил для меня выполнение экзаменационных заданий, что может привести к необъективной оценке моих знаний по предмету.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27"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4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 rowSpan="2" gridSpan="15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Апелляцию принял уполномоченный представитель ГЭК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5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 gridSpan="1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400" b="0" i="0" u="none" strike="noStrike">
                        <a:latin typeface="Arial Cyr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>
                  <a:txBody>
                    <a:bodyPr/>
                    <a:lstStyle/>
                    <a:p>
                      <a:pPr algn="just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128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Дата ______________________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Время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02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число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месяц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9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ППЭ-05-02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786182" y="0"/>
            <a:ext cx="4929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928670"/>
          <a:ext cx="8001070" cy="5929337"/>
        </p:xfrm>
        <a:graphic>
          <a:graphicData uri="http://schemas.openxmlformats.org/drawingml/2006/table">
            <a:tbl>
              <a:tblPr/>
              <a:tblGrid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106539"/>
                <a:gridCol w="95885"/>
                <a:gridCol w="106539"/>
                <a:gridCol w="117192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</a:tblGrid>
              <a:tr h="21416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03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latin typeface="Times New Roman"/>
                        </a:rPr>
                        <a:t>Ведомость учёта участников ЕГЭ и экзаменационных материалов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0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Участники распределённые в аудиторию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Отметки о явке, удалении и т.п.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Количество ЭМ, полученных от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ответственного организатора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6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место в аудито-рии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Явился в аудиторию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Удален с экзамена 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Не закончил экзамен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Ошибка в документе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регистрации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№1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доп. бланки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КИМ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черновик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Narrow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Итого распределено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903">
                <a:tc gridSpan="4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 не явилось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50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2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стр.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 flipH="1">
            <a:off x="5072066" y="2143116"/>
            <a:ext cx="214314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10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57158" y="500042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Бланк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регистрации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3306" y="0"/>
            <a:ext cx="471490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41" name="Picture 1" descr="Бланки ЕГЭ 2009 проект10_в приказ_штрихкоды_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-142900"/>
            <a:ext cx="4802826" cy="697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Овал 14"/>
          <p:cNvSpPr/>
          <p:nvPr/>
        </p:nvSpPr>
        <p:spPr>
          <a:xfrm>
            <a:off x="5500694" y="5857892"/>
            <a:ext cx="1643074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11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ППЭ-05-02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786182" y="0"/>
            <a:ext cx="4929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928670"/>
          <a:ext cx="8001070" cy="5929337"/>
        </p:xfrm>
        <a:graphic>
          <a:graphicData uri="http://schemas.openxmlformats.org/drawingml/2006/table">
            <a:tbl>
              <a:tblPr/>
              <a:tblGrid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106539"/>
                <a:gridCol w="95885"/>
                <a:gridCol w="106539"/>
                <a:gridCol w="117192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</a:tblGrid>
              <a:tr h="21416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03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latin typeface="Times New Roman"/>
                        </a:rPr>
                        <a:t>Ведомость учёта участников ЕГЭ и экзаменационных материалов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0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Участники распределённые в аудиторию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Отметки о явке, удалении и т.п.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Количество ЭМ, полученных от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ответственного организатора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6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место в аудито-рии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Явился в аудиторию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Удален с экзамена 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Не закончил экзамен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Ошибка в документе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регистрации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№1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доп. бланки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КИМ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черновик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Narrow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Итого распределено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903">
                <a:tc gridSpan="4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 не явилось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50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2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стр.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 flipH="1">
            <a:off x="6572264" y="2143116"/>
            <a:ext cx="857256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12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ППЭ-05-02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786182" y="0"/>
            <a:ext cx="4929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928670"/>
          <a:ext cx="8001070" cy="5929337"/>
        </p:xfrm>
        <a:graphic>
          <a:graphicData uri="http://schemas.openxmlformats.org/drawingml/2006/table">
            <a:tbl>
              <a:tblPr/>
              <a:tblGrid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106539"/>
                <a:gridCol w="95885"/>
                <a:gridCol w="106539"/>
                <a:gridCol w="117192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</a:tblGrid>
              <a:tr h="21416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03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latin typeface="Times New Roman"/>
                        </a:rPr>
                        <a:t>Ведомость учёта участников ЕГЭ и экзаменационных материалов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0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Участники распределённые в аудиторию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Отметки о явке, удалении и т.п.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Количество ЭМ, полученных от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ответственного организатора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6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место в аудито-рии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Явился в аудиторию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Удален с экзамена 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Не закончил экзамен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Ошибка в документе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регистрации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№1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доп. бланки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КИМ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черновик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Narrow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Итого распределено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903">
                <a:tc gridSpan="4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 не явилось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50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2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стр.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 flipH="1">
            <a:off x="5214942" y="2214554"/>
            <a:ext cx="214314" cy="785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13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ППЭ-05-02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786182" y="0"/>
            <a:ext cx="49292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928670"/>
          <a:ext cx="8001070" cy="5929337"/>
        </p:xfrm>
        <a:graphic>
          <a:graphicData uri="http://schemas.openxmlformats.org/drawingml/2006/table">
            <a:tbl>
              <a:tblPr/>
              <a:tblGrid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106539"/>
                <a:gridCol w="95885"/>
                <a:gridCol w="106539"/>
                <a:gridCol w="117192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  <a:gridCol w="95885"/>
              </a:tblGrid>
              <a:tr h="21416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03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latin typeface="Times New Roman"/>
                        </a:rPr>
                        <a:t>Ведомость учёта участников ЕГЭ и экзаменационных материалов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0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Участники распределённые в аудиторию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Отметки о явке, удалении и т.п.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Количество ЭМ, полученных от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Подпись ответственного организатора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6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место в аудито-рии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Явился в аудиторию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Удален с экзамена 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Не закончил экзамен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Ошибка в документе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регистрации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№1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бланк ответов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доп. бланки №2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КИМ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черновик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8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1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Narrow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903">
                <a:tc gridSpan="21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Итого распределено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903">
                <a:tc gridSpan="45"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Итого не явилось участников: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50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2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стр.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917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 flipH="1">
            <a:off x="5357818" y="2214554"/>
            <a:ext cx="1357322" cy="785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flipH="1">
            <a:off x="6500826" y="2000240"/>
            <a:ext cx="1857388" cy="785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14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ППЭ-12-02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143240" y="0"/>
            <a:ext cx="60007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Ведомость коррекции персональных данных участников ЕГЭ в аудитории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57125" y="1071555"/>
          <a:ext cx="8001117" cy="5286403"/>
        </p:xfrm>
        <a:graphic>
          <a:graphicData uri="http://schemas.openxmlformats.org/drawingml/2006/table">
            <a:tbl>
              <a:tblPr/>
              <a:tblGrid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  <a:gridCol w="96399"/>
              </a:tblGrid>
              <a:tr h="13120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34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01">
                <a:tc gridSpan="75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Times New Roman"/>
                        </a:rPr>
                        <a:t>Ведомость коррекции персональных данных участников ЕГЭ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12-02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000">
                <a:tc gridSpan="75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Персональные данные в РБД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6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Корректировка персональных данных*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Подпись участника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1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1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документ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серия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номер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9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1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7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8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8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Arial Narro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690">
                <a:tc gridSpan="5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latin typeface="Times New Roman"/>
                        </a:rPr>
                        <a:t>* столбцы 5, 6, 7 заполняются только те, в которых зафиксировано несоответствие с РБД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Arial Narrow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1201"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201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latin typeface="Times New Roman"/>
                        </a:rPr>
                        <a:t>Ответственный организатор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345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Овал 14"/>
          <p:cNvSpPr/>
          <p:nvPr/>
        </p:nvSpPr>
        <p:spPr>
          <a:xfrm flipH="1">
            <a:off x="785786" y="1785926"/>
            <a:ext cx="307183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 flipH="1">
            <a:off x="4500562" y="1785926"/>
            <a:ext cx="307183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786578" y="6286520"/>
            <a:ext cx="2133600" cy="365125"/>
          </a:xfrm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15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-142900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ППЭ-11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072494" cy="59293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143240" y="0"/>
            <a:ext cx="60007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Сопроводительный бланк к материалам ЕГЭ</a:t>
            </a:r>
            <a:endParaRPr lang="ru-RU" sz="2400" dirty="0">
              <a:solidFill>
                <a:srgbClr val="000099"/>
              </a:solidFill>
            </a:endParaRPr>
          </a:p>
        </p:txBody>
      </p:sp>
      <p:pic>
        <p:nvPicPr>
          <p:cNvPr id="12" name="Рисунок 11" descr="C:\Documents and Settings\All Users\Документы\Мои рисунки\Образцы рисунков\Безымянный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928670"/>
            <a:ext cx="8143931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376518" cy="501650"/>
          </a:xfrm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16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57158" y="428604"/>
            <a:ext cx="28574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ППЭ-11-01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7554" y="0"/>
            <a:ext cx="500066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2169375"/>
            <a:ext cx="3286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Сопроводительный бланк к ЭМ № 2</a:t>
            </a:r>
            <a:endParaRPr lang="ru-RU" sz="2400" dirty="0">
              <a:solidFill>
                <a:srgbClr val="000099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500418" y="428596"/>
          <a:ext cx="4714920" cy="5715048"/>
        </p:xfrm>
        <a:graphic>
          <a:graphicData uri="http://schemas.openxmlformats.org/drawingml/2006/table">
            <a:tbl>
              <a:tblPr/>
              <a:tblGrid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  <a:gridCol w="84195"/>
              </a:tblGrid>
              <a:tr h="16947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аудитории)*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3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288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43">
                <a:tc gridSpan="48">
                  <a:txBody>
                    <a:bodyPr/>
                    <a:lstStyle/>
                    <a:p>
                      <a:pPr algn="ctr" fontAlgn="b"/>
                      <a:r>
                        <a:rPr lang="ru-RU" sz="600" b="1" i="0" u="none" strike="noStrike">
                          <a:latin typeface="Times New Roman"/>
                        </a:rPr>
                        <a:t>Сопроводительный бланк к экзаменационным материалам №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11-01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05">
                <a:tc gridSpan="4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659">
                <a:tc gridSpan="56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330">
                <a:tc gridSpan="56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(наименование ППЭ)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659">
                <a:tc gridSpan="56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330">
                <a:tc gridSpan="56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(адрес ППЭ)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463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56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 dirty="0">
                          <a:latin typeface="Times New Roman"/>
                        </a:rPr>
                        <a:t>Наименование экзаменационных материалов: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109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1.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Использованные КИМ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708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2.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Черновики**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708"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708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47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Индивидуальные комплекты: испорченные, с типографским дефектом, содержащие лишние (недостающие) бланки и др. брак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3.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7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708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4.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Неиспользованные доставочные спецпакеты по 5 ИК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708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5.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Неиспользованные доставочные спецпакеты по 15 ИК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708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6.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Неиспользованные дополнительные бланки ответов №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708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7.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Неиспользованные индивидуальные комплекты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924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47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latin typeface="Times New Roman"/>
                        </a:rPr>
                        <a:t>Количество экзаменационных материалов: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330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42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Материалы сданы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288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330">
                <a:tc gridSpan="27"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>
                          <a:latin typeface="Times New Roman"/>
                        </a:rPr>
                        <a:t>Материалы сдал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>
                          <a:latin typeface="Times New Roman"/>
                        </a:rPr>
                        <a:t>Материалы принял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288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Times New Roman"/>
                        </a:rPr>
                        <a:t>Уполномоченный представитель ГЭК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288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88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1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1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1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1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88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522">
                <a:tc gridSpan="56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Times New Roman"/>
                        </a:rPr>
                        <a:t>* если сопроводительный бланк оформляется на неиспользованные материалы, находящиеся у руководителя ППЭ, то заполнять поле "аудитория" не следует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330">
                <a:tc gridSpan="56"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latin typeface="Times New Roman"/>
                        </a:rPr>
                        <a:t>**черновики сдаются в РЦОИ по усмотрению субъекта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Овал 12"/>
          <p:cNvSpPr/>
          <p:nvPr/>
        </p:nvSpPr>
        <p:spPr>
          <a:xfrm flipH="1">
            <a:off x="5143504" y="428604"/>
            <a:ext cx="857256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z="1800" smtClean="0">
                <a:solidFill>
                  <a:srgbClr val="000099"/>
                </a:solidFill>
              </a:rPr>
              <a:pPr/>
              <a:t>17</a:t>
            </a:fld>
            <a:endParaRPr lang="ru-RU" sz="1800" dirty="0" smtClean="0">
              <a:solidFill>
                <a:srgbClr val="000099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714356"/>
            <a:ext cx="307180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ППЭ-12-01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0"/>
            <a:ext cx="5072098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86138" y="-8"/>
          <a:ext cx="4929176" cy="6872904"/>
        </p:xfrm>
        <a:graphic>
          <a:graphicData uri="http://schemas.openxmlformats.org/drawingml/2006/table">
            <a:tbl>
              <a:tblPr/>
              <a:tblGrid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  <a:gridCol w="88021"/>
              </a:tblGrid>
              <a:tr h="11791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(регион)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МОУО)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(код ППЭ)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(предмет)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(дата экз.: число-месяц-год)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52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ИНФ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520">
                <a:tc gridSpan="48"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latin typeface="Times New Roman"/>
                        </a:rPr>
                        <a:t>Протокол проведения ЕГЭ в аудитории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12-01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912">
                <a:tc gridSpan="4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(наименование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(код формы)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773"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400" b="0" i="0" u="none" strike="noStrike"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849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1. Проведение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657">
                <a:tc gridSpan="42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1.Вскрыты доставочные спецпакеты с экзаменационными материалами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657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2.Начало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504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1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657">
                <a:tc gridSpan="41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3.Окончание экзамена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час.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мин.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115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87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2. Участники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чел.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4. Распределены в аудиторию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5. Не явились на экзамен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6. Удалены  в связи с нарушением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996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7. Не закончили экзамен по уважительной причине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8. Обнаружена ошибка в паспортных данных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9. Подали апелляцию о нарушении порядка проведения ЕГЭ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938"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t"/>
                      <a:endParaRPr lang="ru-RU" sz="500" b="0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987">
                <a:tc gridSpan="50"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3. Экзаменационные материалы, полученные от участников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шт.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10. Бланки регистрации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11. Бланки ответов №1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latin typeface="Times New Roman"/>
                        </a:rPr>
                        <a:t>12. Бланки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13. Дополнительных бланков ответов №2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14. КИМ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15. Черновиков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4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16. Заменено индивидуальных комплектов (брак, испорченные и т.п.)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5219"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077">
                <a:tc gridSpan="56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Организаторы в аудитории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ФИО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Times New Roman"/>
                        </a:rPr>
                        <a:t>Отв-ный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Подпись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38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Уполномоченный представитель ГЭК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7"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077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latin typeface="Arial Cyr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219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t"/>
                      <a:r>
                        <a:rPr lang="ru-RU" sz="4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077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2844" y="2214554"/>
            <a:ext cx="30718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Протокол проведения ЕГЭ в аудитории ППЭ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643174" y="2214554"/>
            <a:ext cx="2500330" cy="29289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okarklina\Рабочий стол\КОНФЕРЕНЦИЯ\1ФОН ДЛЯ ПРЕЗИНТАЦ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60784"/>
            <a:ext cx="9144000" cy="7018784"/>
          </a:xfrm>
          <a:prstGeom prst="rect">
            <a:avLst/>
          </a:prstGeom>
          <a:noFill/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-68357"/>
            <a:ext cx="91440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887538" algn="l"/>
                <a:tab pos="3324225" algn="l"/>
              </a:tabLst>
              <a:defRPr/>
            </a:pP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Автономное учреждение дополнительного профессионального образования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887538" algn="l"/>
                <a:tab pos="3324225" algn="l"/>
              </a:tabLst>
              <a:defRPr/>
            </a:pP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«Институт развития образования»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1887538" algn="l"/>
                <a:tab pos="3324225" algn="l"/>
              </a:tabLst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центр обработки информации</a:t>
            </a:r>
            <a:endParaRPr lang="ru-RU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500438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20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12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>г.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017825" y="4714884"/>
            <a:ext cx="6126175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600"/>
              </a:spcBef>
              <a:defRPr/>
            </a:pPr>
            <a:r>
              <a:rPr lang="ru-RU" sz="2400" b="1" i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Пермякова</a:t>
            </a:r>
            <a:r>
              <a:rPr lang="ru-RU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Ольга Михайловна,</a:t>
            </a:r>
          </a:p>
          <a:p>
            <a:pPr algn="r">
              <a:spcBef>
                <a:spcPts val="600"/>
              </a:spcBef>
              <a:defRPr/>
            </a:pPr>
            <a:r>
              <a:rPr lang="ru-RU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 отдела</a:t>
            </a:r>
          </a:p>
          <a:p>
            <a:pPr algn="r">
              <a:spcBef>
                <a:spcPts val="600"/>
              </a:spcBef>
              <a:defRPr/>
            </a:pPr>
            <a:r>
              <a:rPr lang="ru-RU" sz="2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информационно-методического обеспечения РЦОИ  </a:t>
            </a:r>
            <a:endParaRPr lang="ru-RU" b="1" i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158F28-7C37-4DC5-91A4-8BCAC3B2A0F0}" type="slidenum">
              <a:rPr lang="ru-RU" smtClean="0"/>
              <a:pPr/>
              <a:t>18</a:t>
            </a:fld>
            <a:endParaRPr lang="ru-RU" dirty="0" smtClean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0" y="2285992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99"/>
                </a:solidFill>
              </a:rPr>
              <a:t>Спасибо за внимание.</a:t>
            </a:r>
            <a:endParaRPr lang="ru-RU" sz="5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пия ФЦТ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5951</TotalTime>
  <Words>2905</Words>
  <Application>Microsoft Office PowerPoint</Application>
  <PresentationFormat>Экран (4:3)</PresentationFormat>
  <Paragraphs>3462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Копия ФЦТ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Федеральный центр тестирования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inna</dc:creator>
  <cp:lastModifiedBy>Pavel</cp:lastModifiedBy>
  <cp:revision>901</cp:revision>
  <dcterms:created xsi:type="dcterms:W3CDTF">2008-03-12T13:28:52Z</dcterms:created>
  <dcterms:modified xsi:type="dcterms:W3CDTF">2012-03-26T21:28:22Z</dcterms:modified>
</cp:coreProperties>
</file>