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0"/>
  </p:notesMasterIdLst>
  <p:sldIdLst>
    <p:sldId id="256" r:id="rId2"/>
    <p:sldId id="331" r:id="rId3"/>
    <p:sldId id="334" r:id="rId4"/>
    <p:sldId id="335" r:id="rId5"/>
    <p:sldId id="342" r:id="rId6"/>
    <p:sldId id="338" r:id="rId7"/>
    <p:sldId id="340" r:id="rId8"/>
    <p:sldId id="339" r:id="rId9"/>
    <p:sldId id="344" r:id="rId10"/>
    <p:sldId id="341" r:id="rId11"/>
    <p:sldId id="346" r:id="rId12"/>
    <p:sldId id="336" r:id="rId13"/>
    <p:sldId id="343" r:id="rId14"/>
    <p:sldId id="290" r:id="rId15"/>
    <p:sldId id="345" r:id="rId16"/>
    <p:sldId id="291" r:id="rId17"/>
    <p:sldId id="296" r:id="rId18"/>
    <p:sldId id="306" r:id="rId19"/>
    <p:sldId id="298" r:id="rId20"/>
    <p:sldId id="307" r:id="rId21"/>
    <p:sldId id="308" r:id="rId22"/>
    <p:sldId id="309" r:id="rId23"/>
    <p:sldId id="310" r:id="rId24"/>
    <p:sldId id="311" r:id="rId25"/>
    <p:sldId id="312" r:id="rId26"/>
    <p:sldId id="313" r:id="rId27"/>
    <p:sldId id="314" r:id="rId28"/>
    <p:sldId id="315" r:id="rId29"/>
    <p:sldId id="318" r:id="rId30"/>
    <p:sldId id="320" r:id="rId31"/>
    <p:sldId id="321" r:id="rId32"/>
    <p:sldId id="322" r:id="rId33"/>
    <p:sldId id="323" r:id="rId34"/>
    <p:sldId id="324" r:id="rId35"/>
    <p:sldId id="325" r:id="rId36"/>
    <p:sldId id="326" r:id="rId37"/>
    <p:sldId id="327" r:id="rId38"/>
    <p:sldId id="259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516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D3A7FE-6278-4870-9299-5FF44BFB1B21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3755CE-4B29-4EB6-BDAB-39B8E4C5E52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МИД – 93%,ЗОУ – 83%,РФ – 78%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A0FD5-619A-4F74-A079-A596C6234CFE}" type="slidenum">
              <a:rPr lang="ru-RU" smtClean="0"/>
              <a:pPr/>
              <a:t>38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2204864"/>
            <a:ext cx="6172200" cy="1894362"/>
          </a:xfrm>
        </p:spPr>
        <p:txBody>
          <a:bodyPr>
            <a:normAutofit/>
          </a:bodyPr>
          <a:lstStyle/>
          <a:p>
            <a:r>
              <a:rPr lang="ru-RU" smtClean="0"/>
              <a:t>Ответственность организаторов  </a:t>
            </a:r>
            <a:r>
              <a:rPr lang="ru-RU" dirty="0" smtClean="0"/>
              <a:t>в ППЭ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221088"/>
            <a:ext cx="6400800" cy="1417712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dirty="0" smtClean="0"/>
              <a:t>Организаторы в аудитории </a:t>
            </a:r>
          </a:p>
          <a:p>
            <a:r>
              <a:rPr lang="ru-RU" dirty="0" smtClean="0"/>
              <a:t>Организаторы вне аудитории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260648"/>
            <a:ext cx="7920880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Автономное учреждение дополнительного профессионального образования Ханты-Мансийского автономного округа – </a:t>
            </a:r>
            <a:r>
              <a:rPr lang="ru-RU" dirty="0" err="1" smtClean="0"/>
              <a:t>Югры</a:t>
            </a:r>
            <a:endParaRPr lang="ru-RU" dirty="0" smtClean="0"/>
          </a:p>
          <a:p>
            <a:pPr algn="ctr"/>
            <a:r>
              <a:rPr lang="ru-RU" dirty="0" smtClean="0"/>
              <a:t>«Институт развития образования»</a:t>
            </a:r>
          </a:p>
          <a:p>
            <a:pPr algn="ctr"/>
            <a:r>
              <a:rPr lang="ru-RU" dirty="0" smtClean="0"/>
              <a:t>Региональный центр обработки информации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Ответственность лиц привлекаемых к проведению ЕГЭ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435280" cy="4997152"/>
          </a:xfrm>
        </p:spPr>
        <p:txBody>
          <a:bodyPr>
            <a:normAutofit/>
          </a:bodyPr>
          <a:lstStyle/>
          <a:p>
            <a:r>
              <a:rPr lang="ru-RU" dirty="0" smtClean="0"/>
              <a:t>Приказ Министерства образования и науки Российской Федерации от 11.10.2011г. № 2451 «Об утверждения порядка проведения Единого государственного экзамена»</a:t>
            </a:r>
          </a:p>
          <a:p>
            <a:r>
              <a:rPr lang="ru-RU" dirty="0" smtClean="0"/>
              <a:t>п. 4 части </a:t>
            </a:r>
            <a:r>
              <a:rPr lang="en-US" dirty="0" smtClean="0"/>
              <a:t>I </a:t>
            </a:r>
            <a:r>
              <a:rPr lang="ru-RU" dirty="0" smtClean="0"/>
              <a:t>Порядка проведения ЕГЭ: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   </a:t>
            </a:r>
            <a:r>
              <a:rPr lang="ru-RU" dirty="0" smtClean="0">
                <a:solidFill>
                  <a:srgbClr val="002060"/>
                </a:solidFill>
              </a:rPr>
              <a:t>Лица, привлекаемые к проведению ЕГЭ, а в период проведения ЕГЭ также лица, сдававшие ЕГЭ, несут в соответствии с законодательством Российской Федерации </a:t>
            </a:r>
            <a:r>
              <a:rPr lang="ru-RU" dirty="0" smtClean="0">
                <a:solidFill>
                  <a:srgbClr val="FF0000"/>
                </a:solidFill>
              </a:rPr>
              <a:t>ответственность за разглашение содержащихся в КИМ сведений.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Ответственность лиц привлекаемых к проведению ЕГЭ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435280" cy="4997152"/>
          </a:xfrm>
        </p:spPr>
        <p:txBody>
          <a:bodyPr>
            <a:normAutofit/>
          </a:bodyPr>
          <a:lstStyle/>
          <a:p>
            <a:r>
              <a:rPr lang="ru-RU" dirty="0" smtClean="0"/>
              <a:t>Приказ Министерства образования и науки Российской Федерации от 11.10.2011г. № 2451 «Об утверждения порядка проведения Единого государственного экзамена»</a:t>
            </a:r>
          </a:p>
          <a:p>
            <a:r>
              <a:rPr lang="ru-RU" dirty="0" smtClean="0"/>
              <a:t>п. 63 части </a:t>
            </a:r>
            <a:r>
              <a:rPr lang="en-US" dirty="0" smtClean="0"/>
              <a:t>VII </a:t>
            </a:r>
            <a:r>
              <a:rPr lang="ru-RU" dirty="0" smtClean="0"/>
              <a:t>Порядка проведения ЕГЭ: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  …. Участникам ЕГЭ предоставляется право подать в письменной форме апелляцию о нарушении установленного порядка проведения ЕГЭ по общеобразовательному предмету….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1052736"/>
            <a:ext cx="8229600" cy="5661249"/>
          </a:xfrm>
        </p:spPr>
        <p:txBody>
          <a:bodyPr>
            <a:normAutofit lnSpcReduction="10000"/>
          </a:bodyPr>
          <a:lstStyle/>
          <a:p>
            <a:pPr lvl="0"/>
            <a:r>
              <a:rPr lang="ru-RU" dirty="0" smtClean="0"/>
              <a:t>без уважительной причины покидать аудиторию во время экзамена;</a:t>
            </a:r>
          </a:p>
          <a:p>
            <a:pPr lvl="0"/>
            <a:r>
              <a:rPr lang="ru-RU" dirty="0" smtClean="0"/>
              <a:t>иметь при себе и использовать средства связи и электронно-вычислительной техники, за исключением случаев, установленных нормативными правовыми актами Российской Федерации.</a:t>
            </a:r>
          </a:p>
          <a:p>
            <a:r>
              <a:rPr lang="ru-RU" dirty="0" smtClean="0"/>
              <a:t>Организаторы обязаны следить за порядком в аудитории и не допускать, чтобы участники ЕГЭ общались друг с другом, вставали с мест, пересаживались, осуществляли обмен любыми материалами и предметами; пользовались средствами связи и электронно-вычислительной техникой; справочными материалами кроме разрешенных; ходили по ППЭ во время экзамена без сопровождения дежурных организаторов.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0"/>
            <a:ext cx="86044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b="1" dirty="0" smtClean="0"/>
              <a:t>Методические рекомендации ФЦТ о порядке проведения процедуры ЕГЭ в ППЭ от 29.02.2012г.</a:t>
            </a:r>
          </a:p>
          <a:p>
            <a:pPr algn="ctr"/>
            <a:r>
              <a:rPr lang="ru-RU" sz="2800" b="1" dirty="0" smtClean="0"/>
              <a:t>2.6.2.  Организаторам запрещается: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49817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sz="3200" b="1" dirty="0" smtClean="0"/>
              <a:t>Методические рекомендации ФЦТ о порядке проведения процедуры ЕГЭ в ППЭ от 29.02.2012г.</a:t>
            </a:r>
            <a:br>
              <a:rPr lang="ru-RU" sz="3200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700808"/>
            <a:ext cx="7467600" cy="4773144"/>
          </a:xfrm>
        </p:spPr>
        <p:txBody>
          <a:bodyPr/>
          <a:lstStyle/>
          <a:p>
            <a:pPr lvl="0"/>
            <a:endParaRPr lang="ru-RU" dirty="0" smtClean="0"/>
          </a:p>
          <a:p>
            <a:pPr lvl="0"/>
            <a:r>
              <a:rPr lang="ru-RU" dirty="0" smtClean="0"/>
              <a:t>2.1.8. Организаторы распределяются по аудиториям исходя из того, что на </a:t>
            </a:r>
            <a:br>
              <a:rPr lang="ru-RU" dirty="0" smtClean="0"/>
            </a:br>
            <a:r>
              <a:rPr lang="ru-RU" dirty="0" smtClean="0"/>
              <a:t>15 участников ЕГЭ, находящихся в аудитории, должно приходиться два организатора.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ru-RU" sz="2400" dirty="0" smtClean="0">
                <a:solidFill>
                  <a:srgbClr val="FF0000"/>
                </a:solidFill>
              </a:rPr>
              <a:t>Перед проведением экзамена</a:t>
            </a:r>
            <a:r>
              <a:rPr lang="ru-RU" sz="2400" dirty="0">
                <a:solidFill>
                  <a:srgbClr val="FF0000"/>
                </a:solidFill>
              </a:rPr>
              <a:t/>
            </a:r>
            <a:br>
              <a:rPr lang="ru-RU" sz="2400" dirty="0">
                <a:solidFill>
                  <a:srgbClr val="FF0000"/>
                </a:solidFill>
              </a:rPr>
            </a:b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579296" cy="4925144"/>
          </a:xfrm>
        </p:spPr>
        <p:txBody>
          <a:bodyPr>
            <a:normAutofit/>
          </a:bodyPr>
          <a:lstStyle/>
          <a:p>
            <a:pPr lvl="0"/>
            <a:r>
              <a:rPr lang="ru-RU" u="sng" dirty="0" smtClean="0"/>
              <a:t>Пройти подробный инструктаж у руководителя ППЭ</a:t>
            </a:r>
            <a:r>
              <a:rPr lang="ru-RU" dirty="0" smtClean="0"/>
              <a:t>, </a:t>
            </a:r>
          </a:p>
          <a:p>
            <a:pPr lvl="0"/>
            <a:r>
              <a:rPr lang="ru-RU" u="sng" dirty="0" smtClean="0"/>
              <a:t>по процедуре проведения экзамена</a:t>
            </a:r>
            <a:r>
              <a:rPr lang="ru-RU" dirty="0" smtClean="0"/>
              <a:t>,</a:t>
            </a:r>
          </a:p>
          <a:p>
            <a:pPr lvl="0"/>
            <a:r>
              <a:rPr lang="ru-RU" u="sng" dirty="0" smtClean="0"/>
              <a:t> по заполнению области регистрации бланков ЕГЭ</a:t>
            </a:r>
            <a:r>
              <a:rPr lang="ru-RU" dirty="0" smtClean="0"/>
              <a:t>, </a:t>
            </a:r>
          </a:p>
          <a:p>
            <a:pPr lvl="0"/>
            <a:r>
              <a:rPr lang="ru-RU" u="sng" dirty="0" smtClean="0"/>
              <a:t>по порядку выдачи дополнительных бланков ответов № 2 и по оформлению необходимых документов после экзамена;</a:t>
            </a:r>
          </a:p>
          <a:p>
            <a:pPr lvl="0"/>
            <a:r>
              <a:rPr lang="ru-RU" dirty="0" smtClean="0"/>
              <a:t>Проверить наличие памятки в аудитории с кодами ППЭ, предмета, ОУ, на базе которого организован ППЭ для заполнения регистрационных частей бланков ЕГЭ;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1805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Перед проведением экзамена: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908720"/>
            <a:ext cx="7467600" cy="5565232"/>
          </a:xfrm>
        </p:spPr>
        <p:txBody>
          <a:bodyPr>
            <a:normAutofit fontScale="92500" lnSpcReduction="10000"/>
          </a:bodyPr>
          <a:lstStyle/>
          <a:p>
            <a:r>
              <a:rPr lang="ru-RU" u="sng" dirty="0" smtClean="0"/>
              <a:t>Получить от руководителя ППЭ формы:</a:t>
            </a:r>
          </a:p>
          <a:p>
            <a:r>
              <a:rPr lang="ru-RU" u="sng" dirty="0" smtClean="0"/>
              <a:t> </a:t>
            </a:r>
            <a:r>
              <a:rPr lang="ru-RU" dirty="0" smtClean="0"/>
              <a:t>списки участников ЕГЭ на аудиторию (</a:t>
            </a:r>
            <a:r>
              <a:rPr lang="ru-RU" b="1" dirty="0" smtClean="0"/>
              <a:t>форма ППЭ-05-02</a:t>
            </a:r>
            <a:r>
              <a:rPr lang="ru-RU" dirty="0" smtClean="0"/>
              <a:t> ),</a:t>
            </a:r>
          </a:p>
          <a:p>
            <a:r>
              <a:rPr lang="ru-RU" dirty="0" smtClean="0"/>
              <a:t> протоколы проведения ЕГЭ в аудитории (</a:t>
            </a:r>
            <a:r>
              <a:rPr lang="ru-RU" b="1" dirty="0" smtClean="0"/>
              <a:t>форма ППЭ-12-01)</a:t>
            </a:r>
          </a:p>
          <a:p>
            <a:r>
              <a:rPr lang="ru-RU" b="1" dirty="0" smtClean="0"/>
              <a:t> </a:t>
            </a:r>
            <a:r>
              <a:rPr lang="ru-RU" dirty="0" smtClean="0"/>
              <a:t>при необходимости</a:t>
            </a:r>
            <a:r>
              <a:rPr lang="ru-RU" b="1" dirty="0" smtClean="0"/>
              <a:t> </a:t>
            </a:r>
            <a:r>
              <a:rPr lang="ru-RU" dirty="0" smtClean="0"/>
              <a:t>ведомость коррекции персональных данных</a:t>
            </a:r>
            <a:r>
              <a:rPr lang="ru-RU" b="1" dirty="0" smtClean="0"/>
              <a:t> </a:t>
            </a:r>
            <a:r>
              <a:rPr lang="ru-RU" dirty="0" smtClean="0"/>
              <a:t>участников ЕГЭ в аудитории</a:t>
            </a:r>
            <a:r>
              <a:rPr lang="ru-RU" b="1" dirty="0" smtClean="0"/>
              <a:t> (форма ППЭ-12-02)</a:t>
            </a:r>
            <a:r>
              <a:rPr lang="ru-RU" dirty="0" smtClean="0"/>
              <a:t>),</a:t>
            </a:r>
          </a:p>
          <a:p>
            <a:r>
              <a:rPr lang="ru-RU" dirty="0" smtClean="0"/>
              <a:t> памятку с кодировкой (образовательного учреждения, ППЭ, предмета), </a:t>
            </a:r>
          </a:p>
          <a:p>
            <a:r>
              <a:rPr lang="ru-RU" dirty="0" smtClean="0"/>
              <a:t>используемой при заполнении регистрационных частей бланков ЕГЭ, </a:t>
            </a:r>
          </a:p>
          <a:p>
            <a:r>
              <a:rPr lang="ru-RU" dirty="0" smtClean="0"/>
              <a:t>таблички с номером аудитории и штампы «Бланки ЕГЭ сданы» (или печать учреждения, на базе которого организуется ППЭ).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562074"/>
          </a:xfrm>
        </p:spPr>
        <p:txBody>
          <a:bodyPr>
            <a:normAutofit/>
          </a:bodyPr>
          <a:lstStyle/>
          <a:p>
            <a:r>
              <a:rPr lang="ru-RU" dirty="0" smtClean="0"/>
              <a:t>Перед проведением экзамена: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816096"/>
            <a:ext cx="7467600" cy="570924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b="1" dirty="0" smtClean="0"/>
              <a:t>	Организаторы обязаны:</a:t>
            </a:r>
            <a:endParaRPr lang="ru-RU" dirty="0" smtClean="0"/>
          </a:p>
          <a:p>
            <a:r>
              <a:rPr lang="ru-RU" dirty="0" smtClean="0"/>
              <a:t>Пройти в аудитории и проверить их готовность к экзамену.</a:t>
            </a:r>
          </a:p>
          <a:p>
            <a:r>
              <a:rPr lang="ru-RU" dirty="0" smtClean="0"/>
              <a:t>Прикрепить к двери аудитории список участников ЕГЭ на аудиторию (</a:t>
            </a:r>
            <a:r>
              <a:rPr lang="ru-RU" b="1" dirty="0" smtClean="0"/>
              <a:t>форма ППЭ-05-01)</a:t>
            </a:r>
            <a:r>
              <a:rPr lang="ru-RU" dirty="0" smtClean="0"/>
              <a:t>.</a:t>
            </a:r>
          </a:p>
          <a:p>
            <a:r>
              <a:rPr lang="ru-RU" dirty="0" smtClean="0"/>
              <a:t>Заранее подготовить на досках необходимую информацию для заполнения бланков регистрации, согласно выданным памяткам с кодировкой. </a:t>
            </a:r>
          </a:p>
          <a:p>
            <a:r>
              <a:rPr lang="ru-RU" dirty="0" smtClean="0"/>
              <a:t>При проведении ЕГЭ по иностранным языкам аудитории, должны быть оборудованы средствами воспроизведения компакт-дисков. Организаторы должны настроить средство воспроизведения компакт-дисков так, чтобы звук записи было слышно всем участникам ЕГЭ в аудитории.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Перед проведением экзамена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47248" cy="4873752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2.4.5.После встречи участников ЕГЭ ответственные организаторы провожают участников ЕГЭ к аудиториям.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1805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Перед проведением экзамена: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764704"/>
            <a:ext cx="8147248" cy="561662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2.4.6.Организатор при входе участников ЕГЭ в аудиторию должен сверить данные документа, удостоверяющие личность участника экзамена с данными, представленными в соответствующей ведомости (форма </a:t>
            </a:r>
            <a:r>
              <a:rPr lang="ru-RU" b="1" dirty="0" smtClean="0"/>
              <a:t>ППЭ-05 – 02)</a:t>
            </a:r>
            <a:r>
              <a:rPr lang="ru-RU" dirty="0" smtClean="0"/>
              <a:t>,</a:t>
            </a:r>
          </a:p>
          <a:p>
            <a:r>
              <a:rPr lang="ru-RU" dirty="0" smtClean="0"/>
              <a:t> в случае обнаружения ошибок, в документе удостоверяющего личность, заполняется ведомость коррекции персональных данных (форма ППЭ-12-02) и делается соответствующая отметка в форме </a:t>
            </a:r>
            <a:r>
              <a:rPr lang="ru-RU" b="1" dirty="0" smtClean="0"/>
              <a:t>ППЭ- 05-02</a:t>
            </a:r>
            <a:r>
              <a:rPr lang="ru-RU" dirty="0" smtClean="0"/>
              <a:t>, указать участнику экзамена его место в аудитории, при этом следить за тем, чтобы все лишние вещи были оставлены на специально выделенном столе у входа внутри аудитории.</a:t>
            </a:r>
          </a:p>
          <a:p>
            <a:r>
              <a:rPr lang="ru-RU" b="1" dirty="0" smtClean="0"/>
              <a:t>Участник ЕГЭ </a:t>
            </a:r>
            <a:r>
              <a:rPr lang="ru-RU" dirty="0" smtClean="0"/>
              <a:t>может взять с собой на отведенное место в аудитории </a:t>
            </a:r>
            <a:r>
              <a:rPr lang="ru-RU" b="1" dirty="0" smtClean="0"/>
              <a:t>только документ</a:t>
            </a:r>
            <a:r>
              <a:rPr lang="ru-RU" dirty="0" smtClean="0"/>
              <a:t>, </a:t>
            </a:r>
            <a:r>
              <a:rPr lang="ru-RU" b="1" dirty="0" smtClean="0"/>
              <a:t>удостоверяющий личность, пропуск, ручку и дополнительные устройства и материалы</a:t>
            </a:r>
            <a:r>
              <a:rPr lang="ru-RU" dirty="0" smtClean="0"/>
              <a:t>, которые можно использовать на ЕГЭ по отдельным предметам.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2.4.7.Организаторы направляют участников ЕГЭ в соответствии с автоматизированным распределением (</a:t>
            </a:r>
            <a:r>
              <a:rPr lang="ru-RU" b="1" dirty="0" smtClean="0"/>
              <a:t>форма ППЭ- 05-02</a:t>
            </a:r>
            <a:r>
              <a:rPr lang="ru-RU" dirty="0" smtClean="0"/>
              <a:t>) и схемой участников ЕГЭ в аудитории, при этом следят, чтобы участники ЕГЭ </a:t>
            </a:r>
            <a:r>
              <a:rPr lang="ru-RU" dirty="0" smtClean="0">
                <a:solidFill>
                  <a:srgbClr val="FF0000"/>
                </a:solidFill>
              </a:rPr>
              <a:t>не переговаривались </a:t>
            </a:r>
            <a:r>
              <a:rPr lang="ru-RU" dirty="0" smtClean="0"/>
              <a:t>и </a:t>
            </a:r>
            <a:r>
              <a:rPr lang="ru-RU" dirty="0" smtClean="0">
                <a:solidFill>
                  <a:srgbClr val="FF0000"/>
                </a:solidFill>
              </a:rPr>
              <a:t>не менялись местами.</a:t>
            </a:r>
            <a:r>
              <a:rPr lang="ru-RU" dirty="0" smtClean="0"/>
              <a:t>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Контролировать 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980728"/>
            <a:ext cx="8363272" cy="5877272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ru-RU" sz="2800" dirty="0" smtClean="0"/>
              <a:t>2.1.16. </a:t>
            </a:r>
            <a:r>
              <a:rPr lang="ru-RU" sz="2800" dirty="0" smtClean="0">
                <a:solidFill>
                  <a:srgbClr val="FF0000"/>
                </a:solidFill>
              </a:rPr>
              <a:t>Участникам ЕГЭ запрещается иметь при себе и использовать средства связи</a:t>
            </a:r>
            <a:r>
              <a:rPr lang="ru-RU" sz="2800" dirty="0" smtClean="0"/>
              <a:t>, электронно-вычислительную технику.</a:t>
            </a:r>
          </a:p>
          <a:p>
            <a:pPr lvl="0">
              <a:buNone/>
            </a:pPr>
            <a:r>
              <a:rPr lang="ru-RU" sz="2800" dirty="0" smtClean="0"/>
              <a:t>2.1.17. На ЕГЭ разрешается пользоваться следующими дополнительными устройствами и материалами: по математике - линейкой; по физике - линейкой и непрограммируемым калькулятором; по химии -  непрограммируемым калькулятором; по географии – линейкой, транспортиром, непрограммируемым калькулятором.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Методические рекомендации ФЦТ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003232" cy="4925144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2.1.18. Уполномоченный представитель ГЭК при выявлении фактов использования средств связи, электронно-вычислительной техники во время проведения ЕГЭ участниками ЕГЭ, организаторами и ассистентами, общественными наблюдателями и иными лицами, присутствующими в аудиториях, удаляет их из пункта проведения ЕГЭ и составляет акт об удалении указанных лиц из пункта проведения ЕГЭ. Акт об удалении с экзамена в тот же день направляется в ГЭК  для проведения проверки факта удаления с экзамена и в РЦОИ для учета при обработке бланков ЕГЭ.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b="1" cap="all" dirty="0" smtClean="0"/>
              <a:t>2. Проведение экзамена в ППЭ</a:t>
            </a:r>
            <a:br>
              <a:rPr lang="ru-RU" b="1" cap="all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ru-RU" dirty="0" smtClean="0"/>
              <a:t>   В день проведения экзамена в ППЭ также могут присутствовать: </a:t>
            </a:r>
            <a:r>
              <a:rPr lang="ru-RU" dirty="0" smtClean="0">
                <a:solidFill>
                  <a:srgbClr val="0070C0"/>
                </a:solidFill>
              </a:rPr>
              <a:t>представители СМИ, аккредитованные общественные наблюдатели, а также должностные лица ОИВ, </a:t>
            </a:r>
            <a:r>
              <a:rPr lang="ru-RU" dirty="0" err="1" smtClean="0">
                <a:solidFill>
                  <a:srgbClr val="0070C0"/>
                </a:solidFill>
              </a:rPr>
              <a:t>Рособрнадзора</a:t>
            </a:r>
            <a:r>
              <a:rPr lang="ru-RU" dirty="0" smtClean="0">
                <a:solidFill>
                  <a:srgbClr val="0070C0"/>
                </a:solidFill>
              </a:rPr>
              <a:t>, осуществляющие выездную проверку соблюдения установленного порядка проведения ЕГЭ</a:t>
            </a:r>
            <a:r>
              <a:rPr lang="ru-RU" dirty="0" smtClean="0"/>
              <a:t>. Представители </a:t>
            </a:r>
            <a:r>
              <a:rPr lang="ru-RU" dirty="0" smtClean="0">
                <a:solidFill>
                  <a:srgbClr val="FF0000"/>
                </a:solidFill>
              </a:rPr>
              <a:t>СМИ могут присутствовать в аудиториях для проведения экзамена только до момента начала заполнения участниками ЕГЭ бланков ЕГЭ.</a:t>
            </a:r>
            <a:r>
              <a:rPr lang="ru-RU" dirty="0" smtClean="0"/>
              <a:t> Должностные лица </a:t>
            </a:r>
            <a:r>
              <a:rPr lang="ru-RU" dirty="0" err="1" smtClean="0"/>
              <a:t>Рособрнадзора</a:t>
            </a:r>
            <a:r>
              <a:rPr lang="ru-RU" dirty="0" smtClean="0"/>
              <a:t> и/ или ОИВ, осуществляющие выездную проверку соблюдения установленного порядка проведения ЕГЭ, имеют право осуществлять проверку условий проведения экзамена на любом этапе.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ru-RU" dirty="0" smtClean="0"/>
              <a:t>2.1.13. Общественные наблюдатели, аккредитованные в установленном порядке, могут присутствовать на всех этапах проведения ЕГЭ, в том числе находиться в аудиториях, в которых проводится экзамен.  На 15 участников ЕГЭ не должно приходиться более 1 общественного наблюдателя.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9006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ОВЗ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8219256" cy="563724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 smtClean="0"/>
              <a:t>В аудитории для участников ЕГЭ с ОВЗ могут присутствовать ассистенты, оказывающие участникам ЕГЭ с ОВЗ необходимую техническую помощь с учетом их индивидуальных особенностей, помогающие занять рабочее место, передвигаться, прочитать задание.</a:t>
            </a:r>
          </a:p>
          <a:p>
            <a:r>
              <a:rPr lang="ru-RU" dirty="0" smtClean="0"/>
              <a:t>Участники ЕГЭ с ОВЗ с учетом их индивидуальных особенностей могут в процессе сдачи экзамена пользоваться необходимыми им техническими средствами.</a:t>
            </a:r>
          </a:p>
          <a:p>
            <a:r>
              <a:rPr lang="ru-RU" dirty="0" smtClean="0"/>
              <a:t>Во время проведения экзамена в аудиториях может быть организовано питание и перерывы для проведения необходимых медико-профилактических процедур для участников ЕГЭ с ОВЗ, обучавшихся по состоянию здоровья на дому, в оздоровительных образовательных учреждениях санаторного типа для детей, нуждающихся в длительном лечении, находившихся в лечебно-профилактических учреждениях более четырех месяцев, предшествующих проведению ЕГЭ.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Проведение экзаменов по</a:t>
            </a:r>
            <a:br>
              <a:rPr lang="ru-RU" dirty="0" smtClean="0"/>
            </a:br>
            <a:r>
              <a:rPr lang="ru-RU" dirty="0" smtClean="0"/>
              <a:t> ин. языкам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19256" cy="4873752"/>
          </a:xfrm>
        </p:spPr>
        <p:txBody>
          <a:bodyPr>
            <a:normAutofit/>
          </a:bodyPr>
          <a:lstStyle/>
          <a:p>
            <a:pPr lvl="0"/>
            <a:endParaRPr lang="ru-RU" dirty="0" smtClean="0"/>
          </a:p>
          <a:p>
            <a:pPr lvl="0"/>
            <a:r>
              <a:rPr lang="ru-RU" dirty="0" smtClean="0"/>
              <a:t>При проведении экзамена по иностранным языкам организатор вне аудитории </a:t>
            </a:r>
            <a:r>
              <a:rPr lang="ru-RU" dirty="0" smtClean="0">
                <a:solidFill>
                  <a:srgbClr val="FF0000"/>
                </a:solidFill>
              </a:rPr>
              <a:t>(технический специалист) </a:t>
            </a:r>
            <a:r>
              <a:rPr lang="ru-RU" dirty="0" smtClean="0"/>
              <a:t>должен проконтролировать качество воспроизведения текста при проведении раздела «</a:t>
            </a:r>
            <a:r>
              <a:rPr lang="ru-RU" dirty="0" err="1" smtClean="0"/>
              <a:t>Аудирование</a:t>
            </a:r>
            <a:r>
              <a:rPr lang="ru-RU" dirty="0" smtClean="0"/>
              <a:t>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2.4.8.Участникам ЕГЭ, организаторам, ассистентам, общественным наблюдателям и иным лицам, присутствующим в аудиториях во время проведения ЕГЭ запрещается иметь при себе и использовать средства связи и электронно-вычислительной техники, за исключением случаев, установленных нормативными правовыми актами РФ.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/>
          </a:bodyPr>
          <a:lstStyle/>
          <a:p>
            <a:pPr lvl="0" algn="just"/>
            <a:r>
              <a:rPr lang="ru-RU" sz="2800" dirty="0" smtClean="0"/>
              <a:t>2.1.15.Представителям СМИ и общественным наблюдателям запрещается вмешиваться в действия сотрудников ППЭ, препятствовать запланированному проведению экзамена и отвлекать внимание участников ЕГЭ после входа их в ППЭ. В случае нарушения установленных требований уполномоченный ГЭК принимает решение об их удалении из ППЭ и составляет акт для передачи в ГЭК. </a:t>
            </a:r>
          </a:p>
          <a:p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	Начало проведения экзамена в аудитории.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2.5.1.</a:t>
            </a:r>
            <a:r>
              <a:rPr lang="ru-RU" b="1" dirty="0" smtClean="0"/>
              <a:t>Не позднее, чем за 15 минут </a:t>
            </a:r>
            <a:r>
              <a:rPr lang="ru-RU" dirty="0" smtClean="0"/>
              <a:t>до начала экзамена руководитель ППЭ выдает назначенным помощникам доставочные </a:t>
            </a:r>
            <a:r>
              <a:rPr lang="ru-RU" dirty="0" err="1" smtClean="0"/>
              <a:t>спецпакеты</a:t>
            </a:r>
            <a:r>
              <a:rPr lang="ru-RU" dirty="0" smtClean="0"/>
              <a:t> с индивидуальными комплектами ЭМ, необходимое количество черновиков, дополнительные бланки ответов № 2, а также комплекты возвратных доставочных пакетов для передачи их организаторам в аудиториях.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2.5.2.	Ответственный организатор обязан </a:t>
            </a:r>
            <a:r>
              <a:rPr lang="ru-RU" b="1" dirty="0" smtClean="0"/>
              <a:t>не позднее, чем за 5 минут</a:t>
            </a:r>
            <a:r>
              <a:rPr lang="ru-RU" dirty="0" smtClean="0"/>
              <a:t> до начала ЕГЭ получить у руководителя ППЭ или его помощника доставочные </a:t>
            </a:r>
            <a:r>
              <a:rPr lang="ru-RU" dirty="0" err="1" smtClean="0"/>
              <a:t>спецпакеты</a:t>
            </a:r>
            <a:r>
              <a:rPr lang="ru-RU" dirty="0" smtClean="0"/>
              <a:t> с индивидуальными комплектами ЭМ, черновики, дополнительные бланки ответов № 2, а также комплекты возвратных доставочных пакетов (содержащих сопроводительный бланк, </a:t>
            </a:r>
            <a:r>
              <a:rPr lang="ru-RU" b="1" dirty="0" smtClean="0"/>
              <a:t>форма ППЭ-11</a:t>
            </a:r>
            <a:r>
              <a:rPr lang="ru-RU" dirty="0" smtClean="0"/>
              <a:t>). (1 комплект: 3 возвратных доставочных пакета). Количество выданных в аудитории материалов фиксируется в ведомости выдачи и возврата ЭМ по аудиториям ППЭ (</a:t>
            </a:r>
            <a:r>
              <a:rPr lang="ru-RU" b="1" dirty="0" smtClean="0"/>
              <a:t>форма ППЭ-14</a:t>
            </a:r>
            <a:r>
              <a:rPr lang="ru-RU" dirty="0" smtClean="0"/>
              <a:t> -</a:t>
            </a:r>
            <a:r>
              <a:rPr lang="ru-RU" b="1" dirty="0" smtClean="0"/>
              <a:t>02</a:t>
            </a:r>
            <a:r>
              <a:rPr lang="ru-RU" dirty="0" smtClean="0"/>
              <a:t>– см. </a:t>
            </a:r>
            <a:r>
              <a:rPr lang="ru-RU" dirty="0" err="1" smtClean="0"/>
              <a:t>СбФ</a:t>
            </a:r>
            <a:r>
              <a:rPr lang="ru-RU" dirty="0" smtClean="0"/>
              <a:t>). Заполняется первая часть с данными о материалах, выданных в аудитории.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dirty="0" smtClean="0"/>
              <a:t>2.5.3.Ответственный организатор демонстрирует участникам ЕГЭ целостность упаковки </a:t>
            </a:r>
            <a:r>
              <a:rPr lang="ru-RU" dirty="0" err="1" smtClean="0"/>
              <a:t>спецпакета</a:t>
            </a:r>
            <a:r>
              <a:rPr lang="ru-RU" dirty="0" smtClean="0"/>
              <a:t> с ЭМ.</a:t>
            </a:r>
          </a:p>
          <a:p>
            <a:r>
              <a:rPr lang="ru-RU" dirty="0" smtClean="0"/>
              <a:t>2.5.4.В 10 часов утра по местному времени организатор вскрывает доставочные </a:t>
            </a:r>
            <a:r>
              <a:rPr lang="ru-RU" dirty="0" err="1" smtClean="0"/>
              <a:t>спецпакеты</a:t>
            </a:r>
            <a:r>
              <a:rPr lang="ru-RU" dirty="0" smtClean="0"/>
              <a:t> и фиксирует дату и время вскрытия в протоколе проведения ЕГЭ в аудитории (</a:t>
            </a:r>
            <a:r>
              <a:rPr lang="ru-RU" b="1" dirty="0" smtClean="0"/>
              <a:t>форма ППЭ-12 </a:t>
            </a:r>
            <a:r>
              <a:rPr lang="ru-RU" dirty="0" smtClean="0"/>
              <a:t>–</a:t>
            </a:r>
            <a:r>
              <a:rPr lang="ru-RU" b="1" dirty="0" smtClean="0"/>
              <a:t>01).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Начало экзамена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2.5.7.Ответственный организатор проводит инструктаж участников ЕГЭ по процедуре проведения экзамена, о правилах подачи апелляции о нарушении установленного порядка проведения ЕГЭ, правилах заполнения бланков ЕГЭ, продолжительности экзамена, о случаях удаления с экзамена, а также о времени и месте ознакомления с результатами ЕГЭ. </a:t>
            </a:r>
          </a:p>
          <a:p>
            <a:r>
              <a:rPr lang="ru-RU" dirty="0" smtClean="0"/>
              <a:t>2.5.8.Участники ЕГЭ заполняют регистрационные части всех бланков в соответствии с Правилами заполнения бланков ЕГЭ с помощью заранее подготовленной информации на классной доске.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2.5.9.	После заполнения регистрационных частей бланков ЕГЭ всеми участниками ЕГЭ ответственный организатор объявляет о начале экзамена и фиксирует время начала и окончания экзамена на классной доске. Время, отведённое на инструктаж и заполнение регистрационных частей бланков ЕГЭ в общее время экзамена не включается.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2.5.10.	Кроме бланка регистрации и бланков ответов используются дополнительные бланки ответов № 2. При нехватке места на бланке ответов № 2 из индивидуального комплекта участник ЕГЭ обращается к организатору в аудитории. Организатор выдает дополнительный бланк ответов № 2, фиксируя количество дополнительных бланков ответов № 2 в ведомости учёта участников ЕГЭ и экзаменационных материалов в аудитории </a:t>
            </a:r>
            <a:r>
              <a:rPr lang="ru-RU" b="1" dirty="0" smtClean="0"/>
              <a:t>(форма ППЭ-05-02</a:t>
            </a:r>
            <a:r>
              <a:rPr lang="ru-RU" dirty="0" smtClean="0"/>
              <a:t>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2.5.11.Организаторы в аудитории при выдаче дополнительного бланка ответов № 2 должны следить за тем, чтобы основной бланк ответов был полностью заполнен. При этом в поле «Дополнительный бланк ответов № 2» основного бланка организатор вписывает номер выдаваемого дополнительного бланка ответов № 2, а на выданном дополнительном бланке ответов № 2 проставляется номер листа в соответствующем поле бланка.</a:t>
            </a:r>
          </a:p>
          <a:p>
            <a:r>
              <a:rPr lang="ru-RU" dirty="0" smtClean="0"/>
              <a:t>В случае заполнения дополнительного бланка ответов № 2 при незаполненном основном бланке ответов № 2, ответы, внесенные на дополнительный бланк ответов № 2, оцениваться не будут.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2.5.12.	Вскрытие резервного доставочного </a:t>
            </a:r>
            <a:r>
              <a:rPr lang="ru-RU" dirty="0" err="1" smtClean="0"/>
              <a:t>спецпакета</a:t>
            </a:r>
            <a:r>
              <a:rPr lang="ru-RU" dirty="0" smtClean="0"/>
              <a:t> с ЭМ производится только в случае необходимости произведения замены ИК (некомплектность ЭМ, брак). В этом случае ответственный организатор обращается к руководителю ППЭ и получает новый комплект ЭМ. Вскрытие комплекта ЭМ в аудитории может осуществляться только в присутствии руководителя ППЭ или уполномоченного ГЭК. В случае если необходимо произвести замену нескольких индивидуальных комплектов в разных аудиториях, то вскрытый в одной из аудиторий доставочный пакет остается на ответственном хранении у руководителя ППЭ и в другие аудитории выдаётся необходимое количество индивидуальных комплектов для произведения замены.</a:t>
            </a:r>
          </a:p>
          <a:p>
            <a:r>
              <a:rPr lang="ru-RU" b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2.6.</a:t>
            </a:r>
            <a:r>
              <a:rPr lang="ru-RU" sz="2000" dirty="0" smtClean="0"/>
              <a:t>	</a:t>
            </a:r>
            <a:r>
              <a:rPr lang="ru-RU" sz="2000" b="1" dirty="0" smtClean="0"/>
              <a:t>Действия организаторов в аудитории во время проведения экзамена.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2.6.1.	Ответственный организатор</a:t>
            </a:r>
            <a:r>
              <a:rPr lang="ru-RU" b="1" dirty="0" smtClean="0"/>
              <a:t> </a:t>
            </a:r>
            <a:r>
              <a:rPr lang="ru-RU" dirty="0" smtClean="0"/>
              <a:t>оставляет неиспользованные индивидуальные комплекты в аудитории до окончания экзамена, затем фиксирует их число в ведомости выдачи и возврата экзаменационных материалов по аудиториям ППЭ и (</a:t>
            </a:r>
            <a:r>
              <a:rPr lang="ru-RU" b="1" dirty="0" smtClean="0"/>
              <a:t>форма ППЭ -14-02)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692696"/>
            <a:ext cx="7467600" cy="5781256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Если участник ЕГЭ по объективным причинам не может завершить выполнение экзаменационной работы, то данный участник может досрочно покинуть аудиторию и ППЭ до завершения экзамена. В этом случае в пропуске участника ЕГЭ делается запись «Не закончил экзамен по объективной (уважительной) причине». В этом случае организаторы совместно с уполномоченным представителем ГЭК, руководителем ППЭ, медицинским работником составляют акт о том, что участник ЕГЭ не закончил экзамен по объективной  причине с обязательным указанием причины не завершения экзамена, подтвержденной подписями ответственных лиц. Вносят соответствующую запись в ведомость учёта участников ЕГЭ и экзаменационных материалов в аудитории ППЭ (</a:t>
            </a:r>
            <a:r>
              <a:rPr lang="ru-RU" b="1" dirty="0" smtClean="0"/>
              <a:t>форма ППЭ-05-02</a:t>
            </a:r>
            <a:r>
              <a:rPr lang="ru-RU" dirty="0" smtClean="0"/>
              <a:t>). Участник ЕГЭ ставит подпись в ведомость учёта участников ЕГЭ и экзаменационных материалов в аудитории ППЭ, которая подтверждает, что участник ЕГЭ не закончил экзамен по объективным причинам. Уполномоченный ГЭК (ФЭК) направляет акт в ГЭК (ФЭК) и РЦОИ для учета при обработке бланков ЕГЭ.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2.6.3.	Во время проведения экзамена организатор проверяет правильность заполнения регистрационных полей на всех бланках, соответствие персональных данных участника ЕГЭ в документе, удостоверяющем личность, и в бланке регистрации (ФИО, серия и номер документа). </a:t>
            </a:r>
          </a:p>
          <a:p>
            <a:r>
              <a:rPr lang="ru-RU" dirty="0" smtClean="0"/>
              <a:t>В случае расхождения персональных данных участника ЕГЭ в документе, удостоверяющем личность, с персональными данными в ведомости учета участников ЕГЭ и ЭМ в аудитории ППЭ </a:t>
            </a:r>
            <a:r>
              <a:rPr lang="ru-RU" b="1" dirty="0" smtClean="0"/>
              <a:t>(форма ППЭ 05-02</a:t>
            </a:r>
            <a:r>
              <a:rPr lang="ru-RU" dirty="0" smtClean="0"/>
              <a:t>), ответственный организатор заполняет ведомость коррекции персональных данных участников ЕГЭ в аудитории </a:t>
            </a:r>
            <a:r>
              <a:rPr lang="ru-RU" b="1" dirty="0" smtClean="0"/>
              <a:t>(Форма ППЭ-12-02).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2.6.4.	Если участнику ЕГЭ необходимо выйти из аудитории (в туалет, в медицинскую комнату), то он может выйти из аудитории </a:t>
            </a:r>
            <a:r>
              <a:rPr lang="ru-RU" b="1" dirty="0" smtClean="0"/>
              <a:t>в сопровождении</a:t>
            </a:r>
            <a:r>
              <a:rPr lang="ru-RU" dirty="0" smtClean="0"/>
              <a:t> одного из дежурных по этажу, предварительно сдав бланки ЕГЭ ответственному организатору по аудитории. Выход из аудитории допускается строго по одному участнику экзамена.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2.6.5.</a:t>
            </a:r>
            <a:r>
              <a:rPr lang="ru-RU" b="1" dirty="0" smtClean="0"/>
              <a:t>	За 30 минут</a:t>
            </a:r>
            <a:r>
              <a:rPr lang="ru-RU" dirty="0" smtClean="0"/>
              <a:t> до окончания экзамена организатор в аудитории информирует участников ЕГЭ о времени, оставшемся до конца экзамена.</a:t>
            </a:r>
          </a:p>
          <a:p>
            <a:r>
              <a:rPr lang="ru-RU" dirty="0" smtClean="0"/>
              <a:t>Если участник ЕГЭ выполнил работу ранее установленного срока, то организаторы могут принимать ЭМ до окончания экзамена. При этом участники ЕГЭ могут покинуть аудиторию и ППЭ.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2.7.	Завершение экзамена в аудитории.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8003232" cy="563724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2.7.1.	По окончании зафиксированного времени экзамена ответственный организатор объявляет участникам ЕГЭ о завершении экзамена и просит все материалы положить на край рабочего стола. При этом все оставшиеся участники ЕГЭ должны оставаться на своих местах. </a:t>
            </a:r>
          </a:p>
          <a:p>
            <a:r>
              <a:rPr lang="ru-RU" dirty="0" smtClean="0"/>
              <a:t>2.7.2.	Организаторы в аудитории самостоятельно собирают со столов участников ЕГЭ ЭМ (КИМ, листы черновиков, бланк регистрации и бланки ответов № 1 и № 2, в том числе дополнительные бланки ответов № 2), ставя при этом:</a:t>
            </a:r>
          </a:p>
          <a:p>
            <a:pPr lvl="0"/>
            <a:r>
              <a:rPr lang="ru-RU" dirty="0" smtClean="0"/>
              <a:t>в бланке ответов № 2 (в том числе и на его оборотной стороне) и в дополнительном бланке ответов № 2 прочерк «</a:t>
            </a:r>
            <a:r>
              <a:rPr lang="en-US" dirty="0" smtClean="0"/>
              <a:t>Z</a:t>
            </a:r>
            <a:r>
              <a:rPr lang="ru-RU" dirty="0" smtClean="0"/>
              <a:t>» на полях бланка, предназначенных для записи ответов в свободной форме, но оставшихся незаполненными (свободными от записей участника ЕГЭ); </a:t>
            </a:r>
          </a:p>
          <a:p>
            <a:pPr lvl="0"/>
            <a:r>
              <a:rPr lang="ru-RU" dirty="0" smtClean="0"/>
              <a:t>организатор фиксирует количество сданных участником ЕГЭ бланков на пропуске и в ведомости учета участников ЕГЭ и ЭМ в аудитории (</a:t>
            </a:r>
            <a:r>
              <a:rPr lang="ru-RU" b="1" dirty="0" smtClean="0"/>
              <a:t>форма ППЭ-05-02</a:t>
            </a:r>
            <a:r>
              <a:rPr lang="ru-RU" dirty="0" smtClean="0"/>
              <a:t>) и ставит свою подпись, а также в пропуск ставит печать образовательного учреждения, на базе которого организуется ППЭ. Участник ЕГЭ подтверждает количество сданных ЭМ, расписываясь в ведомости учета участников ЕГЭ и ЭМ в аудитории напротив своей фамилии.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2.7.3.	По итогам сбора ЭМ у участников ЕГЭ организатор формирует </a:t>
            </a:r>
            <a:r>
              <a:rPr lang="ru-RU" b="1" dirty="0" smtClean="0"/>
              <a:t>пять</a:t>
            </a:r>
            <a:r>
              <a:rPr lang="ru-RU" dirty="0" smtClean="0"/>
              <a:t> стопок материалов:</a:t>
            </a:r>
          </a:p>
          <a:p>
            <a:pPr lvl="0"/>
            <a:r>
              <a:rPr lang="ru-RU" dirty="0" smtClean="0"/>
              <a:t>бланки регистрации;</a:t>
            </a:r>
          </a:p>
          <a:p>
            <a:pPr lvl="0"/>
            <a:r>
              <a:rPr lang="ru-RU" dirty="0" smtClean="0"/>
              <a:t>бланки ответов № 1;</a:t>
            </a:r>
          </a:p>
          <a:p>
            <a:pPr lvl="0"/>
            <a:r>
              <a:rPr lang="ru-RU" dirty="0" smtClean="0"/>
              <a:t>бланки ответов № 2, в том числе дополнительные бланки ответов № 2;</a:t>
            </a:r>
          </a:p>
          <a:p>
            <a:pPr lvl="0"/>
            <a:r>
              <a:rPr lang="ru-RU" dirty="0" smtClean="0"/>
              <a:t>КИМ;</a:t>
            </a:r>
          </a:p>
          <a:p>
            <a:pPr lvl="0"/>
            <a:r>
              <a:rPr lang="ru-RU" dirty="0" smtClean="0"/>
              <a:t>черновики.   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2.7.4.</a:t>
            </a:r>
            <a:r>
              <a:rPr lang="ru-RU" b="1" dirty="0" smtClean="0"/>
              <a:t>	В присутствии участников ЕГЭ </a:t>
            </a:r>
            <a:r>
              <a:rPr lang="ru-RU" dirty="0" smtClean="0"/>
              <a:t>организатор должен пересчитать бланки регистрации, бланки ответов № 1, бланки ответов № 2, в том числе дополнительные бланки ответов № 2 (дополнительный бланк ответов № 2 каждого участника ЕГЭ рекомендуется размещать за основным бланком) и запечатать их в три возвратных доставочных пакета, отметив поле, соответствующее виду бланков, запечатанных в пакет. Если в организационной схеме субъекта, указано использовать </a:t>
            </a:r>
            <a:r>
              <a:rPr lang="ru-RU" dirty="0" err="1" smtClean="0"/>
              <a:t>поаудиторное</a:t>
            </a:r>
            <a:r>
              <a:rPr lang="ru-RU" dirty="0" smtClean="0"/>
              <a:t> сканирование всех бланков ЕГЭ, то бланки всех типов упаковываются в один возвратный доставочный пакет. При этом</a:t>
            </a:r>
            <a:r>
              <a:rPr lang="ru-RU" b="1" dirty="0" smtClean="0"/>
              <a:t> запрещается</a:t>
            </a:r>
            <a:r>
              <a:rPr lang="ru-RU" dirty="0" smtClean="0"/>
              <a:t>: </a:t>
            </a:r>
          </a:p>
          <a:p>
            <a:pPr lvl="0"/>
            <a:r>
              <a:rPr lang="ru-RU" b="1" dirty="0" smtClean="0"/>
              <a:t>использовать при упаковке бланков какие-либо иные пакеты вместо выданных руководителем ППЭ до начала экзамена специально предназначенных возвратных доставочных пакетов; </a:t>
            </a:r>
          </a:p>
          <a:p>
            <a:pPr lvl="0"/>
            <a:r>
              <a:rPr lang="ru-RU" b="1" dirty="0" smtClean="0"/>
              <a:t>вкладывать в доставочные пакеты вместе с бланками ответов какие-либо другие материалы; </a:t>
            </a:r>
          </a:p>
          <a:p>
            <a:pPr lvl="0"/>
            <a:r>
              <a:rPr lang="ru-RU" b="1" dirty="0" smtClean="0"/>
              <a:t>скреплять бланки (скрепками, </a:t>
            </a:r>
            <a:r>
              <a:rPr lang="ru-RU" b="1" dirty="0" err="1" smtClean="0"/>
              <a:t>степлерами</a:t>
            </a:r>
            <a:r>
              <a:rPr lang="ru-RU" b="1" dirty="0" smtClean="0"/>
              <a:t> и т.п.); </a:t>
            </a:r>
          </a:p>
          <a:p>
            <a:pPr lvl="0"/>
            <a:r>
              <a:rPr lang="ru-RU" b="1" dirty="0" smtClean="0"/>
              <a:t>менять ориентацию бланков в доставочном пакете (верх – низ, лицевая – оборотная стороны).</a:t>
            </a:r>
          </a:p>
          <a:p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2.7.5.	Организатор заполняет сопроводительный бланк на возвратном доставочном пакете </a:t>
            </a:r>
            <a:r>
              <a:rPr lang="ru-RU" b="1" dirty="0" smtClean="0"/>
              <a:t>форма ППЭ-11</a:t>
            </a:r>
            <a:r>
              <a:rPr lang="ru-RU" dirty="0" smtClean="0"/>
              <a:t> (</a:t>
            </a:r>
            <a:r>
              <a:rPr lang="ru-RU" b="1" dirty="0" smtClean="0"/>
              <a:t>Приложение № 9</a:t>
            </a:r>
            <a:r>
              <a:rPr lang="ru-RU" dirty="0" smtClean="0"/>
              <a:t>), в котором отмечает информацию о регионе, ППЭ, аудитории, предмете, количестве бланков в доставочном пакете, ответственном организаторе по аудитории.</a:t>
            </a:r>
          </a:p>
          <a:p>
            <a:r>
              <a:rPr lang="ru-RU" dirty="0" smtClean="0"/>
              <a:t>2.7.6.	Использованные КИМ, черновики, индивидуальные комплекты имеющие брак или некомплектность пересчитываются, неиспользованные </a:t>
            </a:r>
            <a:r>
              <a:rPr lang="ru-RU" dirty="0" err="1" smtClean="0"/>
              <a:t>спецпакеты</a:t>
            </a:r>
            <a:r>
              <a:rPr lang="ru-RU" dirty="0" smtClean="0"/>
              <a:t>, </a:t>
            </a:r>
            <a:r>
              <a:rPr lang="ru-RU" dirty="0" err="1" smtClean="0"/>
              <a:t>неиспользованные</a:t>
            </a:r>
            <a:r>
              <a:rPr lang="ru-RU" dirty="0" smtClean="0"/>
              <a:t> ИК запечатываются в бумажные конверты (или другой упаковочный материал), на них приклеивают сопроводительные бланки №2 (</a:t>
            </a:r>
            <a:r>
              <a:rPr lang="ru-RU" b="1" dirty="0" smtClean="0"/>
              <a:t>Форма ППЭ 11-01</a:t>
            </a:r>
            <a:r>
              <a:rPr lang="ru-RU" dirty="0" smtClean="0"/>
              <a:t>) в них отмечают наименование и количество ЭМ, затем подписываются. Каждый тип ЭМ упаковывается в отдельный пакет.</a:t>
            </a:r>
          </a:p>
          <a:p>
            <a:r>
              <a:rPr lang="ru-RU" dirty="0" smtClean="0"/>
              <a:t>2.7.7.	Организатор обеспечивает организованный выход участников ЕГЭ из аудитории.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2.7.7. Организатор обеспечивает организованный выход участников ЕГЭ из аудитории. </a:t>
            </a:r>
          </a:p>
          <a:p>
            <a:r>
              <a:rPr lang="ru-RU" dirty="0" smtClean="0"/>
              <a:t>2.7.8. Ответственный организатор заканчивает оформление протокола проведения ЕГЭ в аудитории (форма ППЭ 12-01, см. </a:t>
            </a:r>
            <a:r>
              <a:rPr lang="ru-RU" dirty="0" err="1" smtClean="0"/>
              <a:t>СбФ</a:t>
            </a:r>
            <a:r>
              <a:rPr lang="ru-RU" dirty="0" smtClean="0"/>
              <a:t>) на основании данных формы 05-02 и сдает все собранные материалы, включая неиспользованные, и протоколы руководителю ППЭ не позднее, чем спустя 15 минут после завершения экзамена в аудитории. </a:t>
            </a:r>
          </a:p>
          <a:p>
            <a:r>
              <a:rPr lang="ru-RU" dirty="0" smtClean="0"/>
              <a:t>2.7.9.Руководитель ППЭ принимает все материалы из аудиторий, заполняет сводную ведомость учёта участников и использования ЭМ в ППЭ (форма ППЭ 13-02 МАШ) и ведомость выдачи и возврата ЭМ по аудиториям ППЭ (форма ППЭ 14-02). Форма ППЭ 13-02 – МАШ является машиночитаемой и обязательна для заполнения и передачи в РЦОИ. (Инструкция по заполнению формы ППЭ 13-02 МАШ в Приложении № 11)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76672"/>
            <a:ext cx="8229600" cy="1166378"/>
          </a:xfrm>
        </p:spPr>
        <p:txBody>
          <a:bodyPr/>
          <a:lstStyle/>
          <a:p>
            <a:r>
              <a:rPr lang="ru-RU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Перечень документов, удостоверяющих личность</a:t>
            </a:r>
            <a:endParaRPr lang="ru-RU" sz="2800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42844" y="1785926"/>
          <a:ext cx="8856662" cy="4935222"/>
        </p:xfrm>
        <a:graphic>
          <a:graphicData uri="http://schemas.openxmlformats.org/drawingml/2006/table">
            <a:tbl>
              <a:tblPr/>
              <a:tblGrid>
                <a:gridCol w="1615371"/>
                <a:gridCol w="3654416"/>
                <a:gridCol w="3586875"/>
              </a:tblGrid>
              <a:tr h="541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Категория участников ЕГЭ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Нормативный правовой акт</a:t>
                      </a:r>
                    </a:p>
                  </a:txBody>
                  <a:tcPr marL="114300" marR="1143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Перечень документов, удостоверяющих личность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573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граждане РФ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Указ Президента РФ от 13.03.1997г. 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№232 «Об основном документе, удостоверяющем личность гражданина Российской Федерации на территории Российской Федерации»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Федеральный закон от 15.08.1996 №114-ФЗ (ред. от 28.12.2010) «О порядке выезда из Российской Федерации и въезда в Российскую Федерацию»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1. паспорт гражданина Российской    Федерации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2. дипломатический паспорт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3. служебный паспорт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4. паспорт моряка (до 2014 года)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14300" marR="114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646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иностранные граждане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Федеральный закон от 25.07.2002 №115-ФЗ (ред. от 29.12.2010) «О правовом положении иностранных граждан в Российской Федерации»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1. паспорт иностранного гражданина, либо иной документ, установленный ФЗ или признаваемый в соответствии с международным договором РФ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14300" marR="114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155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лица без гражданства в РФ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1.документ, выданный иностранным государством и признаваемый в соответствии с международным договором РФ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2.разрешение на временное проживание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3.вид на жительство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4.иные документы, предусмотренные ФЗ или признаваемые в соответствии с международным договором РФ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14300" marR="114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608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беженцы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Федеральный закон от 19.02.1993 № 4528-1 (ред. от 28.12.2010) «О беженцах»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AutoNum type="arabicPeriod"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свидетельство ходатайствующего о признании беженцем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AutoNum type="arabicPeriod"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удостоверение беженца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14300" marR="114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174</TotalTime>
  <Words>1892</Words>
  <Application>Microsoft Office PowerPoint</Application>
  <PresentationFormat>Экран (4:3)</PresentationFormat>
  <Paragraphs>144</Paragraphs>
  <Slides>38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Эркер</vt:lpstr>
      <vt:lpstr>Ответственность организаторов  в ППЭ</vt:lpstr>
      <vt:lpstr>Ответственность лиц привлекаемых к проведению ЕГЭ</vt:lpstr>
      <vt:lpstr>Ответственность лиц привлекаемых к проведению ЕГЭ</vt:lpstr>
      <vt:lpstr>Слайд 4</vt:lpstr>
      <vt:lpstr> Методические рекомендации ФЦТ о порядке проведения процедуры ЕГЭ в ППЭ от 29.02.2012г. </vt:lpstr>
      <vt:lpstr>Перед проведением экзамена </vt:lpstr>
      <vt:lpstr>Перед проведением экзамена:</vt:lpstr>
      <vt:lpstr>Перед проведением экзамена:</vt:lpstr>
      <vt:lpstr>Перед проведением экзамена</vt:lpstr>
      <vt:lpstr>Перед проведением экзамена:</vt:lpstr>
      <vt:lpstr>Слайд 11</vt:lpstr>
      <vt:lpstr>Контролировать </vt:lpstr>
      <vt:lpstr>Методические рекомендации ФЦТ</vt:lpstr>
      <vt:lpstr>2. Проведение экзамена в ППЭ </vt:lpstr>
      <vt:lpstr>Слайд 15</vt:lpstr>
      <vt:lpstr>ОВЗ</vt:lpstr>
      <vt:lpstr>Проведение экзаменов по  ин. языкам</vt:lpstr>
      <vt:lpstr>Слайд 18</vt:lpstr>
      <vt:lpstr>Слайд 19</vt:lpstr>
      <vt:lpstr> Начало проведения экзамена в аудитории. </vt:lpstr>
      <vt:lpstr>Слайд 21</vt:lpstr>
      <vt:lpstr>Слайд 22</vt:lpstr>
      <vt:lpstr>Начало экзамена</vt:lpstr>
      <vt:lpstr>Слайд 24</vt:lpstr>
      <vt:lpstr>Слайд 25</vt:lpstr>
      <vt:lpstr>Слайд 26</vt:lpstr>
      <vt:lpstr>Слайд 27</vt:lpstr>
      <vt:lpstr>2.6. Действия организаторов в аудитории во время проведения экзамена. </vt:lpstr>
      <vt:lpstr>Слайд 29</vt:lpstr>
      <vt:lpstr>Слайд 30</vt:lpstr>
      <vt:lpstr>Слайд 31</vt:lpstr>
      <vt:lpstr>Слайд 32</vt:lpstr>
      <vt:lpstr>2.7. Завершение экзамена в аудитории. </vt:lpstr>
      <vt:lpstr>Слайд 34</vt:lpstr>
      <vt:lpstr>Слайд 35</vt:lpstr>
      <vt:lpstr>Слайд 36</vt:lpstr>
      <vt:lpstr>Слайд 37</vt:lpstr>
      <vt:lpstr>Перечень документов, удостоверяющих личность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и проведение процедуры государственной аттестации в ППЭ</dc:title>
  <dc:creator>пк</dc:creator>
  <cp:lastModifiedBy>пк</cp:lastModifiedBy>
  <cp:revision>22</cp:revision>
  <dcterms:created xsi:type="dcterms:W3CDTF">2012-03-25T06:15:39Z</dcterms:created>
  <dcterms:modified xsi:type="dcterms:W3CDTF">2012-03-27T03:18:32Z</dcterms:modified>
</cp:coreProperties>
</file>