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3"/>
  </p:notesMasterIdLst>
  <p:sldIdLst>
    <p:sldId id="265" r:id="rId2"/>
    <p:sldId id="286" r:id="rId3"/>
    <p:sldId id="287" r:id="rId4"/>
    <p:sldId id="288" r:id="rId5"/>
    <p:sldId id="289" r:id="rId6"/>
    <p:sldId id="256" r:id="rId7"/>
    <p:sldId id="257" r:id="rId8"/>
    <p:sldId id="258" r:id="rId9"/>
    <p:sldId id="273" r:id="rId10"/>
    <p:sldId id="259" r:id="rId11"/>
    <p:sldId id="262" r:id="rId12"/>
    <p:sldId id="269" r:id="rId13"/>
    <p:sldId id="281" r:id="rId14"/>
    <p:sldId id="275" r:id="rId15"/>
    <p:sldId id="272" r:id="rId16"/>
    <p:sldId id="276" r:id="rId17"/>
    <p:sldId id="260" r:id="rId18"/>
    <p:sldId id="267" r:id="rId19"/>
    <p:sldId id="285" r:id="rId20"/>
    <p:sldId id="268" r:id="rId21"/>
    <p:sldId id="27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AFB9"/>
    <a:srgbClr val="9EB2BE"/>
    <a:srgbClr val="96B7C6"/>
    <a:srgbClr val="8ABAD2"/>
    <a:srgbClr val="66CCFF"/>
    <a:srgbClr val="CCECFF"/>
    <a:srgbClr val="ABAFC5"/>
    <a:srgbClr val="AFAFC1"/>
    <a:srgbClr val="8989A5"/>
    <a:srgbClr val="96ABB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82" autoAdjust="0"/>
    <p:restoredTop sz="79126" autoAdjust="0"/>
  </p:normalViewPr>
  <p:slideViewPr>
    <p:cSldViewPr>
      <p:cViewPr>
        <p:scale>
          <a:sx n="100" d="100"/>
          <a:sy n="100" d="100"/>
        </p:scale>
        <p:origin x="-618" y="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EC1515-80DC-4C11-A0C2-33ED38631B5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3EB85C-B3D7-4606-83CF-7CC3FD9808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EB85C-B3D7-4606-83CF-7CC3FD9808FE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EB85C-B3D7-4606-83CF-7CC3FD9808FE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3/27/2012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4763" y="0"/>
            <a:ext cx="9153526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ipkrrohm@mail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357563" y="6491288"/>
            <a:ext cx="273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rgbClr val="000099"/>
                </a:solidFill>
              </a:rPr>
              <a:t>20</a:t>
            </a:r>
            <a:r>
              <a:rPr lang="ru-RU" dirty="0" smtClean="0">
                <a:solidFill>
                  <a:srgbClr val="000099"/>
                </a:solidFill>
              </a:rPr>
              <a:t>12</a:t>
            </a:r>
            <a:r>
              <a:rPr lang="en-US" dirty="0" smtClean="0">
                <a:solidFill>
                  <a:srgbClr val="000099"/>
                </a:solidFill>
              </a:rPr>
              <a:t> </a:t>
            </a:r>
            <a:r>
              <a:rPr lang="ru-RU" dirty="0">
                <a:solidFill>
                  <a:srgbClr val="000099"/>
                </a:solidFill>
              </a:rPr>
              <a:t>г.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051720" y="5013176"/>
            <a:ext cx="693194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ru-RU" sz="20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Дзюбина Светлана Викторовна</a:t>
            </a:r>
          </a:p>
          <a:p>
            <a:pPr algn="r">
              <a:spcBef>
                <a:spcPct val="50000"/>
              </a:spcBef>
              <a:defRPr/>
            </a:pPr>
            <a:endParaRPr lang="ru-RU" sz="2000" i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230993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 smtClean="0"/>
          </a:p>
          <a:p>
            <a:pPr algn="ctr"/>
            <a:r>
              <a:rPr lang="ru-RU" sz="3200" dirty="0" smtClean="0"/>
              <a:t>«О типичных ошибках, допущенных в 2011 году при проведении государственной (итоговой) аттестации выпускников </a:t>
            </a:r>
            <a:r>
              <a:rPr lang="en-US" sz="3200" dirty="0" smtClean="0"/>
              <a:t>XI</a:t>
            </a:r>
            <a:r>
              <a:rPr lang="ru-RU" sz="3200" dirty="0" smtClean="0"/>
              <a:t>, (</a:t>
            </a:r>
            <a:r>
              <a:rPr lang="en-US" sz="3200" dirty="0" smtClean="0"/>
              <a:t>XII</a:t>
            </a:r>
            <a:r>
              <a:rPr lang="ru-RU" sz="3200" dirty="0" smtClean="0"/>
              <a:t>)  классов общеобразовательных учреждений»</a:t>
            </a:r>
            <a:endParaRPr lang="ru-RU" sz="32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одзаголовок 16"/>
          <p:cNvSpPr>
            <a:spLocks noGrp="1"/>
          </p:cNvSpPr>
          <p:nvPr>
            <p:ph type="body" idx="1"/>
          </p:nvPr>
        </p:nvSpPr>
        <p:spPr>
          <a:xfrm>
            <a:off x="251520" y="2780928"/>
            <a:ext cx="8784976" cy="3024336"/>
          </a:xfrm>
        </p:spPr>
        <p:txBody>
          <a:bodyPr>
            <a:normAutofit/>
          </a:bodyPr>
          <a:lstStyle/>
          <a:p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18" name="Заголовок 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Автономное учреждение дополнительного профессионального образования ХМАО – </a:t>
            </a:r>
            <a:r>
              <a:rPr lang="ru-RU" sz="2000" b="1" dirty="0" err="1" smtClean="0">
                <a:solidFill>
                  <a:srgbClr val="002060"/>
                </a:solidFill>
              </a:rPr>
              <a:t>Югры</a:t>
            </a:r>
            <a:r>
              <a:rPr lang="ru-RU" sz="2000" b="1" dirty="0" smtClean="0">
                <a:solidFill>
                  <a:srgbClr val="002060"/>
                </a:solidFill>
              </a:rPr>
              <a:t> «Институт развития образования»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Операторы ПВЭМ ППЭ, ППЭ ТОМ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255800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1.Ошибки при внесении в РБД ЕГЭ, назначение на экзамен в ППЭ</a:t>
            </a:r>
          </a:p>
          <a:p>
            <a:r>
              <a:rPr lang="ru-RU" sz="2400" b="1" dirty="0" smtClean="0"/>
              <a:t>2. Не внимательность при распределении участников в ППЭ, ППЭ ТОМ </a:t>
            </a:r>
          </a:p>
          <a:p>
            <a:r>
              <a:rPr lang="ru-RU" sz="2400" b="1" dirty="0" smtClean="0"/>
              <a:t>( централизованная рассадка РЦОИ</a:t>
            </a:r>
            <a:r>
              <a:rPr lang="ru-RU" sz="2400" b="1" dirty="0" smtClean="0"/>
              <a:t>)</a:t>
            </a:r>
            <a:endParaRPr lang="en-US" sz="2400" b="1" dirty="0" smtClean="0"/>
          </a:p>
          <a:p>
            <a:r>
              <a:rPr lang="en-US" sz="2400" b="1" dirty="0" smtClean="0"/>
              <a:t>3</a:t>
            </a:r>
            <a:r>
              <a:rPr lang="ru-RU" sz="2400" b="1" dirty="0" smtClean="0"/>
              <a:t>. Машиночитаемые формы № 13, 18 (ТОМ)</a:t>
            </a:r>
            <a:endParaRPr lang="ru-RU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3782144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ru-RU" b="1" dirty="0" smtClean="0"/>
              <a:t>Не внимательность при заполнении регистрационной части бланка ответов.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Безответственность при  замене ИК участника ЕГЭ  в аудитории в связи с порчей.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Отсутствие отметки в поле «Не закончил экзамен по уважительной причине»</a:t>
            </a:r>
          </a:p>
          <a:p>
            <a:pPr marL="514350" indent="-514350">
              <a:buAutoNum type="arabicPeriod"/>
            </a:pPr>
            <a:endParaRPr lang="ru-RU" b="1" dirty="0" smtClean="0"/>
          </a:p>
          <a:p>
            <a:pPr marL="514350" indent="-514350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Организаторы ППЭ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327808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1.Не своевременное оформление полного пакета документов (при нарушении Порядка проведения ЕГЭ в ППЭ, при досрочном завершении экзамена по уважительной причине «Не закончил экзамен по уважительной причине»</a:t>
            </a:r>
            <a:r>
              <a:rPr lang="en-US" sz="2400" b="1" dirty="0" smtClean="0"/>
              <a:t> </a:t>
            </a:r>
            <a:r>
              <a:rPr lang="ru-RU" sz="2400" b="1" dirty="0" smtClean="0"/>
              <a:t>).</a:t>
            </a:r>
          </a:p>
          <a:p>
            <a:r>
              <a:rPr lang="ru-RU" sz="2400" b="1" dirty="0" smtClean="0"/>
              <a:t>2. Отсутствие формы по коррекции персональных данных участника ЕГЭ в ППЭ</a:t>
            </a:r>
            <a:endParaRPr lang="ru-RU" sz="24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Руководители ППЭ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r>
              <a:rPr lang="ru-RU" b="1" dirty="0" smtClean="0"/>
              <a:t>. Не корректное заполнение выданных бланков свидетельств о результатах ЕГЭ, участникам ЕГЭ (нижней части)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Руководители ОУ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2262832"/>
            <a:ext cx="8784976" cy="4211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соответствии с </a:t>
            </a:r>
            <a:r>
              <a:rPr lang="ru-RU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Федеральным законом Российской Федерации</a:t>
            </a:r>
            <a:br>
              <a:rPr lang="ru-RU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от 2 февраля 2011 г. N 2-ФЗ "О внесении изменений в Закон Российской</a:t>
            </a:r>
            <a:br>
              <a:rPr lang="ru-RU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Федерации "Об образовании" и статьи 11 и 24 Федерального закона</a:t>
            </a:r>
            <a:br>
              <a:rPr lang="ru-RU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"О высшем и послевузовском профессиональном образовании" </a:t>
            </a:r>
            <a:br>
              <a:rPr lang="ru-RU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части совершенствования единого государственного экзамена"  издано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Tx/>
              <a:buSzTx/>
              <a:tabLst>
                <a:tab pos="889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Постановление Правительства Российской Федерации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от 27.01.2012 № 36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2000"/>
              </a:spcBef>
              <a:spcAft>
                <a:spcPct val="0"/>
              </a:spcAft>
              <a:buClrTx/>
              <a:buSzTx/>
              <a:tabLst>
                <a:tab pos="889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 утверждении правил формирования и ведения федеральной информационной системы обеспечения проведения единого государственного экзамена и приема граждан в образовательные учреждения среднего профессионального образования и образовательные учреждения высшего профессионального образования и региональных информационных систем обеспечения проведения единого государственного экзамена»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88900" algn="l"/>
              </a:tabLst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ФИС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ЕГЭиП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РИС ЕГЭ - Государственные информационные системы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14298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Нормативная база формирования и ведения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ФИС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ЕГЭиП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РИС ЕГЭ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51520" y="2355611"/>
            <a:ext cx="8712968" cy="402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Организация формирования и ведения ФИС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ЕГЭиП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Рособрнадзор</a:t>
            </a:r>
          </a:p>
          <a:p>
            <a:pPr marL="0" marR="0" lvl="0" indent="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Организация формирования и ведения РИС ЕГЭ – ОИВ субъектов РФ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Деятельность по эксплуатации </a:t>
            </a: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ФИС </a:t>
            </a:r>
            <a:r>
              <a:rPr lang="ru-RU" sz="2000" b="1" dirty="0" err="1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ЕГЭиП</a:t>
            </a: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РИС ЕГЭ осуществляется с привлечением подведомственных учреждений</a:t>
            </a:r>
          </a:p>
          <a:p>
            <a:pPr marL="0" marR="0" lvl="0" indent="0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endParaRPr lang="ru-RU" sz="1300" b="1" dirty="0" smtClean="0">
              <a:solidFill>
                <a:srgbClr val="1F15A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Деятельность по эксплуатации </a:t>
            </a: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ФИС </a:t>
            </a:r>
            <a:r>
              <a:rPr lang="ru-RU" sz="2000" b="1" dirty="0" err="1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ЕГЭиП</a:t>
            </a:r>
            <a:endParaRPr lang="ru-RU" sz="2000" b="1" dirty="0" smtClean="0">
              <a:solidFill>
                <a:srgbClr val="1F15A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ФГБУ «Федеральный центр тестирования</a:t>
            </a: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осуществляет 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Государственного задания на 2012-2014 г.г.</a:t>
            </a: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  <a:p>
            <a:pPr marL="360000" marR="0" lvl="0" indent="-173038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80803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организационное и технологическое обеспечение проведения ЕГЭ</a:t>
            </a:r>
          </a:p>
          <a:p>
            <a:pPr marL="360000" lvl="0" indent="-173038" algn="just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808038" algn="l"/>
              </a:tabLst>
            </a:pP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организационно-техническое обеспечение формирования и ведения ФИС </a:t>
            </a:r>
            <a:r>
              <a:rPr lang="ru-RU" sz="2000" b="1" dirty="0" err="1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ЕГЭиП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2474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полномочий по формированию</a:t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ведению ФИС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ЕГЭиП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РИС ЕГЭ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00034" y="2643182"/>
            <a:ext cx="839244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техническое функционирование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осуществление координации деятельности органов и  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организаций, осуществляющих внесение сведений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осуществление автоматизированной обработки сведений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обеспечение безопасности хранения и защиты сведений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2474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по формированию и ведению</a:t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ФИС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ЕГЭиП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РИС ЕГЭ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85720" y="2175825"/>
            <a:ext cx="8421857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173038" algn="just" defTabSz="914400" rtl="0" eaLnBrk="0" fontAlgn="base" latinLnBrk="0" hangingPunct="0">
              <a:lnSpc>
                <a:spcPct val="150000"/>
              </a:lnSpc>
              <a:spcBef>
                <a:spcPts val="2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внесение, обработка, хранение, использование сведений</a:t>
            </a:r>
          </a:p>
          <a:p>
            <a:pPr marL="355600" marR="0" lvl="0" indent="-173038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взаимодействие с ФИС и РИС систем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  <a:p>
            <a:pPr marL="355600" marR="0" lvl="0" indent="-173038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поставка специализированных программных средств (Соболь,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VipNet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Secret Net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на ПК в которых происходит обработка и передача ПД участников ЕГЭ)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2474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</a:rPr>
              <a:t>Преемственность по обеспечению  </a:t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</a:rPr>
              <a:t>технического функционирования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79512" y="2075241"/>
            <a:ext cx="8784976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Региональном уровне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0" i="0" u="sng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  <a:p>
            <a:pPr marL="180000" indent="-180000" eaLnBrk="0" fontAlgn="base" hangingPunct="0">
              <a:spcAft>
                <a:spcPct val="0"/>
              </a:spcAft>
              <a:buFont typeface="Wingdings" pitchFamily="2" charset="2"/>
              <a:buChar char="q"/>
            </a:pPr>
            <a:r>
              <a:rPr lang="ru-RU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организационная схема</a:t>
            </a:r>
            <a:endParaRPr lang="ru-RU" b="1" dirty="0" smtClean="0">
              <a:solidFill>
                <a:srgbClr val="1F15A3"/>
              </a:solidFill>
              <a:latin typeface="Arial" pitchFamily="34" charset="0"/>
            </a:endParaRPr>
          </a:p>
          <a:p>
            <a:pPr marL="180000" marR="0" lvl="0" indent="-180000" defTabSz="914400" rtl="0" eaLnBrk="0" fontAlgn="base" latinLnBrk="0" hangingPunct="0">
              <a:lnSpc>
                <a:spcPct val="100000"/>
              </a:lnSpc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план работ в рамках информационно-технологического обеспечения подготовки и проведения ЕГЭ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  <a:p>
            <a:pPr marL="180000" marR="0" lvl="0" indent="-1800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график взаимодействия передачи ПО и сбора информации с органами  местного самоуправления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  <a:p>
            <a:pPr marL="180000" marR="0" lvl="0" indent="-1800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график взаимодействия передачи ПО и сбора информации с образовательными учреждениями </a:t>
            </a:r>
          </a:p>
          <a:p>
            <a:pPr marL="180000" marR="0" lvl="0" indent="-1800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ru-RU" b="1" dirty="0" smtClean="0">
                <a:solidFill>
                  <a:srgbClr val="1F15A3"/>
                </a:solidFill>
                <a:latin typeface="Times New Roman" pitchFamily="18" charset="0"/>
                <a:cs typeface="Times New Roman" pitchFamily="18" charset="0"/>
              </a:rPr>
              <a:t> Типовые Решения по аттестации рабочих мест по обработке в ИСПД на уровне МОУО и ППЭ, ППЭ ТОМ : 1 рабочее место от 15 – до 30 тыс. </a:t>
            </a:r>
            <a:r>
              <a:rPr lang="ru-RU" b="1" dirty="0" err="1" smtClean="0">
                <a:solidFill>
                  <a:srgbClr val="1F15A3"/>
                </a:solidFill>
                <a:latin typeface="Times New Roman" pitchFamily="18" charset="0"/>
                <a:cs typeface="Times New Roman" pitchFamily="18" charset="0"/>
              </a:rPr>
              <a:t>руб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" y="1124744"/>
            <a:ext cx="9144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Координация деятельности по внесению информации в ФИС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ЕГЭиП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РИС ЕГЭ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539552" y="2847926"/>
            <a:ext cx="821537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обмен информацией осуществляется еженедельно,</a:t>
            </a:r>
            <a:br>
              <a:rPr lang="ru-RU" sz="24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в период проведения ЕГЭ – ежедневно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sz="2400" b="1" dirty="0" smtClean="0">
              <a:solidFill>
                <a:srgbClr val="1F15A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регламентированы сроки  </a:t>
            </a: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внесению информации в ФИС </a:t>
            </a:r>
            <a:r>
              <a:rPr kumimoji="0" lang="ru-RU" sz="2400" b="1" u="none" strike="noStrike" cap="none" normalizeH="0" baseline="0" dirty="0" err="1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ЕГЭиП</a:t>
            </a: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РИС </a:t>
            </a: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ЕГЭ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подготовлен график обработки и выдачи результатов участников ЕГЭ</a:t>
            </a:r>
            <a:endParaRPr lang="ru-RU" sz="2400" b="1" dirty="0" smtClean="0">
              <a:solidFill>
                <a:srgbClr val="1F15A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" y="1124744"/>
            <a:ext cx="9144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Осуществление автоматизированной обработки сведений в ФИС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ЕГЭиП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РИС ЕГЭ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560" y="1916832"/>
          <a:ext cx="7992889" cy="3848842"/>
        </p:xfrm>
        <a:graphic>
          <a:graphicData uri="http://schemas.openxmlformats.org/drawingml/2006/table">
            <a:tbl>
              <a:tblPr/>
              <a:tblGrid>
                <a:gridCol w="1297991"/>
                <a:gridCol w="1726345"/>
                <a:gridCol w="1613138"/>
                <a:gridCol w="1974242"/>
                <a:gridCol w="1381173"/>
              </a:tblGrid>
              <a:tr h="432048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1F15A3"/>
                          </a:solidFill>
                          <a:latin typeface="Times New Roman"/>
                          <a:ea typeface="Times New Roman"/>
                        </a:rPr>
                        <a:t>Досрочный </a:t>
                      </a:r>
                      <a:r>
                        <a:rPr lang="ru-RU" sz="2400" b="1" dirty="0" smtClean="0">
                          <a:solidFill>
                            <a:srgbClr val="1F15A3"/>
                          </a:solidFill>
                          <a:latin typeface="Times New Roman"/>
                          <a:ea typeface="Times New Roman"/>
                        </a:rPr>
                        <a:t>период</a:t>
                      </a:r>
                      <a:endParaRPr lang="ru-RU" sz="2400" dirty="0">
                        <a:solidFill>
                          <a:srgbClr val="1F15A3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2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дата экзамена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экзамен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сроки обработки на региональном уровне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сроки обработки на федеральном уровне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сроки выдачи результатов</a:t>
                      </a: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20.04.2012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русский язык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21.04-26.04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27.04-01.05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02.05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5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23.04.2012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иностранные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языки, география,                 химия, история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24.04-27.04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28.04-02.05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03.05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26.04.2012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математика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27.04-02.05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03.05-07.05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08.05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913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02.05.2012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информатика, биология, обществознание, литература, физика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03.05-06.05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07.05-12.05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13.05</a:t>
                      </a: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5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04.05.2012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резерв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05.05-07.05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08.05-12.05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13.05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1" y="1124744"/>
            <a:ext cx="9144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 выдачи результатов участников ЕГЭ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560" y="1928802"/>
          <a:ext cx="7992888" cy="3988372"/>
        </p:xfrm>
        <a:graphic>
          <a:graphicData uri="http://schemas.openxmlformats.org/drawingml/2006/table">
            <a:tbl>
              <a:tblPr/>
              <a:tblGrid>
                <a:gridCol w="1453252"/>
                <a:gridCol w="1598578"/>
                <a:gridCol w="1585643"/>
                <a:gridCol w="1974243"/>
                <a:gridCol w="1381172"/>
              </a:tblGrid>
              <a:tr h="420078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1F15A3"/>
                          </a:solidFill>
                          <a:latin typeface="Times New Roman"/>
                          <a:ea typeface="Times New Roman"/>
                        </a:rPr>
                        <a:t>Основной </a:t>
                      </a:r>
                      <a:r>
                        <a:rPr lang="ru-RU" sz="2400" b="1" dirty="0" smtClean="0">
                          <a:solidFill>
                            <a:srgbClr val="1F15A3"/>
                          </a:solidFill>
                          <a:latin typeface="Times New Roman"/>
                          <a:ea typeface="Times New Roman"/>
                        </a:rPr>
                        <a:t>период</a:t>
                      </a:r>
                      <a:endParaRPr lang="ru-RU" sz="2400" dirty="0">
                        <a:solidFill>
                          <a:srgbClr val="1F15A3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61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дата экзамена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экзамен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сроки обработки на региональном уровне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сроки обработки на федеральном уровне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сроки выдачи результатов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28.05.2012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информатика, биология, история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29.05-01.06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02.06-06.06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07.06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31.05.2012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русский язык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01.06-06.06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07.06-11.06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12.06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2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04.06.2012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иностранные языки, химия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05.06-08.06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09.06-13.06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14.06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12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07.06.2012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математика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08.06-13.06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14.06-18.06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19.06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29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13.06.2012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обществознание, физика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14.06-17.06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18.06-23.06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24.06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09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16.06.2012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география, литература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17.06-20.06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21.06-25.06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26.06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-1" y="1124744"/>
            <a:ext cx="9144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 выдачи результатов участников ЕГЭ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9554" y="1953134"/>
          <a:ext cx="8064895" cy="3222996"/>
        </p:xfrm>
        <a:graphic>
          <a:graphicData uri="http://schemas.openxmlformats.org/drawingml/2006/table">
            <a:tbl>
              <a:tblPr/>
              <a:tblGrid>
                <a:gridCol w="1502284"/>
                <a:gridCol w="1668831"/>
                <a:gridCol w="1508137"/>
                <a:gridCol w="1992029"/>
                <a:gridCol w="1393614"/>
              </a:tblGrid>
              <a:tr h="39574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1F15A3"/>
                          </a:solidFill>
                          <a:latin typeface="Times New Roman"/>
                          <a:ea typeface="Times New Roman"/>
                        </a:rPr>
                        <a:t>Основной </a:t>
                      </a:r>
                      <a:r>
                        <a:rPr lang="ru-RU" sz="2400" b="1" dirty="0" smtClean="0">
                          <a:solidFill>
                            <a:srgbClr val="1F15A3"/>
                          </a:solidFill>
                          <a:latin typeface="Times New Roman"/>
                          <a:ea typeface="Times New Roman"/>
                        </a:rPr>
                        <a:t>период (резервные дни)</a:t>
                      </a:r>
                      <a:endParaRPr lang="ru-RU" sz="2400" dirty="0">
                        <a:solidFill>
                          <a:srgbClr val="1F15A3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25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дата экзамена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экзамен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сроки обработки на региональном уровне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сроки обработки на федеральном уровне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сроки выдачи результатов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8713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18.06.2012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иностранные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языки, обществознание, биология, информатика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19.06-21.06</a:t>
                      </a: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22.06-25.06</a:t>
                      </a: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25.06</a:t>
                      </a: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27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19.06.2012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география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 химия, литература, история, физика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</a:rPr>
                        <a:t>20.06-22.06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23.06-26.06</a:t>
                      </a: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26.06</a:t>
                      </a: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76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20.06.2012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русский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язык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21.06-23.06</a:t>
                      </a: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24.06-26.06</a:t>
                      </a: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26.06</a:t>
                      </a: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55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21.06.2012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математика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22.06-24.06</a:t>
                      </a: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25.06-26.06</a:t>
                      </a: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26.06</a:t>
                      </a:r>
                    </a:p>
                  </a:txBody>
                  <a:tcPr marL="45892" marR="458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87103" y="5651956"/>
            <a:ext cx="5569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1F15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 выдачи свидетельств о результатах ЕГЭ</a:t>
            </a:r>
            <a:endParaRPr lang="ru-RU" b="1" dirty="0">
              <a:solidFill>
                <a:srgbClr val="1F15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3176" y="6084585"/>
            <a:ext cx="38176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2"/>
                </a:solidFill>
              </a:rPr>
              <a:t>27-29 июня 2012 г.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" y="1124744"/>
            <a:ext cx="9144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 выдачи результатов участников ЕГЭ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11558" y="1844824"/>
          <a:ext cx="7992889" cy="3643339"/>
        </p:xfrm>
        <a:graphic>
          <a:graphicData uri="http://schemas.openxmlformats.org/drawingml/2006/table">
            <a:tbl>
              <a:tblPr/>
              <a:tblGrid>
                <a:gridCol w="1296146"/>
                <a:gridCol w="1728192"/>
                <a:gridCol w="1613135"/>
                <a:gridCol w="1974244"/>
                <a:gridCol w="1381172"/>
              </a:tblGrid>
              <a:tr h="353198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1F15A3"/>
                          </a:solidFill>
                          <a:latin typeface="Times New Roman"/>
                          <a:ea typeface="Times New Roman"/>
                        </a:rPr>
                        <a:t>Дополнительный период</a:t>
                      </a:r>
                      <a:r>
                        <a:rPr lang="ru-RU" sz="2000" b="1" dirty="0" smtClean="0">
                          <a:solidFill>
                            <a:srgbClr val="1F15A3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2000" dirty="0">
                        <a:solidFill>
                          <a:srgbClr val="1F15A3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23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дата экзамена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экзамен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сроки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обработки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 региональном уровне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сроки обработки на федеральном уровне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сроки выдачи результатов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5724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07.07.2012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русский язык, химия, информатика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08.07-10.07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11.07-14.07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15.07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632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10.07.2012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математика, география, иностранные языки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11.07-13.07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14.07-17.07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18.07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24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12.07.2012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обществознание, литература, физика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13.07-15.07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16.07-19.07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20.07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4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14.07.2012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биология, история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15.07-17.07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18.07-21.07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22.07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24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16.07.2012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резерв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17.07-19.07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20.07-22.07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22.07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65715" marR="657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661862" y="6093296"/>
            <a:ext cx="38202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accent2"/>
                </a:solidFill>
              </a:rPr>
              <a:t>23-25 июля 2012 г.</a:t>
            </a:r>
            <a:endParaRPr lang="ru-RU" sz="3200" b="1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1124744"/>
            <a:ext cx="9144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 выдачи результатов участников ЕГЭ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7103" y="5661248"/>
            <a:ext cx="5569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1F15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 выдачи свидетельств о результатах ЕГЭ</a:t>
            </a:r>
            <a:endParaRPr lang="ru-RU" b="1" dirty="0">
              <a:solidFill>
                <a:srgbClr val="1F15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1520" y="1816363"/>
            <a:ext cx="864096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обработка персональных данных участников и работников ЕГЭ</a:t>
            </a:r>
            <a:r>
              <a:rPr lang="en-US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 получения согласия</a:t>
            </a: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solidFill>
                <a:srgbClr val="1F15A3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sz="2000" b="1" dirty="0" smtClean="0">
              <a:solidFill>
                <a:srgbClr val="1F15A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защита сведений осуществляется с соблюдением требований, установленных законодательством Российской Федерации в области защиты информации 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аттестация</a:t>
            </a: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1F15A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1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 ФЦПРО по разработке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типовых решений</a:t>
            </a:r>
            <a:endParaRPr lang="ru-RU" sz="2000" b="1" dirty="0" smtClean="0">
              <a:solidFill>
                <a:srgbClr val="1F15A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180000" lvl="1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информационной безопасности (комплект типовых документов и методика его применения)</a:t>
            </a:r>
          </a:p>
          <a:p>
            <a:pPr marL="360000" lvl="1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РЦОИ</a:t>
            </a:r>
          </a:p>
          <a:p>
            <a:pPr marL="360000" lvl="1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органов управления образованием на муниципальном уровне</a:t>
            </a:r>
          </a:p>
          <a:p>
            <a:pPr marL="360000" lvl="1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образовательных учреждений</a:t>
            </a:r>
          </a:p>
          <a:p>
            <a:pPr marL="180000"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1F15A3"/>
                </a:solidFill>
                <a:latin typeface="Times New Roman" pitchFamily="18" charset="0"/>
                <a:cs typeface="Times New Roman" pitchFamily="18" charset="0"/>
              </a:rPr>
              <a:t> по обеспечению защищенного электронного взаимодействия и информационного обмена, в т.ч. с использованием ЭП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1177588"/>
            <a:ext cx="9144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</a:rPr>
              <a:t>Обеспечение безопасности  и  защиты сведений</a:t>
            </a:r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23.bmp"/>
          <p:cNvPicPr/>
          <p:nvPr/>
        </p:nvPicPr>
        <p:blipFill>
          <a:blip r:embed="rId3" cstate="print"/>
          <a:srcRect l="45355" r="5312" b="18568"/>
          <a:stretch>
            <a:fillRect/>
          </a:stretch>
        </p:blipFill>
        <p:spPr>
          <a:xfrm>
            <a:off x="4500562" y="1737368"/>
            <a:ext cx="4429156" cy="5004000"/>
          </a:xfrm>
          <a:prstGeom prst="rect">
            <a:avLst/>
          </a:prstGeom>
          <a:ln w="19050">
            <a:solidFill>
              <a:srgbClr val="1F15A3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0" y="112474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КИМ 2012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235737" y="2330262"/>
            <a:ext cx="5000662" cy="3814873"/>
          </a:xfrm>
          <a:prstGeom prst="rect">
            <a:avLst/>
          </a:prstGeom>
          <a:noFill/>
          <a:ln w="19050">
            <a:solidFill>
              <a:srgbClr val="1F15A3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79512" y="2145045"/>
            <a:ext cx="878497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подготовительный этап -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КИМ «защитой»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до экзамена, во время экзамена и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после экзамена -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выявление в сети Интернет и социальных сетях  незаконных публикаций КИМ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идентификация КИМ – определение номера КИМ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региона, где произошло нарушение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ru-RU" sz="2400" b="1" dirty="0" smtClean="0">
                <a:solidFill>
                  <a:srgbClr val="1F15A3"/>
                </a:solidFill>
                <a:latin typeface="Times New Roman" pitchFamily="18" charset="0"/>
                <a:cs typeface="Times New Roman" pitchFamily="18" charset="0"/>
              </a:rPr>
              <a:t> определение участника ЕГЭ, КИМ которого был размещен в сети Интернет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" y="1177588"/>
            <a:ext cx="9144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Выявление незаконных публикаций КИМ</a:t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сети Интернет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1177588"/>
            <a:ext cx="9144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оперативного выявления </a:t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незаконных публикаций КИМ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492896"/>
            <a:ext cx="1800200" cy="14401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b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Выявление</a:t>
            </a:r>
          </a:p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фиксация публикаций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2267744" y="2924944"/>
            <a:ext cx="1008112" cy="57606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10 мин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2564904"/>
            <a:ext cx="936104" cy="3600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МИОО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75856" y="2492896"/>
            <a:ext cx="1944216" cy="14401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b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Определение номера КИМ</a:t>
            </a:r>
          </a:p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региона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47864" y="2564904"/>
            <a:ext cx="936104" cy="3600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ФЦТ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228184" y="2492896"/>
            <a:ext cx="2448272" cy="14401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b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Определение ППЭ по данным станции приемки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00192" y="2564904"/>
            <a:ext cx="936104" cy="3600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РЦОИ</a:t>
            </a:r>
            <a:endParaRPr lang="ru-RU" b="1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5220072" y="2924944"/>
            <a:ext cx="1008112" cy="57606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20 мин</a:t>
            </a:r>
            <a:endParaRPr lang="ru-RU" sz="1600" dirty="0"/>
          </a:p>
        </p:txBody>
      </p:sp>
      <p:sp>
        <p:nvSpPr>
          <p:cNvPr id="15" name="Стрелка вниз 14"/>
          <p:cNvSpPr/>
          <p:nvPr/>
        </p:nvSpPr>
        <p:spPr>
          <a:xfrm>
            <a:off x="7236296" y="3933056"/>
            <a:ext cx="484632" cy="978408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dk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28184" y="4941168"/>
            <a:ext cx="2448272" cy="14401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b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Выявление нарушения и принятие мер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00192" y="5013176"/>
            <a:ext cx="936104" cy="3600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ППЭ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611560" y="2285992"/>
            <a:ext cx="792088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формирование правильного общественного отношения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несанкционированным публикациям изображений КИМ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сети Интернет путем размещения информации в СМИ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разъяснения в соответствии с нормами законодательства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незаконных действиях: размещение информации ограниченного доступа, нарушение порядка проведения ЕГЭ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передача на региональный уровень информации о лицах, допустивших опубликование изображений КИМ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меры ОИВ в сфере образования по отношению к лицам,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F15A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допустившим опубликование изображений КИМ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1F15A3"/>
              </a:solidFill>
              <a:effectLst/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1177588"/>
            <a:ext cx="9144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Меры по устранению нарушений,</a:t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связанных с незаконными публикациями КИМ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0" y="2456047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+mn-lt"/>
              </a:rPr>
              <a:t>Автономное учреждение дополнительного профессионального образования ХМАО - </a:t>
            </a:r>
            <a:r>
              <a:rPr lang="ru-RU" sz="2400" b="1" dirty="0" err="1" smtClean="0">
                <a:solidFill>
                  <a:srgbClr val="000099"/>
                </a:solidFill>
                <a:latin typeface="+mn-lt"/>
              </a:rPr>
              <a:t>Югры</a:t>
            </a:r>
            <a:endParaRPr lang="ru-RU" sz="2400" b="1" dirty="0" smtClean="0">
              <a:solidFill>
                <a:srgbClr val="000099"/>
              </a:solidFill>
              <a:latin typeface="+mn-lt"/>
            </a:endParaRPr>
          </a:p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+mn-lt"/>
              </a:rPr>
              <a:t>«Институт развития образования»</a:t>
            </a:r>
          </a:p>
          <a:p>
            <a:endParaRPr lang="ru-RU" sz="2400" dirty="0">
              <a:solidFill>
                <a:srgbClr val="000099"/>
              </a:solidFill>
              <a:latin typeface="+mn-lt"/>
            </a:endParaRPr>
          </a:p>
          <a:p>
            <a:pPr algn="ctr"/>
            <a:r>
              <a:rPr lang="ru-RU" dirty="0" smtClean="0">
                <a:solidFill>
                  <a:srgbClr val="000099"/>
                </a:solidFill>
                <a:latin typeface="+mn-lt"/>
              </a:rPr>
              <a:t>Юридический и почтовый </a:t>
            </a:r>
            <a:r>
              <a:rPr lang="ru-RU" dirty="0">
                <a:solidFill>
                  <a:srgbClr val="000099"/>
                </a:solidFill>
                <a:latin typeface="+mn-lt"/>
              </a:rPr>
              <a:t>адрес</a:t>
            </a:r>
            <a:r>
              <a:rPr lang="ru-RU" dirty="0" smtClean="0">
                <a:solidFill>
                  <a:srgbClr val="000099"/>
                </a:solidFill>
                <a:latin typeface="+mn-lt"/>
              </a:rPr>
              <a:t>:</a:t>
            </a:r>
          </a:p>
          <a:p>
            <a:pPr algn="ctr"/>
            <a:endParaRPr lang="ru-RU" dirty="0">
              <a:solidFill>
                <a:srgbClr val="000099"/>
              </a:solidFill>
              <a:latin typeface="+mn-lt"/>
            </a:endParaRPr>
          </a:p>
          <a:p>
            <a:pPr algn="ctr"/>
            <a:r>
              <a:rPr lang="ru-RU" sz="2400" dirty="0" smtClean="0">
                <a:solidFill>
                  <a:srgbClr val="000099"/>
                </a:solidFill>
                <a:latin typeface="+mn-lt"/>
              </a:rPr>
              <a:t>628012, ХАНТЫ- МАНСИЙСК, ул. Чехова, </a:t>
            </a:r>
            <a:r>
              <a:rPr lang="ru-RU" sz="2400" dirty="0">
                <a:solidFill>
                  <a:srgbClr val="000099"/>
                </a:solidFill>
                <a:latin typeface="+mn-lt"/>
              </a:rPr>
              <a:t>д. </a:t>
            </a:r>
            <a:r>
              <a:rPr lang="ru-RU" sz="2400" dirty="0" smtClean="0">
                <a:solidFill>
                  <a:srgbClr val="000099"/>
                </a:solidFill>
                <a:latin typeface="+mn-lt"/>
              </a:rPr>
              <a:t>12</a:t>
            </a:r>
            <a:endParaRPr lang="ru-RU" sz="2400" dirty="0">
              <a:solidFill>
                <a:srgbClr val="000099"/>
              </a:solidFill>
              <a:latin typeface="+mn-lt"/>
            </a:endParaRPr>
          </a:p>
          <a:p>
            <a:endParaRPr lang="ru-RU" sz="2400" dirty="0">
              <a:solidFill>
                <a:srgbClr val="000099"/>
              </a:solidFill>
              <a:latin typeface="+mn-lt"/>
            </a:endParaRPr>
          </a:p>
          <a:p>
            <a:endParaRPr lang="ru-RU" sz="2400" dirty="0">
              <a:solidFill>
                <a:srgbClr val="000099"/>
              </a:solidFill>
              <a:latin typeface="+mn-lt"/>
            </a:endParaRPr>
          </a:p>
          <a:p>
            <a:r>
              <a:rPr lang="ru-RU" sz="2400" b="1" dirty="0">
                <a:solidFill>
                  <a:srgbClr val="000099"/>
                </a:solidFill>
                <a:latin typeface="+mn-lt"/>
              </a:rPr>
              <a:t/>
            </a:r>
            <a:br>
              <a:rPr lang="ru-RU" sz="2400" b="1" dirty="0">
                <a:solidFill>
                  <a:srgbClr val="000099"/>
                </a:solidFill>
                <a:latin typeface="+mn-lt"/>
              </a:rPr>
            </a:br>
            <a:endParaRPr lang="ru-RU" sz="2400" dirty="0">
              <a:solidFill>
                <a:srgbClr val="000099"/>
              </a:solidFill>
              <a:latin typeface="+mn-lt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619672" y="3645024"/>
            <a:ext cx="6143625" cy="1587"/>
          </a:xfrm>
          <a:prstGeom prst="line">
            <a:avLst/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1691680" y="4941168"/>
            <a:ext cx="6143625" cy="1587"/>
          </a:xfrm>
          <a:prstGeom prst="line">
            <a:avLst/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516582" y="1439694"/>
            <a:ext cx="60237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+mn-lt"/>
              </a:rPr>
              <a:t>Спасибо за внимание !</a:t>
            </a:r>
            <a:endParaRPr lang="ru-RU" sz="4000" b="1" dirty="0">
              <a:solidFill>
                <a:srgbClr val="000099"/>
              </a:solidFill>
              <a:latin typeface="+mn-lt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857250" y="4869160"/>
            <a:ext cx="750093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rgbClr val="000099"/>
                </a:solidFill>
              </a:rPr>
              <a:t>8 3467 32-</a:t>
            </a:r>
            <a:r>
              <a:rPr lang="en-US" sz="2400" dirty="0" smtClean="0">
                <a:solidFill>
                  <a:srgbClr val="000099"/>
                </a:solidFill>
              </a:rPr>
              <a:t>20</a:t>
            </a:r>
            <a:r>
              <a:rPr lang="ru-RU" sz="2400" dirty="0" smtClean="0">
                <a:solidFill>
                  <a:srgbClr val="000099"/>
                </a:solidFill>
              </a:rPr>
              <a:t>-63 приемная</a:t>
            </a:r>
            <a:endParaRPr lang="ru-RU" sz="2400" dirty="0">
              <a:solidFill>
                <a:srgbClr val="000099"/>
              </a:solidFill>
              <a:latin typeface="+mn-lt"/>
            </a:endParaRPr>
          </a:p>
          <a:p>
            <a:pPr algn="ctr"/>
            <a:r>
              <a:rPr lang="en-US" sz="2400" dirty="0" err="1" smtClean="0">
                <a:latin typeface="+mn-lt"/>
                <a:hlinkClick r:id="rId2"/>
              </a:rPr>
              <a:t>ipkrrohm@mail</a:t>
            </a:r>
            <a:r>
              <a:rPr lang="ru-RU" sz="2400" dirty="0" smtClean="0">
                <a:latin typeface="+mn-lt"/>
                <a:hlinkClick r:id="rId2"/>
              </a:rPr>
              <a:t>.</a:t>
            </a:r>
            <a:r>
              <a:rPr lang="ru-RU" sz="2400" dirty="0" err="1" smtClean="0">
                <a:latin typeface="+mn-lt"/>
                <a:hlinkClick r:id="rId2"/>
              </a:rPr>
              <a:t>ru</a:t>
            </a:r>
            <a:endParaRPr lang="en-US" sz="2400" dirty="0" smtClean="0">
              <a:latin typeface="+mn-lt"/>
            </a:endParaRPr>
          </a:p>
          <a:p>
            <a:pPr algn="ctr"/>
            <a:r>
              <a:rPr lang="en-US" sz="2400" dirty="0" err="1" smtClean="0"/>
              <a:t>dzubinasv@rambler</a:t>
            </a:r>
            <a:r>
              <a:rPr lang="ru-RU" sz="2400" dirty="0" smtClean="0"/>
              <a:t>.</a:t>
            </a:r>
            <a:r>
              <a:rPr lang="en-US" sz="2400" dirty="0" err="1" smtClean="0"/>
              <a:t>ru</a:t>
            </a:r>
            <a:endParaRPr lang="ru-RU" sz="2400" dirty="0">
              <a:latin typeface="+mn-lt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770</TotalTime>
  <Words>898</Words>
  <Application>Microsoft Office PowerPoint</Application>
  <PresentationFormat>Экран (4:3)</PresentationFormat>
  <Paragraphs>243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Обычная</vt:lpstr>
      <vt:lpstr>Автономное учреждение дополнительного профессионального образования ХМАО – Югры «Институт развития образования»</vt:lpstr>
      <vt:lpstr>Операторы ПВЭМ ППЭ, ППЭ ТОМ</vt:lpstr>
      <vt:lpstr>Организаторы ППЭ</vt:lpstr>
      <vt:lpstr>Руководители ППЭ</vt:lpstr>
      <vt:lpstr>Руководители ОУ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Александр</cp:lastModifiedBy>
  <cp:revision>92</cp:revision>
  <dcterms:modified xsi:type="dcterms:W3CDTF">2012-03-26T19:16:07Z</dcterms:modified>
</cp:coreProperties>
</file>