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96" r:id="rId3"/>
  </p:sldMasterIdLst>
  <p:notesMasterIdLst>
    <p:notesMasterId r:id="rId22"/>
  </p:notesMasterIdLst>
  <p:handoutMasterIdLst>
    <p:handoutMasterId r:id="rId23"/>
  </p:handoutMasterIdLst>
  <p:sldIdLst>
    <p:sldId id="256" r:id="rId4"/>
    <p:sldId id="283" r:id="rId5"/>
    <p:sldId id="292" r:id="rId6"/>
    <p:sldId id="319" r:id="rId7"/>
    <p:sldId id="297" r:id="rId8"/>
    <p:sldId id="264" r:id="rId9"/>
    <p:sldId id="322" r:id="rId10"/>
    <p:sldId id="299" r:id="rId11"/>
    <p:sldId id="316" r:id="rId12"/>
    <p:sldId id="301" r:id="rId13"/>
    <p:sldId id="302" r:id="rId14"/>
    <p:sldId id="303" r:id="rId15"/>
    <p:sldId id="305" r:id="rId16"/>
    <p:sldId id="306" r:id="rId17"/>
    <p:sldId id="323" r:id="rId18"/>
    <p:sldId id="324" r:id="rId19"/>
    <p:sldId id="277" r:id="rId20"/>
    <p:sldId id="278" r:id="rId21"/>
  </p:sldIdLst>
  <p:sldSz cx="9144000" cy="6858000" type="screen4x3"/>
  <p:notesSz cx="6769100" cy="9906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99"/>
    <a:srgbClr val="101A4C"/>
    <a:srgbClr val="1C2362"/>
    <a:srgbClr val="003366"/>
    <a:srgbClr val="3A5398"/>
  </p:clrMru>
</p:presentationPr>
</file>

<file path=ppt/tableStyles.xml><?xml version="1.0" encoding="utf-8"?>
<a:tblStyleLst xmlns:a="http://schemas.openxmlformats.org/drawingml/2006/main" def="{5C22544A-7EE6-4342-B048-85BDC9FD1C3A}"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542" autoAdjust="0"/>
    <p:restoredTop sz="87302" autoAdjust="0"/>
  </p:normalViewPr>
  <p:slideViewPr>
    <p:cSldViewPr>
      <p:cViewPr>
        <p:scale>
          <a:sx n="100" d="100"/>
          <a:sy n="100" d="100"/>
        </p:scale>
        <p:origin x="-8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392" y="-72"/>
      </p:cViewPr>
      <p:guideLst>
        <p:guide orient="horz" pos="3120"/>
        <p:guide pos="213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plotArea>
      <c:layout/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000099"/>
            </a:solidFill>
          </c:spPr>
          <c:cat>
            <c:strRef>
              <c:f>Лист1!$A$2:$A$15</c:f>
              <c:strCache>
                <c:ptCount val="14"/>
                <c:pt idx="0">
                  <c:v>русский язык</c:v>
                </c:pt>
                <c:pt idx="1">
                  <c:v>математика</c:v>
                </c:pt>
                <c:pt idx="2">
                  <c:v>физика</c:v>
                </c:pt>
                <c:pt idx="3">
                  <c:v>химия</c:v>
                </c:pt>
                <c:pt idx="4">
                  <c:v>информатика</c:v>
                </c:pt>
                <c:pt idx="5">
                  <c:v>биология</c:v>
                </c:pt>
                <c:pt idx="6">
                  <c:v>история</c:v>
                </c:pt>
                <c:pt idx="7">
                  <c:v>география</c:v>
                </c:pt>
                <c:pt idx="8">
                  <c:v>английский язык</c:v>
                </c:pt>
                <c:pt idx="9">
                  <c:v>немецкий язык</c:v>
                </c:pt>
                <c:pt idx="10">
                  <c:v>французский язык</c:v>
                </c:pt>
                <c:pt idx="11">
                  <c:v>обществознание</c:v>
                </c:pt>
                <c:pt idx="12">
                  <c:v>испанский язык</c:v>
                </c:pt>
                <c:pt idx="13">
                  <c:v>литература</c:v>
                </c:pt>
              </c:strCache>
            </c:strRef>
          </c:cat>
          <c:val>
            <c:numRef>
              <c:f>Лист1!$B$2:$B$15</c:f>
              <c:numCache>
                <c:formatCode>General</c:formatCode>
                <c:ptCount val="14"/>
                <c:pt idx="0">
                  <c:v>813264</c:v>
                </c:pt>
                <c:pt idx="1">
                  <c:v>787806</c:v>
                </c:pt>
                <c:pt idx="2">
                  <c:v>225722</c:v>
                </c:pt>
                <c:pt idx="3">
                  <c:v>101152</c:v>
                </c:pt>
                <c:pt idx="4">
                  <c:v>72681</c:v>
                </c:pt>
                <c:pt idx="5">
                  <c:v>180911</c:v>
                </c:pt>
                <c:pt idx="6">
                  <c:v>192518</c:v>
                </c:pt>
                <c:pt idx="7">
                  <c:v>36347</c:v>
                </c:pt>
                <c:pt idx="8">
                  <c:v>82514</c:v>
                </c:pt>
                <c:pt idx="9">
                  <c:v>4297</c:v>
                </c:pt>
                <c:pt idx="10">
                  <c:v>2023</c:v>
                </c:pt>
                <c:pt idx="11">
                  <c:v>460695</c:v>
                </c:pt>
                <c:pt idx="12">
                  <c:v>324</c:v>
                </c:pt>
                <c:pt idx="13">
                  <c:v>59130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2012</c:v>
                </c:pt>
              </c:strCache>
            </c:strRef>
          </c:tx>
          <c:spPr>
            <a:solidFill>
              <a:srgbClr val="C00000"/>
            </a:solidFill>
          </c:spPr>
          <c:cat>
            <c:strRef>
              <c:f>Лист1!$A$2:$A$15</c:f>
              <c:strCache>
                <c:ptCount val="14"/>
                <c:pt idx="0">
                  <c:v>русский язык</c:v>
                </c:pt>
                <c:pt idx="1">
                  <c:v>математика</c:v>
                </c:pt>
                <c:pt idx="2">
                  <c:v>физика</c:v>
                </c:pt>
                <c:pt idx="3">
                  <c:v>химия</c:v>
                </c:pt>
                <c:pt idx="4">
                  <c:v>информатика</c:v>
                </c:pt>
                <c:pt idx="5">
                  <c:v>биология</c:v>
                </c:pt>
                <c:pt idx="6">
                  <c:v>история</c:v>
                </c:pt>
                <c:pt idx="7">
                  <c:v>география</c:v>
                </c:pt>
                <c:pt idx="8">
                  <c:v>английский язык</c:v>
                </c:pt>
                <c:pt idx="9">
                  <c:v>немецкий язык</c:v>
                </c:pt>
                <c:pt idx="10">
                  <c:v>французский язык</c:v>
                </c:pt>
                <c:pt idx="11">
                  <c:v>обществознание</c:v>
                </c:pt>
                <c:pt idx="12">
                  <c:v>испанский язык</c:v>
                </c:pt>
                <c:pt idx="13">
                  <c:v>литература</c:v>
                </c:pt>
              </c:strCache>
            </c:strRef>
          </c:cat>
          <c:val>
            <c:numRef>
              <c:f>Лист1!$C$2:$C$15</c:f>
              <c:numCache>
                <c:formatCode>General</c:formatCode>
                <c:ptCount val="14"/>
                <c:pt idx="0">
                  <c:v>810323</c:v>
                </c:pt>
                <c:pt idx="1">
                  <c:v>791367</c:v>
                </c:pt>
                <c:pt idx="2">
                  <c:v>223947</c:v>
                </c:pt>
                <c:pt idx="3">
                  <c:v>100985</c:v>
                </c:pt>
                <c:pt idx="4">
                  <c:v>74875</c:v>
                </c:pt>
                <c:pt idx="5">
                  <c:v>172263</c:v>
                </c:pt>
                <c:pt idx="6">
                  <c:v>179420</c:v>
                </c:pt>
                <c:pt idx="7">
                  <c:v>37744</c:v>
                </c:pt>
                <c:pt idx="8">
                  <c:v>85713</c:v>
                </c:pt>
                <c:pt idx="9">
                  <c:v>3767</c:v>
                </c:pt>
                <c:pt idx="10">
                  <c:v>1878</c:v>
                </c:pt>
                <c:pt idx="11">
                  <c:v>469141</c:v>
                </c:pt>
                <c:pt idx="12">
                  <c:v>321</c:v>
                </c:pt>
                <c:pt idx="13">
                  <c:v>56723</c:v>
                </c:pt>
              </c:numCache>
            </c:numRef>
          </c:val>
        </c:ser>
        <c:axId val="59390976"/>
        <c:axId val="101630720"/>
      </c:barChart>
      <c:catAx>
        <c:axId val="59390976"/>
        <c:scaling>
          <c:orientation val="minMax"/>
        </c:scaling>
        <c:axPos val="b"/>
        <c:tickLblPos val="nextTo"/>
        <c:crossAx val="101630720"/>
        <c:crosses val="autoZero"/>
        <c:auto val="1"/>
        <c:lblAlgn val="ctr"/>
        <c:lblOffset val="100"/>
      </c:catAx>
      <c:valAx>
        <c:axId val="101630720"/>
        <c:scaling>
          <c:orientation val="minMax"/>
        </c:scaling>
        <c:axPos val="l"/>
        <c:majorGridlines/>
        <c:numFmt formatCode="General" sourceLinked="1"/>
        <c:tickLblPos val="nextTo"/>
        <c:crossAx val="59390976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legend>
      <c:legendPos val="r"/>
      <c:layout/>
    </c:legend>
    <c:plotVisOnly val="1"/>
  </c:chart>
  <c:txPr>
    <a:bodyPr/>
    <a:lstStyle/>
    <a:p>
      <a:pPr>
        <a:defRPr sz="10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0.40517</cdr:x>
      <cdr:y>2.07274E-7</cdr:y>
    </cdr:from>
    <cdr:to>
      <cdr:x>0.98276</cdr:x>
      <cdr:y>0.3732</cdr:y>
    </cdr:to>
    <cdr:sp macro="" textlink="">
      <cdr:nvSpPr>
        <cdr:cNvPr id="2" name="TextBox 3"/>
        <cdr:cNvSpPr txBox="1"/>
      </cdr:nvSpPr>
      <cdr:spPr>
        <a:xfrm xmlns:a="http://schemas.openxmlformats.org/drawingml/2006/main">
          <a:off x="3384376" y="1"/>
          <a:ext cx="4824536" cy="180049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rgbClr val="000000"/>
              </a:solidFill>
              <a:latin typeface="Arial" charset="0"/>
            </a:defRPr>
          </a:lvl5pPr>
          <a:lvl6pPr marL="22860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</a:defRPr>
          </a:lvl6pPr>
          <a:lvl7pPr marL="27432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</a:defRPr>
          </a:lvl7pPr>
          <a:lvl8pPr marL="32004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</a:defRPr>
          </a:lvl8pPr>
          <a:lvl9pPr marL="3657600" algn="l" defTabSz="914400" rtl="0" eaLnBrk="1" latinLnBrk="0" hangingPunct="1">
            <a:defRPr kern="1200">
              <a:solidFill>
                <a:srgbClr val="000000"/>
              </a:solidFill>
              <a:latin typeface="Arial" charset="0"/>
            </a:defRPr>
          </a:lvl9pPr>
        </a:lstStyle>
        <a:p xmlns:a="http://schemas.openxmlformats.org/drawingml/2006/main">
          <a:pPr marL="457200" indent="-457200" algn="ctr"/>
          <a:r>
            <a:rPr lang="ru-RU" sz="2000" b="1" dirty="0" smtClean="0">
              <a:solidFill>
                <a:srgbClr val="1F15A3"/>
              </a:solidFill>
            </a:rPr>
            <a:t>Общее количество участников ЕГЭ, зарегистрированных в РБД:</a:t>
          </a:r>
        </a:p>
        <a:p xmlns:a="http://schemas.openxmlformats.org/drawingml/2006/main">
          <a:pPr algn="ctr">
            <a:lnSpc>
              <a:spcPct val="150000"/>
            </a:lnSpc>
          </a:pPr>
          <a:r>
            <a:rPr lang="ru-RU" sz="2000" b="1" dirty="0" smtClean="0">
              <a:solidFill>
                <a:srgbClr val="1F15A3"/>
              </a:solidFill>
            </a:rPr>
            <a:t>2011 г. – 827 181 чел.</a:t>
          </a:r>
        </a:p>
        <a:p xmlns:a="http://schemas.openxmlformats.org/drawingml/2006/main">
          <a:pPr algn="ctr">
            <a:lnSpc>
              <a:spcPct val="150000"/>
            </a:lnSpc>
          </a:pPr>
          <a:r>
            <a:rPr lang="en-US" sz="2000" b="1" dirty="0" smtClean="0">
              <a:solidFill>
                <a:srgbClr val="C00000"/>
              </a:solidFill>
            </a:rPr>
            <a:t>2012 </a:t>
          </a:r>
          <a:r>
            <a:rPr lang="ru-RU" sz="2000" b="1" dirty="0" smtClean="0">
              <a:solidFill>
                <a:srgbClr val="C00000"/>
              </a:solidFill>
            </a:rPr>
            <a:t>г. – 959 766 чел.</a:t>
          </a:r>
          <a:endParaRPr lang="en-US" sz="2000" b="1" dirty="0" smtClean="0">
            <a:solidFill>
              <a:srgbClr val="C00000"/>
            </a:solidFill>
          </a:endParaRPr>
        </a:p>
        <a:p xmlns:a="http://schemas.openxmlformats.org/drawingml/2006/main">
          <a:endParaRPr lang="ru-RU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34257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AD52C0-1D7D-43E8-9D6D-118A564461E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34257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0BD88D-DC95-45E7-9FDF-63E5CFBEB19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34257" y="0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81AA5-5B23-435F-837C-4572C68BEB22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8050" y="742950"/>
            <a:ext cx="4953000" cy="3714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910" y="4705350"/>
            <a:ext cx="5415280" cy="4457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34257" y="9408981"/>
            <a:ext cx="2933277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7A0FD5-619A-4F74-A079-A596C6234CF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A0FD5-619A-4F74-A079-A596C6234CFE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МИД – 93%,ЗОУ – 83%,РФ – 78%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A0FD5-619A-4F74-A079-A596C6234CFE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A0FD5-619A-4F74-A079-A596C6234CFE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7A0FD5-619A-4F74-A079-A596C6234CFE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фон cop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63050" cy="6905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фон copy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-132" y="-23813"/>
            <a:ext cx="9144263" cy="6905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chemeClr val="accent2">
                <a:lumMod val="60000"/>
                <a:lumOff val="40000"/>
                <a:alpha val="49000"/>
              </a:schemeClr>
            </a:gs>
            <a:gs pos="59000">
              <a:srgbClr val="000099"/>
            </a:gs>
            <a:gs pos="50000">
              <a:schemeClr val="accent1">
                <a:shade val="67500"/>
                <a:satMod val="115000"/>
              </a:schemeClr>
            </a:gs>
            <a:gs pos="100000">
              <a:schemeClr val="accent1">
                <a:shade val="100000"/>
                <a:satMod val="11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9223" name="Picture 7" descr="фон copy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9525" y="-23813"/>
            <a:ext cx="9163050" cy="6905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charset="0"/>
              </a:defRPr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9463" name="Picture 7" descr="фон copy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-9525" y="-23813"/>
            <a:ext cx="9163050" cy="6905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-1" y="-27384"/>
            <a:ext cx="9180513" cy="693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D98B503-841B-4E1E-8507-26A58E3B3B17}" type="datetimeFigureOut">
              <a:rPr lang="ru-RU" smtClean="0"/>
              <a:pPr/>
              <a:t>27.03.2012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84A30E3-52C4-4686-8A95-8173EA37EA2A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ipkrrohm@mail.ru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1700808"/>
            <a:ext cx="9144000" cy="58578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3568" y="1700808"/>
            <a:ext cx="7851648" cy="345638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400" dirty="0" smtClean="0">
                <a:solidFill>
                  <a:srgbClr val="002060"/>
                </a:solidFill>
              </a:rPr>
              <a:t>«Инструктивно- методическое обеспечение проведения процедуры ЕГЭ в ППЭ, ППЭ ТОМ в 2012 году»</a:t>
            </a:r>
            <a:endParaRPr lang="ru-RU" sz="4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1214422"/>
            <a:ext cx="8229600" cy="486386"/>
          </a:xfrm>
        </p:spPr>
        <p:txBody>
          <a:bodyPr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Изменения в нормативно-правовой базе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2428868"/>
            <a:ext cx="8229600" cy="4214843"/>
          </a:xfrm>
        </p:spPr>
        <p:txBody>
          <a:bodyPr>
            <a:noAutofit/>
          </a:bodyPr>
          <a:lstStyle/>
          <a:p>
            <a:pPr algn="just">
              <a:lnSpc>
                <a:spcPts val="1700"/>
              </a:lnSpc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0099"/>
                </a:solidFill>
              </a:rPr>
              <a:t>Постановление Правительства РФ от 27.01.2012 №</a:t>
            </a:r>
            <a:r>
              <a:rPr lang="en-US" sz="2000" dirty="0" smtClean="0">
                <a:solidFill>
                  <a:srgbClr val="000099"/>
                </a:solidFill>
              </a:rPr>
              <a:t> </a:t>
            </a:r>
            <a:r>
              <a:rPr lang="ru-RU" sz="2000" dirty="0" smtClean="0">
                <a:solidFill>
                  <a:srgbClr val="000099"/>
                </a:solidFill>
              </a:rPr>
              <a:t>36 «Об утверждении Правил формирования и ведения федеральной информационной системы обеспечения проведения единого государственного экзамена и приема граждан в образовательные учреждения среднего профессионального образования и образовательные учреждения высшего профессионального образования и региональных информационных систем обеспечения проведения единого государственного экзамена» </a:t>
            </a:r>
          </a:p>
          <a:p>
            <a:pPr algn="just">
              <a:lnSpc>
                <a:spcPts val="1700"/>
              </a:lnSpc>
              <a:buNone/>
            </a:pPr>
            <a:endParaRPr lang="ru-RU" sz="2000" dirty="0" smtClean="0">
              <a:solidFill>
                <a:srgbClr val="000099"/>
              </a:solidFill>
            </a:endParaRPr>
          </a:p>
          <a:p>
            <a:pPr lvl="0" algn="just">
              <a:lnSpc>
                <a:spcPts val="1700"/>
              </a:lnSpc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0099"/>
                </a:solidFill>
              </a:rPr>
              <a:t>Приказ </a:t>
            </a:r>
            <a:r>
              <a:rPr lang="ru-RU" sz="2000" dirty="0" err="1" smtClean="0">
                <a:solidFill>
                  <a:srgbClr val="000099"/>
                </a:solidFill>
              </a:rPr>
              <a:t>Минобрнауки</a:t>
            </a:r>
            <a:r>
              <a:rPr lang="ru-RU" sz="2000" dirty="0" smtClean="0">
                <a:solidFill>
                  <a:srgbClr val="000099"/>
                </a:solidFill>
              </a:rPr>
              <a:t> РФ от 11.10.2011 №</a:t>
            </a:r>
            <a:r>
              <a:rPr lang="en-US" sz="2000" dirty="0" smtClean="0">
                <a:solidFill>
                  <a:srgbClr val="000099"/>
                </a:solidFill>
              </a:rPr>
              <a:t> </a:t>
            </a:r>
            <a:r>
              <a:rPr lang="ru-RU" sz="2000" dirty="0" smtClean="0">
                <a:solidFill>
                  <a:srgbClr val="000099"/>
                </a:solidFill>
              </a:rPr>
              <a:t>2451 «Об утверждении Порядка проведения единого государственного экзамена»</a:t>
            </a:r>
          </a:p>
          <a:p>
            <a:pPr lvl="0" algn="just">
              <a:lnSpc>
                <a:spcPts val="1700"/>
              </a:lnSpc>
              <a:buFont typeface="Wingdings" pitchFamily="2" charset="2"/>
              <a:buChar char="Ø"/>
            </a:pPr>
            <a:endParaRPr lang="ru-RU" sz="2000" dirty="0" smtClean="0">
              <a:solidFill>
                <a:srgbClr val="000099"/>
              </a:solidFill>
            </a:endParaRPr>
          </a:p>
          <a:p>
            <a:pPr lvl="0" algn="just">
              <a:lnSpc>
                <a:spcPts val="1700"/>
              </a:lnSpc>
              <a:buFont typeface="Wingdings" pitchFamily="2" charset="2"/>
              <a:buChar char="Ø"/>
            </a:pPr>
            <a:r>
              <a:rPr lang="ru-RU" sz="2000" dirty="0" smtClean="0">
                <a:solidFill>
                  <a:srgbClr val="000099"/>
                </a:solidFill>
              </a:rPr>
              <a:t>Приказ </a:t>
            </a:r>
            <a:r>
              <a:rPr lang="ru-RU" sz="2000" dirty="0" err="1" smtClean="0">
                <a:solidFill>
                  <a:srgbClr val="000099"/>
                </a:solidFill>
              </a:rPr>
              <a:t>Минобрнауки</a:t>
            </a:r>
            <a:r>
              <a:rPr lang="ru-RU" sz="2000" dirty="0" smtClean="0">
                <a:solidFill>
                  <a:srgbClr val="000099"/>
                </a:solidFill>
              </a:rPr>
              <a:t> РФ от 29.08.2011 №</a:t>
            </a:r>
            <a:r>
              <a:rPr lang="en-US" sz="2000" dirty="0" smtClean="0">
                <a:solidFill>
                  <a:srgbClr val="000099"/>
                </a:solidFill>
              </a:rPr>
              <a:t> </a:t>
            </a:r>
            <a:r>
              <a:rPr lang="ru-RU" sz="2000" dirty="0" smtClean="0">
                <a:solidFill>
                  <a:srgbClr val="000099"/>
                </a:solidFill>
              </a:rPr>
              <a:t>2235 «Об утверждении Положения о системе общественного наблюдения при проведении государственной (итоговой) аттестации обучающихся, освоивших образовательные программы основного общего образования или среднего (полного) общего образования»</a:t>
            </a:r>
          </a:p>
          <a:p>
            <a:pPr algn="just">
              <a:lnSpc>
                <a:spcPts val="1700"/>
              </a:lnSpc>
              <a:buNone/>
            </a:pPr>
            <a:endParaRPr lang="ru-RU" sz="2000" dirty="0" smtClean="0">
              <a:solidFill>
                <a:srgbClr val="000099"/>
              </a:solidFill>
              <a:cs typeface="Times New Roman" pitchFamily="18" charset="0"/>
            </a:endParaRPr>
          </a:p>
          <a:p>
            <a:pPr algn="just">
              <a:lnSpc>
                <a:spcPts val="1700"/>
              </a:lnSpc>
              <a:buNone/>
            </a:pPr>
            <a:endParaRPr lang="en-US" sz="2000" dirty="0" smtClean="0">
              <a:solidFill>
                <a:srgbClr val="000099"/>
              </a:solidFill>
              <a:cs typeface="Times New Roman" pitchFamily="18" charset="0"/>
            </a:endParaRPr>
          </a:p>
          <a:p>
            <a:pPr algn="just">
              <a:lnSpc>
                <a:spcPts val="1700"/>
              </a:lnSpc>
            </a:pPr>
            <a:endParaRPr lang="en-US" sz="2000" b="1" dirty="0" smtClean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700"/>
              </a:lnSpc>
              <a:buNone/>
            </a:pPr>
            <a:r>
              <a:rPr lang="ru-RU" sz="2000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		</a:t>
            </a:r>
            <a:endParaRPr lang="ru-RU" sz="2000" dirty="0">
              <a:solidFill>
                <a:srgbClr val="00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5984" y="17859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785918" y="18573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57158" y="1071546"/>
            <a:ext cx="8607330" cy="4570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Изменения в методических материалах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 проведению ЕГЭ в ППЭ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0099"/>
                </a:solidFill>
              </a:rPr>
              <a:t>ППЭ – должно присутствовать не менее 15 участников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0099"/>
                </a:solidFill>
              </a:rPr>
              <a:t>Аудитории – должно присутствовать не более 15 участников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0099"/>
                </a:solidFill>
              </a:rPr>
              <a:t>Общественных наблюдателей  - 1 на 15 участников ЕГЭ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0099"/>
                </a:solidFill>
              </a:rPr>
              <a:t>Допуск участников ЕГЭ в ППЭ осуществляется при наличии документов, </a:t>
            </a:r>
            <a:endParaRPr lang="en-US" b="1" dirty="0" smtClean="0">
              <a:solidFill>
                <a:srgbClr val="000099"/>
              </a:solidFill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0099"/>
                </a:solidFill>
              </a:rPr>
              <a:t>   удостоверяющих личность и наличии в списках распределения в данный ППЭ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b="1" dirty="0" smtClean="0">
                <a:solidFill>
                  <a:srgbClr val="000099"/>
                </a:solidFill>
              </a:rPr>
              <a:t> Запрещается иметь при себе и использовать средства связи и ЭВТ.</a:t>
            </a:r>
          </a:p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000099"/>
                </a:solidFill>
              </a:rPr>
              <a:t>При установлении наличия или факта использования – уполномоченный ГЭК удаляет участника ЕГЭ из ППЭ, составляет акт об удалении.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5984" y="17859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785918" y="185736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57158" y="1071546"/>
            <a:ext cx="860733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Изменения в методических материалах</a:t>
            </a:r>
          </a:p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 проведению ЕГЭ в ППЭ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0099"/>
                </a:solidFill>
              </a:rPr>
              <a:t>В случае невозможности завершить по объективным причинам экзамен – уполномоченный ГЭК  составляет акт о досрочном завершении экзамена </a:t>
            </a:r>
            <a:br>
              <a:rPr lang="ru-RU" sz="2000" b="1" dirty="0" smtClean="0">
                <a:solidFill>
                  <a:srgbClr val="000099"/>
                </a:solidFill>
              </a:rPr>
            </a:br>
            <a:r>
              <a:rPr lang="ru-RU" sz="2000" b="1" dirty="0" smtClean="0">
                <a:solidFill>
                  <a:srgbClr val="000099"/>
                </a:solidFill>
              </a:rPr>
              <a:t>по объективным причинам, направляет в ГЭК и РЦОИ для учета при обработке бланков.</a:t>
            </a: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2000" b="1" dirty="0" smtClean="0">
                <a:solidFill>
                  <a:srgbClr val="000099"/>
                </a:solidFill>
              </a:rPr>
              <a:t> Запечатанные пакеты с экзаменационными работами участников ЕГЭ в тот же день доставляются уполномоченным ГЭК из ППЭ в РЦОИ</a:t>
            </a:r>
            <a:r>
              <a:rPr lang="en-US" sz="2000" b="1" dirty="0" smtClean="0">
                <a:solidFill>
                  <a:srgbClr val="000099"/>
                </a:solidFill>
              </a:rPr>
              <a:t> (</a:t>
            </a:r>
            <a:r>
              <a:rPr lang="ru-RU" sz="2000" b="1" dirty="0" smtClean="0">
                <a:solidFill>
                  <a:srgbClr val="000099"/>
                </a:solidFill>
              </a:rPr>
              <a:t>Согласно утвержденной схемы доставки ЭМ)</a:t>
            </a:r>
            <a:endParaRPr lang="ru-RU" sz="2000" b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85786" y="2857496"/>
            <a:ext cx="75009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hangingPunct="0"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0099"/>
                </a:solidFill>
              </a:rPr>
              <a:t>Внесение перечня документов, удостоверяющих личность</a:t>
            </a:r>
            <a:endParaRPr lang="en-US" sz="2800" b="1" dirty="0">
              <a:solidFill>
                <a:srgbClr val="000099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85786" y="3714752"/>
            <a:ext cx="707236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hangingPunct="0"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000099"/>
                </a:solidFill>
              </a:rPr>
              <a:t>Детализированное описание заполнение формы ППЭ 13-02 </a:t>
            </a:r>
          </a:p>
          <a:p>
            <a:pPr marL="342900" indent="-342900" eaLnBrk="0" hangingPunct="0"/>
            <a:r>
              <a:rPr lang="ru-RU" sz="2800" b="1" dirty="0" smtClean="0">
                <a:solidFill>
                  <a:srgbClr val="000000"/>
                </a:solidFill>
              </a:rPr>
              <a:t>      </a:t>
            </a:r>
            <a:endParaRPr lang="en-US" sz="2800" b="1" dirty="0">
              <a:solidFill>
                <a:srgbClr val="0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21844" y="1285860"/>
            <a:ext cx="658007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Дополнения в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Методические материалы ППЭ 2012 </a:t>
            </a:r>
            <a:b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229600" cy="571504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Перечень документов, удостоверяющих личность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1785926"/>
          <a:ext cx="8856662" cy="4935222"/>
        </p:xfrm>
        <a:graphic>
          <a:graphicData uri="http://schemas.openxmlformats.org/drawingml/2006/table">
            <a:tbl>
              <a:tblPr/>
              <a:tblGrid>
                <a:gridCol w="1615371"/>
                <a:gridCol w="3654416"/>
                <a:gridCol w="3586875"/>
              </a:tblGrid>
              <a:tr h="541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Категория участников ЕГЭ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Нормативный правовой акт</a:t>
                      </a:r>
                    </a:p>
                  </a:txBody>
                  <a:tcPr marL="114300" marR="1143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Перечень документов, удостоверяющих личность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5732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граждане РФ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Указ Президента РФ от 13.03.1997г.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№232 «Об основном документе, удостоверяющем личность гражданина Российской Федерации на территории Российской Федерации»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Федеральный закон от 15.08.1996 №114-ФЗ (ред. от 28.12.2010) «О порядке выезда из Российской Федерации и въезда в Российскую Федерацию»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1. паспорт гражданина Российской    Федерации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 дипломатический паспорт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3. служебный паспорт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4. паспорт моряка (до 2014 года)</a:t>
                      </a:r>
                      <a:endParaRPr kumimoji="0" lang="ru-RU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14300" marR="114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иностранные граждане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Федеральный закон от 25.07.2002 №115-ФЗ (ред. от 29.12.2010) «О правовом положении иностранных граждан в Российской Федерации»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1. паспорт иностранного гражданина, либо иной документ, установленный ФЗ или признаваемый в соответствии с международным договором РФ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14300" marR="114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  <a:tr h="15573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лица без гражданства в РФ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1.документ, выданный иностранным государством и признаваемый в соответствии с международным договором РФ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2.разрешение на временное проживание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3.вид на жительство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4.иные документы, предусмотренные ФЗ или признаваемые в соответствии с международным договором РФ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14300" marR="114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3F4"/>
                    </a:solidFill>
                  </a:tcPr>
                </a:tc>
              </a:tr>
              <a:tr h="608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беженцы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Федеральный закон от 19.02.1993 № 4528-1 (ред. от 28.12.2010) «О беженцах»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свидетельство ходатайствующего о признании беженцем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AutoNum type="arabicPeriod"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cs typeface="Times New Roman" pitchFamily="18" charset="0"/>
                        </a:rPr>
                        <a:t>удостоверение беженца</a:t>
                      </a:r>
                      <a:endParaRPr kumimoji="0" 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Calibri" pitchFamily="34" charset="0"/>
                        <a:cs typeface="Times New Roman" pitchFamily="18" charset="0"/>
                      </a:endParaRPr>
                    </a:p>
                  </a:txBody>
                  <a:tcPr marL="114300" marR="114300" marT="0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3F9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64672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Изменения в Порядке проведения ЕГЭ</a:t>
            </a:r>
            <a:endParaRPr lang="ru-RU" sz="3200" dirty="0">
              <a:solidFill>
                <a:srgbClr val="FF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5688" y="1298554"/>
          <a:ext cx="8534784" cy="5340222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636367"/>
                <a:gridCol w="5898417"/>
              </a:tblGrid>
              <a:tr h="5548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Организация проведения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Информирование</a:t>
                      </a:r>
                    </a:p>
                    <a:p>
                      <a:pPr>
                        <a:buNone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Контроль за соблюдением сроков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102208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Проведение ЕГЭ в ППЭ</a:t>
                      </a:r>
                      <a:endParaRPr lang="ru-RU" sz="16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</a:rPr>
                        <a:t>Аудитории – не более 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15 участников</a:t>
                      </a:r>
                    </a:p>
                    <a:p>
                      <a:pPr>
                        <a:buNone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ППЭ – не менее 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15 участников</a:t>
                      </a:r>
                    </a:p>
                    <a:p>
                      <a:pPr>
                        <a:buNone/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</a:rPr>
                        <a:t>Допуск участников ЕГЭ  в ППЭ по спискам</a:t>
                      </a:r>
                    </a:p>
                    <a:p>
                      <a:pPr>
                        <a:buNone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Общественные наблюдатели (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1 - на 15 участников ЕГЭ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ru-RU" sz="160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  <a:tr h="5548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Проверка экзаменационных работ</a:t>
                      </a:r>
                      <a:endParaRPr lang="ru-RU" sz="16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Перепроверка, межрегиональная проверка работ</a:t>
                      </a:r>
                    </a:p>
                    <a:p>
                      <a:pPr>
                        <a:buNone/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</a:rPr>
                        <a:t>Централизованная</a:t>
                      </a:r>
                      <a:r>
                        <a:rPr lang="ru-RU" sz="1600" baseline="0" dirty="0" smtClean="0">
                          <a:solidFill>
                            <a:srgbClr val="C00000"/>
                          </a:solidFill>
                        </a:rPr>
                        <a:t> проверка – </a:t>
                      </a:r>
                      <a:r>
                        <a:rPr lang="ru-RU" sz="1600" b="1" baseline="0" dirty="0" smtClean="0">
                          <a:solidFill>
                            <a:srgbClr val="C00000"/>
                          </a:solidFill>
                        </a:rPr>
                        <a:t>5 рабочих дней</a:t>
                      </a:r>
                      <a:endParaRPr lang="ru-RU" sz="1600" b="1" dirty="0" smtClean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14893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Утверждение и отмена результатов ЕГЭ</a:t>
                      </a:r>
                    </a:p>
                    <a:p>
                      <a:endParaRPr lang="ru-RU" sz="16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Утверждение  - 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1 рабочий день</a:t>
                      </a:r>
                    </a:p>
                    <a:p>
                      <a:pPr>
                        <a:buNone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Отмена</a:t>
                      </a:r>
                      <a:r>
                        <a:rPr lang="ru-RU" sz="1600" baseline="0" dirty="0" smtClean="0">
                          <a:solidFill>
                            <a:srgbClr val="002060"/>
                          </a:solidFill>
                        </a:rPr>
                        <a:t> -</a:t>
                      </a:r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2 рабочих дня</a:t>
                      </a:r>
                    </a:p>
                    <a:p>
                      <a:pPr>
                        <a:buNone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Ознакомление участников ЕГЭ с результатами – до </a:t>
                      </a:r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3 рабочих дней</a:t>
                      </a:r>
                    </a:p>
                    <a:p>
                      <a:pPr>
                        <a:buNone/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</a:rPr>
                        <a:t>Ознакомление может осуществляться с использованием ИКТ в соответствии с требованиями 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к защите ПД</a:t>
                      </a:r>
                      <a:endParaRPr lang="ru-RU" sz="1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13168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rgbClr val="002060"/>
                          </a:solidFill>
                        </a:rPr>
                        <a:t>Апелляции</a:t>
                      </a:r>
                      <a:endParaRPr lang="ru-RU" sz="16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</a:rPr>
                        <a:t>Присутствие общественных наблюдателей</a:t>
                      </a:r>
                    </a:p>
                    <a:p>
                      <a:pPr>
                        <a:buNone/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</a:rPr>
                        <a:t>Сроки рассмотрения апелляций:  процедура - 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2 рабочих дня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</a:rPr>
                        <a:t>, несогласие с выставленными баллами  -  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4 рабочих дня</a:t>
                      </a:r>
                    </a:p>
                    <a:p>
                      <a:pPr>
                        <a:buNone/>
                      </a:pPr>
                      <a:r>
                        <a:rPr lang="ru-RU" sz="1600" dirty="0" smtClean="0">
                          <a:solidFill>
                            <a:srgbClr val="C00000"/>
                          </a:solidFill>
                        </a:rPr>
                        <a:t>Передача в ФЦТ - 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2 календарных дней </a:t>
                      </a:r>
                      <a:r>
                        <a:rPr lang="ru-RU" sz="1600" b="0" dirty="0" smtClean="0">
                          <a:solidFill>
                            <a:srgbClr val="C00000"/>
                          </a:solidFill>
                        </a:rPr>
                        <a:t>от</a:t>
                      </a:r>
                      <a:r>
                        <a:rPr lang="ru-RU" sz="1600" b="1" dirty="0" smtClean="0">
                          <a:solidFill>
                            <a:srgbClr val="C00000"/>
                          </a:solidFill>
                        </a:rPr>
                        <a:t> </a:t>
                      </a:r>
                      <a:r>
                        <a:rPr lang="ru-RU" sz="1600" dirty="0" smtClean="0">
                          <a:solidFill>
                            <a:srgbClr val="C00000"/>
                          </a:solidFill>
                        </a:rPr>
                        <a:t>решения КК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571480"/>
          <a:ext cx="8712983" cy="5855993"/>
        </p:xfrm>
        <a:graphic>
          <a:graphicData uri="http://schemas.openxmlformats.org/drawingml/2006/table">
            <a:tbl>
              <a:tblPr/>
              <a:tblGrid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32078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17753"/>
                <a:gridCol w="206291"/>
              </a:tblGrid>
              <a:tr h="189467">
                <a:tc gridSpan="35"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Сводная ведомость учёта участников и использования экзаменационных материалов в ППЭ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solidFill>
                          <a:srgbClr val="FF0000"/>
                        </a:solidFill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ППЭ</a:t>
                      </a:r>
                    </a:p>
                  </a:txBody>
                  <a:tcPr marL="5544" marR="5544" marT="554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13-02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7105">
                <a:tc gridSpan="35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latin typeface="Times New Roman"/>
                        </a:rPr>
                        <a:t>ВНИМАНИЕ! 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Ведомость СТРОГО ОБЯЗАТЕЛЬНА для заполнения и ПЕРЕДАЧИ В РЦОИ (данные ведомости необходимы для обработки бланков)</a:t>
                      </a:r>
                    </a:p>
                  </a:txBody>
                  <a:tcPr marL="5544" marR="5544" marT="554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t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(код формы)</a:t>
                      </a:r>
                    </a:p>
                  </a:txBody>
                  <a:tcPr marL="5544" marR="5544" marT="5544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МАШ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467">
                <a:tc gridSpan="40"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latin typeface="Times New Roman"/>
                        </a:rPr>
                        <a:t>Часть 1. Данные о полученных и неиспользованных в ППЭ материалах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731">
                <a:tc>
                  <a:txBody>
                    <a:bodyPr/>
                    <a:lstStyle/>
                    <a:p>
                      <a:pPr algn="ctr" fontAlgn="t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5544" marR="5544" marT="554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ПОЛУЧЕНО В ППЭ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8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НЕИСПОЛЬЗОВАНО В ППЭ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ЗАМЕНЕНО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51574">
                <a:tc>
                  <a:txBody>
                    <a:bodyPr/>
                    <a:lstStyle/>
                    <a:p>
                      <a:pPr algn="ctr" fontAlgn="t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5544" marR="5544" marT="554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latin typeface="Times New Roman"/>
                        </a:rPr>
                        <a:t>1. Спецпакеты по 15 ИК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2. </a:t>
                      </a:r>
                      <a:r>
                        <a:rPr lang="ru-RU" sz="1000" b="0" i="0" u="none" strike="noStrike" dirty="0" err="1">
                          <a:latin typeface="Times New Roman"/>
                        </a:rPr>
                        <a:t>Спецпакеты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 по 5 ИК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3. </a:t>
                      </a:r>
                      <a:r>
                        <a:rPr lang="ru-RU" sz="1000" b="0" i="0" u="none" strike="noStrike" dirty="0" err="1">
                          <a:latin typeface="Times New Roman"/>
                        </a:rPr>
                        <a:t>Спецпакеты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 по 15 ИК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4. </a:t>
                      </a:r>
                      <a:r>
                        <a:rPr lang="ru-RU" sz="1000" b="0" i="0" u="none" strike="noStrike" dirty="0" err="1">
                          <a:latin typeface="Times New Roman"/>
                        </a:rPr>
                        <a:t>Спецпакеты</a:t>
                      </a:r>
                      <a:r>
                        <a:rPr lang="ru-RU" sz="1000" b="0" i="0" u="none" strike="noStrike" dirty="0">
                          <a:latin typeface="Times New Roman"/>
                        </a:rPr>
                        <a:t> по 5 ИК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5. Инд. комплекты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6. ИК (брак, испорчены)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467">
                <a:tc>
                  <a:txBody>
                    <a:bodyPr/>
                    <a:lstStyle/>
                    <a:p>
                      <a:pPr algn="ctr" fontAlgn="t"/>
                      <a:endParaRPr lang="ru-RU" sz="500" b="0" i="0" u="none" strike="noStrike">
                        <a:latin typeface="Times New Roman"/>
                      </a:endParaRPr>
                    </a:p>
                  </a:txBody>
                  <a:tcPr marL="5544" marR="5544" marT="554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544" marR="5544" marT="5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544" marR="5544" marT="5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544" marR="5544" marT="5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9783">
                <a:tc gridSpan="40"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 dirty="0">
                          <a:latin typeface="Times New Roman"/>
                        </a:rPr>
                        <a:t>Часть 2. Данные о полученных от участников бланках и фактическом количестве участников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467">
                <a:tc rowSpan="2" gridSpan="4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/>
                        </a:rPr>
                        <a:t>Номер аудитории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8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latin typeface="Times New Roman"/>
                        </a:rPr>
                        <a:t>Количество материалов, полученных от участников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latin typeface="Times New Roman"/>
                        </a:rPr>
                        <a:t>Количество участников в аудитории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6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latin typeface="Times New Roman"/>
                        </a:rPr>
                        <a:t>Ответственный организатор</a:t>
                      </a:r>
                      <a:br>
                        <a:rPr lang="ru-RU" sz="900" b="0" i="0" u="none" strike="noStrike">
                          <a:latin typeface="Times New Roman"/>
                        </a:rPr>
                      </a:br>
                      <a:r>
                        <a:rPr lang="ru-RU" sz="900" b="0" i="0" u="none" strike="noStrike">
                          <a:latin typeface="Times New Roman"/>
                        </a:rPr>
                        <a:t>Подпись (ФИО)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2537"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/>
                        </a:rPr>
                        <a:t>Бланков регистрации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/>
                        </a:rPr>
                        <a:t>Бланков ответов №1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/>
                        </a:rPr>
                        <a:t>Бланков ответов №2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/>
                        </a:rPr>
                        <a:t>Доп. бланков ответов №2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/>
                        </a:rPr>
                        <a:t>КИМ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/>
                        </a:rPr>
                        <a:t>Черновиков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latin typeface="Times New Roman"/>
                        </a:rPr>
                        <a:t>Распределе-но</a:t>
                      </a:r>
                      <a:r>
                        <a:rPr lang="ru-RU" sz="900" b="0" i="0" u="none" strike="noStrike" dirty="0">
                          <a:latin typeface="Times New Roman"/>
                        </a:rPr>
                        <a:t> в аудиторию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/>
                        </a:rPr>
                        <a:t>Не явилось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/>
                        </a:rPr>
                        <a:t>Удалено  в связи с </a:t>
                      </a:r>
                      <a:r>
                        <a:rPr lang="ru-RU" sz="900" b="0" i="0" u="none" strike="noStrike" dirty="0" err="1">
                          <a:latin typeface="Times New Roman"/>
                        </a:rPr>
                        <a:t>нарушени-ем</a:t>
                      </a:r>
                      <a:r>
                        <a:rPr lang="ru-RU" sz="900" b="0" i="0" u="none" strike="noStrike" dirty="0">
                          <a:latin typeface="Times New Roman"/>
                        </a:rPr>
                        <a:t> порядка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latin typeface="Times New Roman"/>
                        </a:rPr>
                        <a:t>Не </a:t>
                      </a:r>
                      <a:r>
                        <a:rPr lang="ru-RU" sz="900" b="0" i="0" u="none" strike="noStrike" dirty="0" err="1">
                          <a:latin typeface="Times New Roman"/>
                        </a:rPr>
                        <a:t>за-кончили</a:t>
                      </a:r>
                      <a:r>
                        <a:rPr lang="ru-RU" sz="900" b="0" i="0" u="none" strike="noStrike" dirty="0">
                          <a:latin typeface="Times New Roman"/>
                        </a:rPr>
                        <a:t> по </a:t>
                      </a:r>
                      <a:r>
                        <a:rPr lang="ru-RU" sz="900" b="0" i="0" u="none" strike="noStrike" dirty="0" err="1">
                          <a:latin typeface="Times New Roman"/>
                        </a:rPr>
                        <a:t>уважитель-ной</a:t>
                      </a:r>
                      <a:r>
                        <a:rPr lang="ru-RU" sz="900" b="0" i="0" u="none" strike="noStrike" dirty="0">
                          <a:latin typeface="Times New Roman"/>
                        </a:rPr>
                        <a:t> причине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368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2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 dirty="0">
                          <a:latin typeface="Times New Roman"/>
                        </a:rPr>
                        <a:t>3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4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5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6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7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8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9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10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latin typeface="Times New Roman"/>
                        </a:rPr>
                        <a:t>12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4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4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4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4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4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4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4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4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4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4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467">
                <a:tc gridSpan="4">
                  <a:txBody>
                    <a:bodyPr/>
                    <a:lstStyle/>
                    <a:p>
                      <a:pPr algn="r" fontAlgn="ctr"/>
                      <a:r>
                        <a:rPr lang="ru-RU" sz="1000" b="1" i="0" u="none" strike="noStrike" dirty="0">
                          <a:latin typeface="Times New Roman"/>
                        </a:rPr>
                        <a:t>ИТОГО:</a:t>
                      </a:r>
                    </a:p>
                  </a:txBody>
                  <a:tcPr marL="5544" marR="5544" marT="554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1889">
                <a:tc gridSpan="10"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latin typeface="Times New Roman"/>
                        </a:rPr>
                        <a:t>Руководитель ППЭ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5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latin typeface="Times New Roman"/>
                        </a:rPr>
                        <a:t>Материалы приняты в обработку в РЦОИ (подпись и ФИО отв. сотрудника)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46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latin typeface="Times New Roman"/>
                        </a:rPr>
                        <a:t>/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latin typeface="Times New Roman"/>
                        </a:rPr>
                        <a:t>/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latin typeface="Times New Roman"/>
                        </a:rPr>
                        <a:t>/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latin typeface="Arial Cyr"/>
                        </a:rPr>
                        <a:t> 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latin typeface="Times New Roman"/>
                        </a:rPr>
                        <a:t>/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2570"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5544" marR="5544" marT="55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5544" marR="5544" marT="554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5544" marR="5544" marT="55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5544" marR="5544" marT="55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5544" marR="5544" marT="554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5544" marR="5544" marT="55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9467">
                <a:tc gridSpan="11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latin typeface="Times New Roman"/>
                        </a:rPr>
                        <a:t>Уполномоченный представитель ГЭК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6"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latin typeface="Times New Roman"/>
                        </a:rPr>
                        <a:t>Данные автоматизированной рассадки получены в РЦОИ (подпись и ФИО отв. сотрудника)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9467"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latin typeface="Times New Roman"/>
                        </a:rPr>
                        <a:t>/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 dirty="0">
                          <a:latin typeface="Arial Cyr"/>
                        </a:rPr>
                        <a:t> 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latin typeface="Times New Roman"/>
                        </a:rPr>
                        <a:t>/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700" b="0" i="0" u="none" strike="noStrike">
                          <a:latin typeface="Times New Roman"/>
                        </a:rPr>
                        <a:t>/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6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700" b="0" i="0" u="none" strike="noStrike">
                          <a:latin typeface="Times New Roman"/>
                        </a:rPr>
                        <a:t>/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 dirty="0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стр. </a:t>
                      </a:r>
                    </a:p>
                  </a:txBody>
                  <a:tcPr marL="5544" marR="5544" marT="554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 dirty="0">
                          <a:latin typeface="Times New Roman"/>
                        </a:rPr>
                        <a:t>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из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0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1</a:t>
                      </a:r>
                    </a:p>
                  </a:txBody>
                  <a:tcPr marL="5544" marR="5544" marT="554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  <a:tr h="153402">
                <a:tc rowSpan="2" gridSpan="5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5544" marR="5544" marT="55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6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5544" marR="5544" marT="55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5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(подпись)</a:t>
                      </a:r>
                    </a:p>
                  </a:txBody>
                  <a:tcPr marL="5544" marR="5544" marT="55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6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latin typeface="Times New Roman"/>
                        </a:rPr>
                        <a:t>(ФИО)</a:t>
                      </a:r>
                    </a:p>
                  </a:txBody>
                  <a:tcPr marL="5544" marR="5544" marT="55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7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574"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5544" marR="5544" marT="554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 b="0" i="0" u="none" strike="noStrike">
                        <a:latin typeface="Arial Cyr"/>
                      </a:endParaRPr>
                    </a:p>
                  </a:txBody>
                  <a:tcPr marL="5544" marR="5544" marT="554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6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600" b="0" i="0" u="none" strike="noStrike">
                        <a:latin typeface="Times New Roman"/>
                      </a:endParaRPr>
                    </a:p>
                  </a:txBody>
                  <a:tcPr marL="5544" marR="5544" marT="554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r" fontAlgn="b"/>
                      <a:r>
                        <a:rPr lang="ru-RU" sz="600" b="0" i="0" u="none" strike="noStrike">
                          <a:latin typeface="Times New Roman"/>
                        </a:rPr>
                        <a:t>рег. №</a:t>
                      </a:r>
                    </a:p>
                  </a:txBody>
                  <a:tcPr marL="5544" marR="5544" marT="5544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600" b="0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5544" marR="5544" marT="554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8D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64"/>
          <p:cNvSpPr txBox="1">
            <a:spLocks/>
          </p:cNvSpPr>
          <p:nvPr/>
        </p:nvSpPr>
        <p:spPr>
          <a:xfrm>
            <a:off x="357158" y="1071546"/>
            <a:ext cx="8229600" cy="571504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Заполнение машиночитаемой формы ППЭ 13-02 МАШ</a:t>
            </a:r>
            <a:endParaRPr kumimoji="0" lang="ru-RU" sz="24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158" y="1714488"/>
            <a:ext cx="9001188" cy="67197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000099"/>
                </a:solidFill>
              </a:rPr>
              <a:t>Машиночитаемая форма ППЭ-13-02 МАШ «Сводная ведомость учета участников ЕГЭ и использования ЭМ в ППЭ» предназначена осуществлять учет ЭМ в ППЭ.</a:t>
            </a:r>
          </a:p>
          <a:p>
            <a:r>
              <a:rPr lang="ru-RU" sz="1600" dirty="0" smtClean="0">
                <a:solidFill>
                  <a:srgbClr val="000099"/>
                </a:solidFill>
              </a:rPr>
              <a:t>Обязательна для заполнения. Заполняется руководителем ППЭ и уполномоченным ГЭК</a:t>
            </a:r>
          </a:p>
          <a:p>
            <a:r>
              <a:rPr lang="ru-RU" sz="1600" dirty="0" smtClean="0">
                <a:solidFill>
                  <a:srgbClr val="000099"/>
                </a:solidFill>
              </a:rPr>
              <a:t>Передается в РЦОИ для дальнейшей обработки.</a:t>
            </a:r>
          </a:p>
          <a:p>
            <a:pPr>
              <a:spcBef>
                <a:spcPts val="1000"/>
              </a:spcBef>
            </a:pP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b="1" dirty="0" smtClean="0">
                <a:solidFill>
                  <a:srgbClr val="000099"/>
                </a:solidFill>
              </a:rPr>
              <a:t>Автоматизировано заполняются поля:</a:t>
            </a:r>
          </a:p>
          <a:p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sz="1600" dirty="0" smtClean="0">
                <a:solidFill>
                  <a:srgbClr val="000099"/>
                </a:solidFill>
              </a:rPr>
              <a:t>регион, код МОУО, код ППЭ, предмет, дата экзамена, номер аудитории,</a:t>
            </a:r>
          </a:p>
          <a:p>
            <a:r>
              <a:rPr lang="ru-RU" sz="1600" dirty="0" smtClean="0">
                <a:solidFill>
                  <a:srgbClr val="000099"/>
                </a:solidFill>
              </a:rPr>
              <a:t> количество участников, распределённых в аудитории.</a:t>
            </a:r>
          </a:p>
          <a:p>
            <a:pPr>
              <a:spcBef>
                <a:spcPts val="1000"/>
              </a:spcBef>
            </a:pPr>
            <a:r>
              <a:rPr lang="ru-RU" b="1" dirty="0" smtClean="0">
                <a:solidFill>
                  <a:srgbClr val="000099"/>
                </a:solidFill>
              </a:rPr>
              <a:t>Заполнение  полей руководителем ППЭ и уполномоченным ГЭК: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solidFill>
                  <a:srgbClr val="000099"/>
                </a:solidFill>
              </a:rPr>
              <a:t> </a:t>
            </a:r>
            <a:r>
              <a:rPr lang="ru-RU" sz="1600" dirty="0" smtClean="0">
                <a:solidFill>
                  <a:srgbClr val="000099"/>
                </a:solidFill>
              </a:rPr>
              <a:t>Данные о полученных и неиспользованных в ППЭ экзаменационных материалах: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получено в ППЭ;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не использовано в ППЭ;</a:t>
            </a:r>
          </a:p>
          <a:p>
            <a:pPr marL="800100" lvl="1" indent="-342900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заменено в ППЭ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1600" dirty="0" smtClean="0">
                <a:solidFill>
                  <a:srgbClr val="000099"/>
                </a:solidFill>
              </a:rPr>
              <a:t> Данные о полученных от участников бланках ЕГЭ и фактическом количестве участников:</a:t>
            </a:r>
          </a:p>
          <a:p>
            <a:pPr marL="796925" lvl="1" indent="-344488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бланки регистрации, ответов №1 и №2, доп. бланков ответов №2;</a:t>
            </a:r>
          </a:p>
          <a:p>
            <a:pPr marL="796925" lvl="1" indent="-344488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КИМ </a:t>
            </a:r>
          </a:p>
          <a:p>
            <a:pPr marL="796925" lvl="1" indent="-344488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черновиков;</a:t>
            </a:r>
          </a:p>
          <a:p>
            <a:pPr marL="796925" lvl="1" indent="-344488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не явилось;</a:t>
            </a:r>
          </a:p>
          <a:p>
            <a:pPr marL="796925" lvl="1" indent="-344488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удалено в связи с нарушением порядка – п.6;</a:t>
            </a:r>
          </a:p>
          <a:p>
            <a:pPr marL="796925" lvl="1" indent="-344488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не закончили по уважительной причине – п.7.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1400" dirty="0" smtClean="0">
              <a:solidFill>
                <a:srgbClr val="000099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endParaRPr lang="ru-RU" dirty="0" smtClean="0"/>
          </a:p>
          <a:p>
            <a:pPr>
              <a:buFont typeface="Arial" pitchFamily="34" charset="0"/>
              <a:buChar char="•"/>
            </a:pPr>
            <a:endParaRPr lang="ru-RU" dirty="0" smtClean="0">
              <a:solidFill>
                <a:srgbClr val="000099"/>
              </a:solidFill>
            </a:endParaRPr>
          </a:p>
          <a:p>
            <a:endParaRPr lang="ru-RU" dirty="0" smtClean="0">
              <a:solidFill>
                <a:srgbClr val="000099"/>
              </a:solidFill>
            </a:endParaRPr>
          </a:p>
          <a:p>
            <a:endParaRPr lang="ru-RU" dirty="0" smtClean="0">
              <a:solidFill>
                <a:srgbClr val="000099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57224" y="1214422"/>
          <a:ext cx="7560834" cy="5453418"/>
        </p:xfrm>
        <a:graphic>
          <a:graphicData uri="http://schemas.openxmlformats.org/drawingml/2006/table">
            <a:tbl>
              <a:tblPr/>
              <a:tblGrid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278403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31875"/>
                <a:gridCol w="161181"/>
              </a:tblGrid>
              <a:tr h="240659">
                <a:tc gridSpan="46"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А К Т</a:t>
                      </a:r>
                    </a:p>
                  </a:txBody>
                  <a:tcPr marL="3294" marR="3294" marT="32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3294" marR="3294" marT="32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3294" marR="3294" marT="32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ППЭ-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3294" marR="3294" marT="32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59385">
                <a:tc gridSpan="46"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о результатах общественного контроля проведения ЕГЭ в ППЭ</a:t>
                      </a: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200" b="0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3294" marR="3294" marT="32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(код формы)</a:t>
                      </a:r>
                    </a:p>
                  </a:txBody>
                  <a:tcPr marL="3294" marR="3294" marT="3294" marB="0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latin typeface="Times New Roman"/>
                        </a:rPr>
                        <a:t>МАШ</a:t>
                      </a:r>
                    </a:p>
                  </a:txBody>
                  <a:tcPr marL="3294" marR="3294" marT="32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129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>
                          <a:latin typeface="Times New Roman"/>
                        </a:rPr>
                        <a:t>Я,</a:t>
                      </a:r>
                    </a:p>
                  </a:txBody>
                  <a:tcPr marL="3294" marR="3294" marT="32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4">
                  <a:txBody>
                    <a:bodyPr/>
                    <a:lstStyle/>
                    <a:p>
                      <a:pPr algn="ctr" fontAlgn="b"/>
                      <a:r>
                        <a:rPr lang="ru-RU" sz="1200" b="1" i="0" u="none" strike="noStrike" dirty="0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endParaRPr lang="ru-RU" sz="4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4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Ф.И.О. общественного наблюдателя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1296">
                <a:tc gridSpan="56">
                  <a:txBody>
                    <a:bodyPr/>
                    <a:lstStyle/>
                    <a:p>
                      <a:pPr algn="l" fontAlgn="b"/>
                      <a:r>
                        <a:rPr lang="ru-RU" sz="1200" b="1" i="0" u="none" strike="noStrike">
                          <a:latin typeface="Times New Roman"/>
                        </a:rPr>
                        <a:t>присутствовал в ППЭ, в качестве общественного наблюдателя, при этом зафиксировано:</a:t>
                      </a:r>
                    </a:p>
                  </a:txBody>
                  <a:tcPr marL="3294" marR="3294" marT="329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8"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на этапе подготовки к экзамену в день проведения экзамена: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8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2"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1.1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1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Доставочные спецпакеты  поступили  без нарушения упаковки 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Да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Нет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Не присутствовал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 gridSpan="31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Аудитории, не задействованные для проведения экзамена, закрыты и опечатаны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1.2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Да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Нет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Не присутствовал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 gridSpan="31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Вход участников в ППЭ осуществлялся только по документам, удостоверяющим </a:t>
                      </a:r>
                      <a:r>
                        <a:rPr lang="ru-RU" sz="1200" b="0" i="0" u="none" strike="noStrike" dirty="0" smtClean="0">
                          <a:latin typeface="Times New Roman"/>
                        </a:rPr>
                        <a:t>личность</a:t>
                      </a:r>
                      <a:endParaRPr lang="ru-RU" sz="1200" b="0" i="0" u="none" strike="noStrike" dirty="0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1.3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Да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Нет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Не присутствовал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 gridSpan="31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Распределение участников ЕГЭ проводилось автоматизировано в ППЭ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1.4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Да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Нет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Не присутствовал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3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rowSpan="3" gridSpan="31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latin typeface="Times New Roman"/>
                        </a:rPr>
                        <a:t>Распределение участников ЕГЭ проводилось автоматизировано в РЦОИ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1.5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Да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Нет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Times New Roman"/>
                        </a:rPr>
                        <a:t>Не присутствовал</a:t>
                      </a:r>
                    </a:p>
                  </a:txBody>
                  <a:tcPr marL="3294" marR="3294" marT="3294" marB="0" anchor="ctr">
                    <a:lnL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endParaRPr lang="ru-RU" sz="4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solidFill>
                          <a:srgbClr val="C00000"/>
                        </a:solidFill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31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на этапе проведения экзамена в аудитории ППЭ: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 dirty="0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b">
                    <a:lnL w="635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3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59385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8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(номер аудитории)</a:t>
                      </a:r>
                    </a:p>
                  </a:txBody>
                  <a:tcPr marL="3294" marR="3294" marT="3294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>
                        <a:latin typeface="Times New Roman"/>
                      </a:endParaRPr>
                    </a:p>
                  </a:txBody>
                  <a:tcPr marL="3294" marR="3294" marT="3294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3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812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400" b="0" i="0" u="none" strike="noStrike">
                          <a:solidFill>
                            <a:srgbClr val="C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3294" marR="3294" marT="329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0" i="0" u="none" strike="noStrike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4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latin typeface="Times New Roman"/>
                        </a:rPr>
                        <a:t>на этапе проведения экзамена в ППЭ: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/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200" b="1" i="0" u="none" strike="noStrike">
                        <a:latin typeface="Times New Roman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>
                          <a:latin typeface="Arial Cyr"/>
                        </a:rPr>
                        <a:t> </a:t>
                      </a:r>
                    </a:p>
                  </a:txBody>
                  <a:tcPr marL="3294" marR="3294" marT="329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300" b="0" i="0" u="none" strike="noStrike" dirty="0">
                        <a:latin typeface="Arial Cyr"/>
                      </a:endParaRPr>
                    </a:p>
                  </a:txBody>
                  <a:tcPr marL="3294" marR="3294" marT="3294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68413"/>
            <a:ext cx="9144000" cy="576262"/>
          </a:xfrm>
        </p:spPr>
        <p:txBody>
          <a:bodyPr/>
          <a:lstStyle/>
          <a:p>
            <a:pPr algn="ctr">
              <a:buFontTx/>
              <a:buNone/>
              <a:defRPr/>
            </a:pPr>
            <a:r>
              <a:rPr lang="ru-RU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Список форм, обязательных для передачи в РЦОИ</a:t>
            </a:r>
            <a:endParaRPr lang="ru-RU" sz="2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57158" y="1928802"/>
          <a:ext cx="8567936" cy="4284312"/>
        </p:xfrm>
        <a:graphic>
          <a:graphicData uri="http://schemas.openxmlformats.org/drawingml/2006/table">
            <a:tbl>
              <a:tblPr/>
              <a:tblGrid>
                <a:gridCol w="539552"/>
                <a:gridCol w="2880320"/>
                <a:gridCol w="576064"/>
                <a:gridCol w="4572000"/>
              </a:tblGrid>
              <a:tr h="6480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latin typeface="Arial Narrow"/>
                        </a:rPr>
                        <a:t>Код</a:t>
                      </a:r>
                    </a:p>
                  </a:txBody>
                  <a:tcPr marL="6948" marR="6948" marT="6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latin typeface="Arial Narrow"/>
                        </a:rPr>
                        <a:t>Наименование</a:t>
                      </a:r>
                    </a:p>
                  </a:txBody>
                  <a:tcPr marL="6948" marR="6948" marT="6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latin typeface="Arial Narrow"/>
                        </a:rPr>
                        <a:t>ОВЗ</a:t>
                      </a:r>
                    </a:p>
                  </a:txBody>
                  <a:tcPr marL="6948" marR="6948" marT="6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2060"/>
                          </a:solidFill>
                          <a:latin typeface="Arial Narrow"/>
                        </a:rPr>
                        <a:t>Назначение</a:t>
                      </a:r>
                    </a:p>
                  </a:txBody>
                  <a:tcPr marL="6948" marR="6948" marT="6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3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99"/>
                          </a:solidFill>
                          <a:latin typeface="Arial Narrow"/>
                        </a:rPr>
                        <a:t>12-02</a:t>
                      </a:r>
                    </a:p>
                  </a:txBody>
                  <a:tcPr marL="6948" marR="6948" marT="6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400" b="1" i="0" u="none" strike="noStrike" dirty="0">
                          <a:solidFill>
                            <a:srgbClr val="000099"/>
                          </a:solidFill>
                          <a:latin typeface="Arial Narrow"/>
                        </a:rPr>
                        <a:t>Ведомость коррекции персональных данных участников ЕГЭ в аудитории</a:t>
                      </a:r>
                    </a:p>
                  </a:txBody>
                  <a:tcPr marL="6948" marR="6948" marT="6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6948" marR="6948" marT="6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Arial Narrow"/>
                        </a:rPr>
                        <a:t>Для оперативного учёта изменения перс. данных участников, используется главным верификаторами при обработке бланков регистрации.</a:t>
                      </a:r>
                      <a:b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Arial Narrow"/>
                        </a:rPr>
                      </a:br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Arial Narrow"/>
                        </a:rPr>
                        <a:t>Бланк </a:t>
                      </a:r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Arial Narrow"/>
                        </a:rPr>
                        <a:t>заполняется </a:t>
                      </a:r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Arial Narrow"/>
                        </a:rPr>
                        <a:t>ответственным </a:t>
                      </a:r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Arial Narrow"/>
                        </a:rPr>
                        <a:t>организатором в аудитории</a:t>
                      </a:r>
                    </a:p>
                  </a:txBody>
                  <a:tcPr marL="6948" marR="6948" marT="6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3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latin typeface="Arial Narrow"/>
                        </a:rPr>
                        <a:t>13-02-МАШ</a:t>
                      </a:r>
                    </a:p>
                  </a:txBody>
                  <a:tcPr marL="6948" marR="6948" marT="6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latin typeface="Arial Narrow"/>
                        </a:rPr>
                        <a:t>Сводная ведомость учёта участников и использования экзаменационных материалов в ППЭ</a:t>
                      </a:r>
                    </a:p>
                  </a:txBody>
                  <a:tcPr marL="6948" marR="6948" marT="6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6948" marR="6948" marT="6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Arial Narrow"/>
                        </a:rPr>
                        <a:t>Учёт фактического количества участников ЕГЭ в аудитории, полученных от участников бланков и общего количества ЭМ полученных и неиспользованных в ППЭ. </a:t>
                      </a:r>
                      <a:r>
                        <a:rPr lang="ru-RU" sz="1400" b="0" i="0" u="none" strike="noStrike" dirty="0" smtClean="0">
                          <a:solidFill>
                            <a:srgbClr val="002060"/>
                          </a:solidFill>
                          <a:latin typeface="Arial Narrow"/>
                        </a:rPr>
                        <a:t>Заполняется руководителем ППЭ. </a:t>
                      </a:r>
                      <a:endParaRPr lang="ru-RU" sz="1400" b="0" i="0" u="none" strike="noStrike" dirty="0">
                        <a:solidFill>
                          <a:srgbClr val="002060"/>
                        </a:solidFill>
                        <a:latin typeface="Arial Narrow"/>
                      </a:endParaRPr>
                    </a:p>
                  </a:txBody>
                  <a:tcPr marL="6948" marR="6948" marT="6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1307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99"/>
                          </a:solidFill>
                          <a:latin typeface="Arial Narrow"/>
                        </a:rPr>
                        <a:t>14-01</a:t>
                      </a:r>
                    </a:p>
                  </a:txBody>
                  <a:tcPr marL="6948" marR="6948" marT="6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400" b="1" i="0" u="none" strike="noStrike" dirty="0">
                          <a:solidFill>
                            <a:srgbClr val="000099"/>
                          </a:solidFill>
                          <a:latin typeface="Arial Narrow"/>
                        </a:rPr>
                        <a:t>Акт приёмки-передачи экзаменационных материалов в ППЭ</a:t>
                      </a:r>
                    </a:p>
                  </a:txBody>
                  <a:tcPr marL="6948" marR="6948" marT="6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latin typeface="Arial Narrow"/>
                        </a:rPr>
                        <a:t>Да</a:t>
                      </a:r>
                    </a:p>
                  </a:txBody>
                  <a:tcPr marL="6948" marR="6948" marT="6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Arial Narrow"/>
                        </a:rPr>
                        <a:t>Учёт операций передачи ЭМ в ППЭ:</a:t>
                      </a:r>
                      <a:b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Arial Narrow"/>
                        </a:rPr>
                      </a:br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Arial Narrow"/>
                        </a:rPr>
                        <a:t>1. Получение в ППЭ: передача от уполномоченного ГЭК руководителю ППЭ.</a:t>
                      </a:r>
                      <a:b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Arial Narrow"/>
                        </a:rPr>
                      </a:br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Arial Narrow"/>
                        </a:rPr>
                        <a:t>2. Возврат из ППЭ: передача от руководителя ППЭ уполномоченному ГЭК.</a:t>
                      </a:r>
                    </a:p>
                  </a:txBody>
                  <a:tcPr marL="6948" marR="6948" marT="6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633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latin typeface="Arial Narrow"/>
                        </a:rPr>
                        <a:t>18-МАШ</a:t>
                      </a:r>
                    </a:p>
                  </a:txBody>
                  <a:tcPr marL="6948" marR="6948" marT="6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latin typeface="Arial Narrow"/>
                        </a:rPr>
                        <a:t>Акт о результатах общественного </a:t>
                      </a:r>
                      <a:r>
                        <a:rPr lang="ru-RU" sz="1400" b="1" i="0" u="none" strike="noStrike" dirty="0" smtClean="0">
                          <a:solidFill>
                            <a:srgbClr val="C00000"/>
                          </a:solidFill>
                          <a:latin typeface="Arial Narrow"/>
                        </a:rPr>
                        <a:t>контроля </a:t>
                      </a:r>
                      <a:r>
                        <a:rPr lang="ru-RU" sz="1400" b="1" i="0" u="none" strike="noStrike" dirty="0">
                          <a:solidFill>
                            <a:srgbClr val="C00000"/>
                          </a:solidFill>
                          <a:latin typeface="Arial Narrow"/>
                        </a:rPr>
                        <a:t>проведения ЕГЭ в ППЭ</a:t>
                      </a:r>
                    </a:p>
                  </a:txBody>
                  <a:tcPr marL="6948" marR="6948" marT="6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2060"/>
                          </a:solidFill>
                          <a:latin typeface="Arial Narrow"/>
                        </a:rPr>
                        <a:t> </a:t>
                      </a:r>
                    </a:p>
                  </a:txBody>
                  <a:tcPr marL="6948" marR="6948" marT="6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08000" algn="l" fontAlgn="ctr"/>
                      <a:r>
                        <a:rPr lang="ru-RU" sz="1400" b="0" i="0" u="none" strike="noStrike" dirty="0">
                          <a:solidFill>
                            <a:srgbClr val="002060"/>
                          </a:solidFill>
                          <a:latin typeface="Arial Narrow"/>
                        </a:rPr>
                        <a:t>Учёт нарушений выявленных общественным наблюдателем, заполняется общ. наблюдателем</a:t>
                      </a:r>
                    </a:p>
                  </a:txBody>
                  <a:tcPr marL="6948" marR="6948" marT="69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Овал 69"/>
          <p:cNvSpPr/>
          <p:nvPr/>
        </p:nvSpPr>
        <p:spPr>
          <a:xfrm>
            <a:off x="571472" y="5143512"/>
            <a:ext cx="7929618" cy="142876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Заголовок 64"/>
          <p:cNvSpPr>
            <a:spLocks noGrp="1"/>
          </p:cNvSpPr>
          <p:nvPr>
            <p:ph type="title"/>
          </p:nvPr>
        </p:nvSpPr>
        <p:spPr>
          <a:xfrm>
            <a:off x="428596" y="1142984"/>
            <a:ext cx="8229600" cy="1143000"/>
          </a:xfrm>
        </p:spPr>
        <p:txBody>
          <a:bodyPr/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Методические материалы содержат правила для: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68" name="Содержимое 67"/>
          <p:cNvSpPr>
            <a:spLocks noGrp="1"/>
          </p:cNvSpPr>
          <p:nvPr>
            <p:ph idx="1"/>
          </p:nvPr>
        </p:nvSpPr>
        <p:spPr>
          <a:xfrm>
            <a:off x="928662" y="2643182"/>
            <a:ext cx="7358114" cy="2786082"/>
          </a:xfrm>
        </p:spPr>
        <p:txBody>
          <a:bodyPr/>
          <a:lstStyle/>
          <a:p>
            <a:pPr lvl="0">
              <a:buFont typeface="Wingdings" pitchFamily="2" charset="2"/>
              <a:buChar char="Ø"/>
            </a:pPr>
            <a:r>
              <a:rPr lang="ru-RU" sz="1800" b="1" dirty="0" smtClean="0">
                <a:solidFill>
                  <a:srgbClr val="000099"/>
                </a:solidFill>
              </a:rPr>
              <a:t>уполномоченного представителя ГЭК в ППЭ</a:t>
            </a:r>
          </a:p>
          <a:p>
            <a:pPr lvl="0">
              <a:buFont typeface="Wingdings" pitchFamily="2" charset="2"/>
              <a:buChar char="Ø"/>
            </a:pPr>
            <a:r>
              <a:rPr lang="ru-RU" sz="1800" b="1" dirty="0" smtClean="0">
                <a:solidFill>
                  <a:srgbClr val="000099"/>
                </a:solidFill>
              </a:rPr>
              <a:t>руководителя ППЭ</a:t>
            </a:r>
          </a:p>
          <a:p>
            <a:pPr lvl="0">
              <a:buFont typeface="Wingdings" pitchFamily="2" charset="2"/>
              <a:buChar char="Ø"/>
            </a:pPr>
            <a:r>
              <a:rPr lang="ru-RU" sz="1800" b="1" dirty="0" smtClean="0">
                <a:solidFill>
                  <a:srgbClr val="000099"/>
                </a:solidFill>
              </a:rPr>
              <a:t>организатора в аудитории ППЭ</a:t>
            </a:r>
          </a:p>
          <a:p>
            <a:pPr lvl="0">
              <a:buFont typeface="Wingdings" pitchFamily="2" charset="2"/>
              <a:buChar char="Ø"/>
            </a:pPr>
            <a:r>
              <a:rPr lang="ru-RU" sz="1800" b="1" dirty="0" smtClean="0">
                <a:solidFill>
                  <a:srgbClr val="000099"/>
                </a:solidFill>
              </a:rPr>
              <a:t>организатора вне  аудитории - оператора ПЭВМ в ППЭ</a:t>
            </a:r>
          </a:p>
          <a:p>
            <a:pPr lvl="0">
              <a:buFont typeface="Wingdings" pitchFamily="2" charset="2"/>
              <a:buChar char="Ø"/>
            </a:pPr>
            <a:r>
              <a:rPr lang="ru-RU" sz="1800" b="1" dirty="0" smtClean="0">
                <a:solidFill>
                  <a:srgbClr val="000099"/>
                </a:solidFill>
              </a:rPr>
              <a:t>организатора вне аудитории – дежурного по этажам в ППЭ</a:t>
            </a:r>
          </a:p>
          <a:p>
            <a:pPr lvl="0">
              <a:buFont typeface="Wingdings" pitchFamily="2" charset="2"/>
              <a:buChar char="Ø"/>
            </a:pPr>
            <a:r>
              <a:rPr lang="ru-RU" sz="1800" b="1" dirty="0" smtClean="0">
                <a:solidFill>
                  <a:srgbClr val="000099"/>
                </a:solidFill>
              </a:rPr>
              <a:t>организатора вне  аудитории – дежурного на входе в ППЭ</a:t>
            </a:r>
          </a:p>
          <a:p>
            <a:pPr>
              <a:buNone/>
            </a:pPr>
            <a:r>
              <a:rPr lang="ru-RU" dirty="0" smtClean="0"/>
              <a:t> </a:t>
            </a:r>
            <a:r>
              <a:rPr lang="ru-RU" sz="1400" dirty="0" smtClean="0"/>
              <a:t> </a:t>
            </a:r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sp>
        <p:nvSpPr>
          <p:cNvPr id="69" name="TextBox 68"/>
          <p:cNvSpPr txBox="1"/>
          <p:nvPr/>
        </p:nvSpPr>
        <p:spPr>
          <a:xfrm>
            <a:off x="1214414" y="5429264"/>
            <a:ext cx="69294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Методические материалы по подготовке и проведению ЕГЭ в пунктах проведения экзамена в 2012 году находятся на сайте ФГБУ «Федеральный центр тестирования»  в разделе  ЕГЭ –</a:t>
            </a:r>
          </a:p>
          <a:p>
            <a:r>
              <a:rPr lang="ru-RU" sz="1600" dirty="0" smtClean="0"/>
              <a:t>		 </a:t>
            </a:r>
            <a:r>
              <a:rPr lang="ru-RU" sz="1600" i="1" dirty="0" smtClean="0">
                <a:solidFill>
                  <a:srgbClr val="000099"/>
                </a:solidFill>
              </a:rPr>
              <a:t>Методические материалы</a:t>
            </a:r>
            <a:endParaRPr lang="ru-RU" sz="1600" i="1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64"/>
          <p:cNvSpPr txBox="1">
            <a:spLocks/>
          </p:cNvSpPr>
          <p:nvPr/>
        </p:nvSpPr>
        <p:spPr>
          <a:xfrm>
            <a:off x="428596" y="100010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Станция приёмки экзаменационных материалов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2071679"/>
            <a:ext cx="8204161" cy="4226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0099"/>
                </a:solidFill>
              </a:rPr>
              <a:t>Назначение:</a:t>
            </a:r>
          </a:p>
          <a:p>
            <a:r>
              <a:rPr lang="ru-RU" dirty="0" smtClean="0">
                <a:solidFill>
                  <a:srgbClr val="000099"/>
                </a:solidFill>
              </a:rPr>
              <a:t>автоматизация процессов приемки и выдачи экзаменационных материалов</a:t>
            </a:r>
          </a:p>
          <a:p>
            <a:pPr>
              <a:spcBef>
                <a:spcPts val="1000"/>
              </a:spcBef>
            </a:pPr>
            <a:r>
              <a:rPr lang="ru-RU" b="1" dirty="0" smtClean="0">
                <a:solidFill>
                  <a:srgbClr val="000099"/>
                </a:solidFill>
              </a:rPr>
              <a:t>Функции: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0099"/>
                </a:solidFill>
              </a:rPr>
              <a:t>прием экзаменационных материалов из ФЦТ в РЦОИ;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0099"/>
                </a:solidFill>
              </a:rPr>
              <a:t>раздача экзаменационных материалов из РЦОИ в МОУО (ППЭ);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0099"/>
                </a:solidFill>
              </a:rPr>
              <a:t>возврат экзаменационных материалов из ППЭ в МОУО из МОУО в РЦОИ</a:t>
            </a:r>
          </a:p>
          <a:p>
            <a:pPr>
              <a:spcBef>
                <a:spcPts val="1000"/>
              </a:spcBef>
            </a:pPr>
            <a:r>
              <a:rPr lang="ru-RU" b="1" dirty="0" smtClean="0">
                <a:solidFill>
                  <a:srgbClr val="000099"/>
                </a:solidFill>
              </a:rPr>
              <a:t>Действия ответственного исполнителя: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0099"/>
                </a:solidFill>
              </a:rPr>
              <a:t>сканирование принимаемых/выдаваемых </a:t>
            </a:r>
          </a:p>
          <a:p>
            <a:r>
              <a:rPr lang="ru-RU" dirty="0" smtClean="0">
                <a:solidFill>
                  <a:srgbClr val="000099"/>
                </a:solidFill>
              </a:rPr>
              <a:t>   экзаменационных материалов (короба, пакеты, </a:t>
            </a:r>
            <a:r>
              <a:rPr lang="ru-RU" dirty="0" err="1" smtClean="0">
                <a:solidFill>
                  <a:srgbClr val="000099"/>
                </a:solidFill>
              </a:rPr>
              <a:t>индив.комплекты</a:t>
            </a:r>
            <a:r>
              <a:rPr lang="ru-RU" dirty="0" smtClean="0">
                <a:solidFill>
                  <a:srgbClr val="000099"/>
                </a:solidFill>
              </a:rPr>
              <a:t>);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0099"/>
                </a:solidFill>
              </a:rPr>
              <a:t>проверка комплектности экзаменационных материалов;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solidFill>
                  <a:srgbClr val="000099"/>
                </a:solidFill>
              </a:rPr>
              <a:t>печать акта приемки-передачи в 2 экземплярах</a:t>
            </a:r>
          </a:p>
          <a:p>
            <a:pPr>
              <a:buFont typeface="Wingdings" pitchFamily="2" charset="2"/>
              <a:buChar char="Ø"/>
            </a:pPr>
            <a:endParaRPr lang="ru-RU" dirty="0" smtClean="0">
              <a:solidFill>
                <a:srgbClr val="000099"/>
              </a:solidFill>
            </a:endParaRPr>
          </a:p>
          <a:p>
            <a:pPr>
              <a:buFont typeface="Wingdings" pitchFamily="2" charset="2"/>
              <a:buChar char="Ø"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85001">
              <a:schemeClr val="bg2">
                <a:lumMod val="20000"/>
                <a:lumOff val="80000"/>
              </a:schemeClr>
            </a:gs>
            <a:gs pos="100000">
              <a:srgbClr val="E6E6E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64"/>
          <p:cNvSpPr txBox="1">
            <a:spLocks/>
          </p:cNvSpPr>
          <p:nvPr/>
        </p:nvSpPr>
        <p:spPr>
          <a:xfrm>
            <a:off x="2071670" y="142852"/>
            <a:ext cx="4786346" cy="71438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kern="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Система мониторинга</a:t>
            </a:r>
            <a:endParaRPr kumimoji="0" lang="ru-RU" sz="32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6709" y="722987"/>
            <a:ext cx="8837291" cy="5452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0099"/>
                </a:solidFill>
              </a:rPr>
              <a:t>Назначение:</a:t>
            </a:r>
          </a:p>
          <a:p>
            <a:pPr lvl="0"/>
            <a:r>
              <a:rPr lang="ru-RU" dirty="0" smtClean="0">
                <a:solidFill>
                  <a:srgbClr val="000099"/>
                </a:solidFill>
              </a:rPr>
              <a:t> оперативно оценивать текущее состояние подготовки,</a:t>
            </a:r>
          </a:p>
          <a:p>
            <a:pPr lvl="0"/>
            <a:r>
              <a:rPr lang="ru-RU" dirty="0" smtClean="0">
                <a:solidFill>
                  <a:srgbClr val="000099"/>
                </a:solidFill>
              </a:rPr>
              <a:t> проведения и обработки результатов ЕГЭ в субъекте РФ</a:t>
            </a:r>
          </a:p>
          <a:p>
            <a:pPr lvl="0"/>
            <a:r>
              <a:rPr lang="ru-RU" dirty="0" smtClean="0">
                <a:solidFill>
                  <a:srgbClr val="000099"/>
                </a:solidFill>
              </a:rPr>
              <a:t> используя фиксированный набор показателей. </a:t>
            </a:r>
          </a:p>
          <a:p>
            <a:pPr>
              <a:spcBef>
                <a:spcPts val="1000"/>
              </a:spcBef>
            </a:pPr>
            <a:r>
              <a:rPr lang="ru-RU" b="1" dirty="0" smtClean="0">
                <a:solidFill>
                  <a:srgbClr val="000099"/>
                </a:solidFill>
              </a:rPr>
              <a:t>Действия ответственного исполнителя: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>
                <a:solidFill>
                  <a:srgbClr val="000099"/>
                </a:solidFill>
              </a:rPr>
              <a:t>контроль наполнения основных справочников РИС:</a:t>
            </a:r>
          </a:p>
          <a:p>
            <a:pPr lvl="1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регистрация участников ЕГЭ;</a:t>
            </a:r>
          </a:p>
          <a:p>
            <a:pPr lvl="1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организация ППЭ;	</a:t>
            </a:r>
          </a:p>
          <a:p>
            <a:pPr lvl="1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достаточная вместимость ППЭ;</a:t>
            </a:r>
          </a:p>
          <a:p>
            <a:pPr lvl="1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обеспеченность работниками ППЭ;</a:t>
            </a:r>
          </a:p>
          <a:p>
            <a:pPr lvl="1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обеспеченность экспертами ПК;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>
                <a:solidFill>
                  <a:srgbClr val="000099"/>
                </a:solidFill>
              </a:rPr>
              <a:t>контроль организационной готовности субъекта РФ к проведению ЕГЭ:</a:t>
            </a:r>
          </a:p>
          <a:p>
            <a:pPr lvl="1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распределение участников по ППЭ;</a:t>
            </a:r>
          </a:p>
          <a:p>
            <a:pPr lvl="1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назначение аудиторий ППЭ на экзамены;</a:t>
            </a:r>
          </a:p>
          <a:p>
            <a:pPr lvl="1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готовность ППЭ к проведению рассадки;</a:t>
            </a:r>
          </a:p>
          <a:p>
            <a:pPr lvl="1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количество заказанных ЭМ; 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 smtClean="0">
                <a:solidFill>
                  <a:srgbClr val="000099"/>
                </a:solidFill>
              </a:rPr>
              <a:t>Контроль обработки бланков ЕГЭ в субъектах РФ:</a:t>
            </a:r>
          </a:p>
          <a:p>
            <a:pPr lvl="1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общее количество обработанных бланков ЕГЭ (в сравнении с количеством участников);</a:t>
            </a:r>
          </a:p>
          <a:p>
            <a:pPr lvl="1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завершение обработки экзамена в субъекте РФ (закрытие экзамена);</a:t>
            </a:r>
          </a:p>
          <a:p>
            <a:pPr lvl="1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процедура передачи результатов ЕГЭ в субъекты РФ;</a:t>
            </a:r>
          </a:p>
          <a:p>
            <a:pPr lvl="1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процедура обработки апелляций (по статусам);</a:t>
            </a:r>
          </a:p>
          <a:p>
            <a:pPr lvl="1">
              <a:buFont typeface="Wingdings" pitchFamily="2" charset="2"/>
              <a:buChar char="Ø"/>
            </a:pPr>
            <a:r>
              <a:rPr lang="ru-RU" sz="1400" dirty="0" smtClean="0">
                <a:solidFill>
                  <a:srgbClr val="000099"/>
                </a:solidFill>
              </a:rPr>
              <a:t>печать свидетельств о результатах  участников ЕГЭ</a:t>
            </a:r>
            <a:endParaRPr lang="ru-RU" dirty="0"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323528" y="1916832"/>
          <a:ext cx="8352928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683568" y="908720"/>
            <a:ext cx="7920880" cy="64807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Количество участников ЕГЭ-2012</a:t>
            </a:r>
            <a:endParaRPr lang="ru-RU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19673" y="980728"/>
            <a:ext cx="561662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Горячая линия ЕГЭ</a:t>
            </a:r>
            <a:endParaRPr lang="ru-RU" sz="32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12"/>
          <p:cNvSpPr>
            <a:spLocks noChangeArrowheads="1"/>
          </p:cNvSpPr>
          <p:nvPr/>
        </p:nvSpPr>
        <p:spPr bwMode="gray">
          <a:xfrm>
            <a:off x="428596" y="2714620"/>
            <a:ext cx="8286808" cy="1785950"/>
          </a:xfrm>
          <a:prstGeom prst="rect">
            <a:avLst/>
          </a:prstGeom>
          <a:gradFill rotWithShape="1">
            <a:gsLst>
              <a:gs pos="0">
                <a:srgbClr val="D5E0E5">
                  <a:gamma/>
                  <a:shade val="66275"/>
                  <a:invGamma/>
                </a:srgbClr>
              </a:gs>
              <a:gs pos="50000">
                <a:srgbClr val="D5E0E5"/>
              </a:gs>
              <a:gs pos="100000">
                <a:srgbClr val="D5E0E5">
                  <a:gamma/>
                  <a:shade val="66275"/>
                  <a:invGamma/>
                </a:srgbClr>
              </a:gs>
            </a:gsLst>
            <a:lin ang="5400000" scaled="1"/>
          </a:gradFill>
          <a:ln w="9525" algn="ctr">
            <a:solidFill>
              <a:srgbClr val="76858A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8 (495) 989 – 11 – 97 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500174"/>
            <a:ext cx="8229600" cy="150019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Автономное учреждение дополнительного профессионального образования ХМАО – </a:t>
            </a:r>
            <a:r>
              <a:rPr lang="ru-RU" sz="2800" b="1" dirty="0" err="1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Югры</a:t>
            </a:r>
            <a: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800" b="1" dirty="0" smtClean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«Институт развития образования»:</a:t>
            </a:r>
            <a:r>
              <a:rPr lang="ru-RU" sz="2800" dirty="0" smtClean="0">
                <a:solidFill>
                  <a:srgbClr val="000099"/>
                </a:solidFill>
              </a:rPr>
              <a:t/>
            </a:r>
            <a:br>
              <a:rPr lang="ru-RU" sz="2800" dirty="0" smtClean="0">
                <a:solidFill>
                  <a:srgbClr val="000099"/>
                </a:solidFill>
              </a:rPr>
            </a:b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857496"/>
            <a:ext cx="8229600" cy="3697295"/>
          </a:xfrm>
        </p:spPr>
        <p:txBody>
          <a:bodyPr>
            <a:normAutofit/>
          </a:bodyPr>
          <a:lstStyle/>
          <a:p>
            <a:endParaRPr lang="ru-RU" sz="1800" dirty="0" smtClean="0">
              <a:solidFill>
                <a:srgbClr val="000099"/>
              </a:solidFill>
            </a:endParaRPr>
          </a:p>
          <a:p>
            <a:pPr algn="ctr"/>
            <a:r>
              <a:rPr lang="ru-RU" sz="1800" dirty="0" smtClean="0">
                <a:solidFill>
                  <a:srgbClr val="000099"/>
                </a:solidFill>
              </a:rPr>
              <a:t>	Юридический и почтовый адрес:</a:t>
            </a:r>
          </a:p>
          <a:p>
            <a:pPr algn="ctr"/>
            <a:endParaRPr lang="ru-RU" sz="1800" dirty="0" smtClean="0">
              <a:solidFill>
                <a:srgbClr val="000099"/>
              </a:solidFill>
            </a:endParaRPr>
          </a:p>
          <a:p>
            <a:pPr algn="ctr"/>
            <a:r>
              <a:rPr lang="ru-RU" sz="1800" dirty="0" smtClean="0">
                <a:solidFill>
                  <a:srgbClr val="000099"/>
                </a:solidFill>
              </a:rPr>
              <a:t>628012, ХАНТЫ- МАНСИЙСК, ул. Чехова, д. 12</a:t>
            </a:r>
          </a:p>
          <a:p>
            <a:endParaRPr lang="ru-RU" sz="1800" dirty="0" smtClean="0">
              <a:solidFill>
                <a:srgbClr val="000099"/>
              </a:solidFill>
            </a:endParaRPr>
          </a:p>
          <a:p>
            <a:endParaRPr lang="ru-RU" sz="1800" dirty="0" smtClean="0">
              <a:solidFill>
                <a:srgbClr val="000099"/>
              </a:solidFill>
            </a:endParaRPr>
          </a:p>
          <a:p>
            <a:pPr algn="ctr"/>
            <a:r>
              <a:rPr lang="ru-RU" sz="1800" dirty="0" smtClean="0">
                <a:solidFill>
                  <a:srgbClr val="000099"/>
                </a:solidFill>
              </a:rPr>
              <a:t>8 3467 32-</a:t>
            </a:r>
            <a:r>
              <a:rPr lang="en-US" sz="1800" dirty="0" smtClean="0">
                <a:solidFill>
                  <a:srgbClr val="000099"/>
                </a:solidFill>
              </a:rPr>
              <a:t>20</a:t>
            </a:r>
            <a:r>
              <a:rPr lang="ru-RU" sz="1800" dirty="0" smtClean="0">
                <a:solidFill>
                  <a:srgbClr val="000099"/>
                </a:solidFill>
              </a:rPr>
              <a:t>-63 приемная</a:t>
            </a:r>
          </a:p>
          <a:p>
            <a:pPr algn="ctr"/>
            <a:r>
              <a:rPr lang="en-US" sz="1800" dirty="0" err="1" smtClean="0">
                <a:hlinkClick r:id="rId3"/>
              </a:rPr>
              <a:t>ipkrrohm@mail</a:t>
            </a:r>
            <a:r>
              <a:rPr lang="ru-RU" sz="1800" dirty="0" smtClean="0">
                <a:hlinkClick r:id="rId3"/>
              </a:rPr>
              <a:t>.</a:t>
            </a:r>
            <a:r>
              <a:rPr lang="ru-RU" sz="1800" dirty="0" err="1" smtClean="0">
                <a:hlinkClick r:id="rId3"/>
              </a:rPr>
              <a:t>ru</a:t>
            </a:r>
            <a:endParaRPr lang="en-US" sz="1800" dirty="0" smtClean="0"/>
          </a:p>
          <a:p>
            <a:pPr algn="ctr"/>
            <a:r>
              <a:rPr lang="en-US" sz="1800" dirty="0" err="1" smtClean="0"/>
              <a:t>dzubinasv@rambler</a:t>
            </a:r>
            <a:r>
              <a:rPr lang="ru-RU" sz="1800" dirty="0" smtClean="0"/>
              <a:t>.</a:t>
            </a:r>
            <a:r>
              <a:rPr lang="en-US" sz="1800" dirty="0" err="1" smtClean="0"/>
              <a:t>ru</a:t>
            </a:r>
            <a:endParaRPr lang="ru-RU" sz="1800" dirty="0" smtClean="0"/>
          </a:p>
          <a:p>
            <a:pPr algn="ctr"/>
            <a:endParaRPr lang="ru-RU" sz="1800" dirty="0" smtClean="0"/>
          </a:p>
          <a:p>
            <a:endParaRPr lang="ru-RU" sz="1800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1857356" y="4714884"/>
            <a:ext cx="6143625" cy="1587"/>
          </a:xfrm>
          <a:prstGeom prst="line">
            <a:avLst/>
          </a:prstGeom>
          <a:ln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2428860" y="492919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1000108"/>
            <a:ext cx="9144000" cy="58578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857224" y="2357430"/>
            <a:ext cx="7429552" cy="3000396"/>
          </a:xfrm>
          <a:prstGeom prst="rect">
            <a:avLst/>
          </a:prstGeom>
          <a:solidFill>
            <a:schemeClr val="accent3">
              <a:alpha val="37000"/>
            </a:schemeClr>
          </a:solidFill>
          <a:ln/>
          <a:scene3d>
            <a:camera prst="orthographicFront"/>
            <a:lightRig rig="threePt" dir="t"/>
          </a:scene3d>
          <a:sp3d>
            <a:bevelT w="139700" h="139700" prst="divot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2071678"/>
            <a:ext cx="7858180" cy="3625857"/>
          </a:xfrm>
        </p:spPr>
        <p:txBody>
          <a:bodyPr/>
          <a:lstStyle/>
          <a:p>
            <a:pPr>
              <a:buNone/>
            </a:pPr>
            <a:r>
              <a:rPr lang="ru-RU" sz="4400" dirty="0" smtClean="0"/>
              <a:t>		</a:t>
            </a:r>
          </a:p>
          <a:p>
            <a:pPr>
              <a:buNone/>
            </a:pPr>
            <a:r>
              <a:rPr lang="ru-RU" sz="4400" dirty="0" smtClean="0"/>
              <a:t>				</a:t>
            </a:r>
            <a:endParaRPr lang="ru-RU" sz="4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541363" y="3357562"/>
            <a:ext cx="6576993" cy="769441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4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внимание!</a:t>
            </a:r>
            <a:endParaRPr lang="ru-RU" sz="4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Заголовок 5"/>
          <p:cNvSpPr txBox="1">
            <a:spLocks/>
          </p:cNvSpPr>
          <p:nvPr/>
        </p:nvSpPr>
        <p:spPr bwMode="auto">
          <a:xfrm>
            <a:off x="1071538" y="2928934"/>
            <a:ext cx="700092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extrusionH="57150">
              <a:bevelT w="38100" h="38100" prst="relaxedInset"/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1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0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Times New Roman"/>
                <a:cs typeface="+mj-cs"/>
              </a:rPr>
              <a:t/>
            </a:r>
            <a:br>
              <a:rPr kumimoji="0" lang="ru-RU" sz="4000" b="0" i="0" u="none" strike="noStrike" kern="0" cap="none" spc="0" normalizeH="0" baseline="0" noProof="0" dirty="0" smtClean="0">
                <a:ln w="18415" cmpd="sng">
                  <a:noFill/>
                  <a:prstDash val="solid"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/>
                <a:ea typeface="Times New Roman"/>
                <a:cs typeface="+mj-cs"/>
              </a:rPr>
            </a:br>
            <a:endParaRPr kumimoji="0" lang="ru-RU" sz="4400" b="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000100" y="2714620"/>
            <a:ext cx="7143800" cy="2286016"/>
          </a:xfrm>
          <a:prstGeom prst="roundRect">
            <a:avLst/>
          </a:prstGeom>
          <a:noFill/>
          <a:ln>
            <a:solidFill>
              <a:srgbClr val="1C236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n>
                <a:solidFill>
                  <a:schemeClr val="bg1"/>
                </a:solidFill>
              </a:ln>
              <a:solidFill>
                <a:srgbClr val="0000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Тема1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2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Тема1</Template>
  <TotalTime>2403</TotalTime>
  <Words>1331</Words>
  <Application>Microsoft Office PowerPoint</Application>
  <PresentationFormat>Экран (4:3)</PresentationFormat>
  <Paragraphs>887</Paragraphs>
  <Slides>18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Тема1</vt:lpstr>
      <vt:lpstr>Тема2</vt:lpstr>
      <vt:lpstr>Поток</vt:lpstr>
      <vt:lpstr>          «Инструктивно- методическое обеспечение проведения процедуры ЕГЭ в ППЭ, ППЭ ТОМ в 2012 году»</vt:lpstr>
      <vt:lpstr>Изменения в нормативно-правовой базе</vt:lpstr>
      <vt:lpstr>Слайд 3</vt:lpstr>
      <vt:lpstr>Слайд 4</vt:lpstr>
      <vt:lpstr>Слайд 5</vt:lpstr>
      <vt:lpstr>Перечень документов, удостоверяющих личность</vt:lpstr>
      <vt:lpstr>Изменения в Порядке проведения ЕГЭ</vt:lpstr>
      <vt:lpstr>Слайд 8</vt:lpstr>
      <vt:lpstr>Слайд 9</vt:lpstr>
      <vt:lpstr>Слайд 10</vt:lpstr>
      <vt:lpstr>Слайд 11</vt:lpstr>
      <vt:lpstr>Методические материалы содержат правила для:</vt:lpstr>
      <vt:lpstr>Слайд 13</vt:lpstr>
      <vt:lpstr>Слайд 14</vt:lpstr>
      <vt:lpstr>Слайд 15</vt:lpstr>
      <vt:lpstr>Слайд 16</vt:lpstr>
      <vt:lpstr>Автономное учреждение дополнительного профессионального образования ХМАО – Югры  «Институт развития образования»: </vt:lpstr>
      <vt:lpstr>Слайд 18</vt:lpstr>
    </vt:vector>
  </TitlesOfParts>
  <Company>ФГУ ФЦТ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Vashura</dc:creator>
  <cp:lastModifiedBy>юзер</cp:lastModifiedBy>
  <cp:revision>255</cp:revision>
  <dcterms:created xsi:type="dcterms:W3CDTF">2011-08-15T08:36:33Z</dcterms:created>
  <dcterms:modified xsi:type="dcterms:W3CDTF">2012-03-27T06:54:57Z</dcterms:modified>
</cp:coreProperties>
</file>