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395" r:id="rId3"/>
    <p:sldId id="362" r:id="rId4"/>
    <p:sldId id="382" r:id="rId5"/>
    <p:sldId id="383" r:id="rId6"/>
    <p:sldId id="391" r:id="rId7"/>
    <p:sldId id="394" r:id="rId8"/>
    <p:sldId id="396" r:id="rId9"/>
    <p:sldId id="397" r:id="rId10"/>
    <p:sldId id="398" r:id="rId11"/>
    <p:sldId id="393" r:id="rId12"/>
    <p:sldId id="337" r:id="rId13"/>
    <p:sldId id="278" r:id="rId14"/>
  </p:sldIdLst>
  <p:sldSz cx="9144000" cy="6858000" type="screen4x3"/>
  <p:notesSz cx="6797675" cy="9928225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55" autoAdjust="0"/>
    <p:restoredTop sz="95657" autoAdjust="0"/>
  </p:normalViewPr>
  <p:slideViewPr>
    <p:cSldViewPr snapToGrid="0" snapToObjects="1">
      <p:cViewPr>
        <p:scale>
          <a:sx n="125" d="100"/>
          <a:sy n="125" d="100"/>
        </p:scale>
        <p:origin x="-12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9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D33FE-E673-4793-BB6E-3C3C1E40CD8D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F8C9C-2F63-4AA9-801B-7D6002A670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730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Изображение 6" descr="Фон для презентации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3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Фон для презентации-4.jpg"/>
          <p:cNvPicPr>
            <a:picLocks noChangeAspect="1"/>
          </p:cNvPicPr>
          <p:nvPr userDrawn="1"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309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269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937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078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Изображение 6" descr="Фон для презентации-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5" name="Изображение 4" descr="Фон для презентации-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3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70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61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151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CAF76-F6A5-2043-B73A-2985F104C585}" type="datetimeFigureOut">
              <a:rPr lang="ru-RU" smtClean="0"/>
              <a:pPr/>
              <a:t>17.04.2017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AF58C-3438-044C-8DF1-F88B57679D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29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dsv@iro86.r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/>
          </p:nvPr>
        </p:nvSpPr>
        <p:spPr>
          <a:xfrm>
            <a:off x="1482566" y="1171685"/>
            <a:ext cx="7432834" cy="467258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Апробация перспективной модели ЕГЭ по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литературе в ХМАО - Югре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звание 4"/>
          <p:cNvSpPr txBox="1">
            <a:spLocks/>
          </p:cNvSpPr>
          <p:nvPr/>
        </p:nvSpPr>
        <p:spPr>
          <a:xfrm>
            <a:off x="5705856" y="4038600"/>
            <a:ext cx="2904744" cy="195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/>
            <a:endParaRPr lang="ru-RU" sz="1800" b="1" dirty="0" smtClean="0">
              <a:solidFill>
                <a:schemeClr val="bg1"/>
              </a:solidFill>
              <a:latin typeface="+mn-lt"/>
            </a:endParaRPr>
          </a:p>
          <a:p>
            <a:pPr lvl="0" algn="r"/>
            <a:endParaRPr lang="ru-RU" sz="1800" b="1" dirty="0" smtClean="0">
              <a:solidFill>
                <a:schemeClr val="bg1"/>
              </a:solidFill>
              <a:latin typeface="+mn-lt"/>
            </a:endParaRPr>
          </a:p>
          <a:p>
            <a:pPr lvl="0" algn="r"/>
            <a:endParaRPr lang="ru-RU" sz="1800" b="1" dirty="0" smtClean="0">
              <a:solidFill>
                <a:schemeClr val="bg1"/>
              </a:solidFill>
              <a:latin typeface="+mn-lt"/>
            </a:endParaRPr>
          </a:p>
          <a:p>
            <a:pPr lvl="0" algn="r"/>
            <a:endParaRPr lang="ru-RU" sz="1800" b="1" dirty="0" smtClean="0">
              <a:solidFill>
                <a:schemeClr val="bg1"/>
              </a:solidFill>
              <a:latin typeface="+mn-lt"/>
            </a:endParaRPr>
          </a:p>
          <a:p>
            <a:pPr lvl="0" algn="r"/>
            <a:endParaRPr lang="ru-RU" sz="1800" b="1" dirty="0" smtClean="0">
              <a:solidFill>
                <a:schemeClr val="bg1"/>
              </a:solidFill>
              <a:latin typeface="+mn-lt"/>
            </a:endParaRPr>
          </a:p>
          <a:p>
            <a:pPr lvl="0" algn="r"/>
            <a:endParaRPr lang="ru-RU" sz="1800" b="1" dirty="0" smtClean="0">
              <a:solidFill>
                <a:schemeClr val="bg1"/>
              </a:solidFill>
              <a:latin typeface="+mn-lt"/>
            </a:endParaRPr>
          </a:p>
          <a:p>
            <a:pPr lvl="0" algn="r"/>
            <a:endParaRPr lang="ru-RU" sz="2700" b="1" dirty="0" smtClean="0">
              <a:solidFill>
                <a:schemeClr val="bg1"/>
              </a:solidFill>
              <a:latin typeface="+mn-lt"/>
            </a:endParaRPr>
          </a:p>
          <a:p>
            <a:pPr lvl="0" algn="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С.В. Дзюбина,  </a:t>
            </a:r>
          </a:p>
          <a:p>
            <a:pPr lvl="0" algn="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заведующий РЦОКО</a:t>
            </a:r>
          </a:p>
          <a:p>
            <a:pPr lvl="0" algn="r"/>
            <a:r>
              <a:rPr lang="ru-RU" sz="2700" b="1" dirty="0" smtClean="0">
                <a:latin typeface="+mn-lt"/>
              </a:rPr>
              <a:t> </a:t>
            </a:r>
          </a:p>
          <a:p>
            <a:pPr algn="r"/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algn="r"/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algn="r"/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2334" y="94467"/>
            <a:ext cx="50630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0033CC"/>
                </a:solidFill>
              </a:rPr>
              <a:t>Автономное учреждение дополнительного профессионального образования Ханты-Мансийского автономного округа - Югры</a:t>
            </a:r>
            <a:br>
              <a:rPr lang="ru-RU" sz="1600" b="1" dirty="0" smtClean="0">
                <a:solidFill>
                  <a:srgbClr val="0033CC"/>
                </a:solidFill>
              </a:rPr>
            </a:br>
            <a:r>
              <a:rPr lang="ru-RU" sz="1600" b="1" dirty="0" smtClean="0">
                <a:solidFill>
                  <a:srgbClr val="0033CC"/>
                </a:solidFill>
              </a:rPr>
              <a:t>«Институт развития образования»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65132" cy="296513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43" y="1072981"/>
            <a:ext cx="893846" cy="49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43" y="1563113"/>
            <a:ext cx="893846" cy="24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20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Информационно-методическое обеспечение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Письмо ФГБНУ «ФИПИ» от 02.02.2017 № 065/17 «О проведении апробации перспективной модели ЕГЭ по литературе»;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Письмо АУ «Институт развития образования» от 14.02.2017 № 394/1 «О направлении заявки в адрес ДО и МП ХМАО-Югры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 участии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апробации»;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Приказ АУ «Институт развития образования» от 10.04.2017 № 106- о «О проведении апробации перспективной модели единого государственного экзамена по литературе на территории Ханты-Мансийского автономного округа – Югры».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32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5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проведения апробации 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092200"/>
            <a:ext cx="7924800" cy="5033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Совершенствование перспективной модели единого государственного экзамена по литературе, ознакомление обучающихся 10 классов образовательных организаций, учителей и методистов с новыми подходами к построению КИМ ЕГЭ по литературе.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47450a6835c09dc23ee42418fe3284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67" y="4718841"/>
            <a:ext cx="1651000" cy="12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170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Материалы  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апробации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0733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Инструкция для организаторов апробации перспективной модели ЕГЭ по литературе (приложение 3 приказа АУ «Институт развития образования» от 10.04.2017 № 106-о);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Краткая информация о перспективной модели ЕГЭ по литературе, итогах ее апробации и предварительного обсуждения 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приказа АУ «Институт развития образования» от 10.04.2017 № 106-о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варианта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КИМ ЕГЭ по литературе;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Критерии оценивания;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Таблица сбора данных по результатам апробации.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65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" y="274639"/>
            <a:ext cx="8122919" cy="95980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1682" y="804333"/>
            <a:ext cx="804511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Апробация проводится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10-х или 11-х классах разного профиля;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Время выполнения всей работы составляет 3 часа 55 минут;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Каждому обучающемуся предоставляется КИМ в напечатанном виде;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аудиторию выдается 2 варианта КИМ и сидящие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рядом обучающиеся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должны получить разные варианты;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Словари и тексты художественных произведений не выдаются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804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22105" cy="42319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Условия проведения апробации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3467" y="1016000"/>
            <a:ext cx="7950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Накануне проведения апробации школьников необходимо ознакомить со структурой работы, требованиями и инструкциями к заданиям (без ознакомления с самими заданиями); 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день проведения апробации необходимо провести краткий инструктаж, для того что бы не отнимать времени от работы;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выполняется на 5 листах размера А4: 2 листа – для записи ответов, 2 листа – для черновика, 1 лист – для записи личных данных, который в ФГБНУ «ФИПИ»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передается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Работы сканируются до начала проверки и только затем проверяются учителем согласно критериям оценивания ФГБНУ «ФИПИ»;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каждого ученика вносятся в таблицу сбора данных под условным номером.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73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Рекомендации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 переводу первичных баллов в школьную отметку</a:t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Шкала перевода первичных баллов в отметку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765266"/>
              </p:ext>
            </p:extLst>
          </p:nvPr>
        </p:nvGraphicFramePr>
        <p:xfrm>
          <a:off x="601135" y="2565398"/>
          <a:ext cx="8085665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7133"/>
                <a:gridCol w="1617133"/>
                <a:gridCol w="1617133"/>
                <a:gridCol w="1617133"/>
                <a:gridCol w="1617133"/>
              </a:tblGrid>
              <a:tr h="436034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Школьная отметка 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«2»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603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Первичный балл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0-10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11-31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32-42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43-53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729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для участников апробации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пишется яркими черными чернилами;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правом верхнем углу листа для черновика обучающиеся должны записать слово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«ЧЕРНОВИК»;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Выполнение заданий осуществляется обучающимися по инструкциям к ним;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необходимости ученику выдаются дополнительные листы.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1395037253_1_mini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4819015"/>
            <a:ext cx="115824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qMq89BNv7n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21" y="4857274"/>
            <a:ext cx="1442295" cy="108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636" y="4819015"/>
            <a:ext cx="3239164" cy="122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18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для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организаторов МОУО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106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1.Организовать проведение апробации 19.04.2017 в ОО.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2.Предоставить ответственным учителям ОО за проведение апробации:</a:t>
            </a:r>
          </a:p>
          <a:p>
            <a:pPr algn="just">
              <a:buFont typeface="Wingdings" pitchFamily="2" charset="2"/>
              <a:buChar char="Ø"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варианта КИМ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(файлы № 01-02);</a:t>
            </a:r>
          </a:p>
          <a:p>
            <a:pPr algn="just">
              <a:buFont typeface="Wingdings" pitchFamily="2" charset="2"/>
              <a:buChar char="Ø"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Критерии оценивания (файл № 03);</a:t>
            </a:r>
          </a:p>
          <a:p>
            <a:pPr algn="just">
              <a:buFont typeface="Wingdings" pitchFamily="2" charset="2"/>
              <a:buChar char="Ø"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Файл сбора данных по результатам апробации (файл № 07). </a:t>
            </a:r>
          </a:p>
          <a:p>
            <a:pPr marL="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65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17220"/>
            <a:ext cx="854964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для учителя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 проверки работы в правом верхнем углу каждого листа работы  (в том числе черновика) учитель указывает условный номер работы (участник 1, и т.д.);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Осуществляет проверку по апробируемым критериям;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Вносит результаты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каждого ученика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файл № 07;</a:t>
            </a:r>
          </a:p>
          <a:p>
            <a:pPr marL="457200" indent="-457200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Согласовывает  с администрацией ОО    решение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 выставлении отметки в журнал по итогам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апробации по литературе.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449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Условия проведения апробации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24.04.2017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РЦОИ передаются в электронном виде по защищенным каналам связи: </a:t>
            </a:r>
          </a:p>
          <a:p>
            <a:pPr algn="ctr">
              <a:buFont typeface="Wingdings" pitchFamily="2" charset="2"/>
              <a:buChar char="ü"/>
            </a:pPr>
            <a:endParaRPr lang="ru-RU" sz="2400" b="1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Сканированные  копии работ участников апробации без черновиков и учительских пометок;</a:t>
            </a:r>
          </a:p>
          <a:p>
            <a:pPr algn="just"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Заполненный файл № 07 в электронном виде.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29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-143933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 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067" y="829734"/>
            <a:ext cx="8729133" cy="49154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Дзюбина С.В., заведующий РЦОКО</a:t>
            </a:r>
          </a:p>
          <a:p>
            <a:pPr marL="0" indent="0" algn="ctr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Телефоны: 8(3467)928334; 89125105471 </a:t>
            </a:r>
          </a:p>
          <a:p>
            <a:pPr marL="0" indent="0" algn="ctr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2"/>
              </a:rPr>
              <a:t>Адрес электронной почты: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2"/>
              </a:rPr>
              <a:t>dsv@iro86.ru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41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:\ОЛИПИАДЫ 2011-2012\Семинар по ВОШ 25.10.2011 г\ЛОГОТИПЫ\лого_ИР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233" y="912010"/>
            <a:ext cx="2430354" cy="222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952716" y="3236192"/>
            <a:ext cx="47473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283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3505</TotalTime>
  <Words>595</Words>
  <Application>Microsoft Office PowerPoint</Application>
  <PresentationFormat>Экран (4:3)</PresentationFormat>
  <Paragraphs>109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Апробация перспективной модели ЕГЭ по литературе в ХМАО - Югре</vt:lpstr>
      <vt:lpstr>Информационно-методическое обеспечение</vt:lpstr>
      <vt:lpstr> Цель проведения апробации   </vt:lpstr>
      <vt:lpstr> Материалы   апробации </vt:lpstr>
      <vt:lpstr> Требования </vt:lpstr>
      <vt:lpstr>Условия проведения апробации</vt:lpstr>
      <vt:lpstr> Рекомендации по переводу первичных баллов в школьную отметку  </vt:lpstr>
      <vt:lpstr>Правила для участников апробации</vt:lpstr>
      <vt:lpstr>Правила для организаторов МОУО</vt:lpstr>
      <vt:lpstr>Презентация PowerPoint</vt:lpstr>
      <vt:lpstr>Условия проведения апробации</vt:lpstr>
      <vt:lpstr> Контактная информация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С</dc:creator>
  <cp:lastModifiedBy>Дзюбина</cp:lastModifiedBy>
  <cp:revision>241</cp:revision>
  <cp:lastPrinted>2017-03-23T04:42:36Z</cp:lastPrinted>
  <dcterms:created xsi:type="dcterms:W3CDTF">2014-11-24T11:28:09Z</dcterms:created>
  <dcterms:modified xsi:type="dcterms:W3CDTF">2017-04-17T07:40:00Z</dcterms:modified>
</cp:coreProperties>
</file>