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367" r:id="rId3"/>
    <p:sldId id="397" r:id="rId4"/>
    <p:sldId id="387" r:id="rId5"/>
    <p:sldId id="388" r:id="rId6"/>
    <p:sldId id="389" r:id="rId7"/>
    <p:sldId id="392" r:id="rId8"/>
    <p:sldId id="390" r:id="rId9"/>
    <p:sldId id="391" r:id="rId10"/>
    <p:sldId id="393" r:id="rId11"/>
    <p:sldId id="394" r:id="rId12"/>
    <p:sldId id="375" r:id="rId13"/>
    <p:sldId id="376" r:id="rId14"/>
    <p:sldId id="377" r:id="rId15"/>
    <p:sldId id="378" r:id="rId16"/>
    <p:sldId id="379" r:id="rId17"/>
    <p:sldId id="386" r:id="rId18"/>
    <p:sldId id="380" r:id="rId19"/>
    <p:sldId id="371" r:id="rId20"/>
    <p:sldId id="381" r:id="rId21"/>
    <p:sldId id="395" r:id="rId22"/>
    <p:sldId id="396" r:id="rId23"/>
    <p:sldId id="360" r:id="rId24"/>
    <p:sldId id="278" r:id="rId25"/>
  </p:sldIdLst>
  <p:sldSz cx="9144000" cy="6858000" type="screen4x3"/>
  <p:notesSz cx="6858000" cy="9144000"/>
  <p:defaultTextStyle>
    <a:defPPr>
      <a:defRPr lang="ru-RU"/>
    </a:defPPr>
    <a:lvl1pPr algn="l" defTabSz="457200" rtl="0" fontAlgn="base">
      <a:spcBef>
        <a:spcPct val="0"/>
      </a:spcBef>
      <a:spcAft>
        <a:spcPct val="0"/>
      </a:spcAft>
      <a:defRPr i="1" kern="1200">
        <a:solidFill>
          <a:schemeClr val="tx1"/>
        </a:solidFill>
        <a:latin typeface="Arial" charset="0"/>
        <a:ea typeface="+mn-ea"/>
        <a:cs typeface="+mn-cs"/>
      </a:defRPr>
    </a:lvl1pPr>
    <a:lvl2pPr marL="457200" algn="l" defTabSz="457200" rtl="0" fontAlgn="base">
      <a:spcBef>
        <a:spcPct val="0"/>
      </a:spcBef>
      <a:spcAft>
        <a:spcPct val="0"/>
      </a:spcAft>
      <a:defRPr i="1" kern="1200">
        <a:solidFill>
          <a:schemeClr val="tx1"/>
        </a:solidFill>
        <a:latin typeface="Arial" charset="0"/>
        <a:ea typeface="+mn-ea"/>
        <a:cs typeface="+mn-cs"/>
      </a:defRPr>
    </a:lvl2pPr>
    <a:lvl3pPr marL="914400" algn="l" defTabSz="457200" rtl="0" fontAlgn="base">
      <a:spcBef>
        <a:spcPct val="0"/>
      </a:spcBef>
      <a:spcAft>
        <a:spcPct val="0"/>
      </a:spcAft>
      <a:defRPr i="1" kern="1200">
        <a:solidFill>
          <a:schemeClr val="tx1"/>
        </a:solidFill>
        <a:latin typeface="Arial" charset="0"/>
        <a:ea typeface="+mn-ea"/>
        <a:cs typeface="+mn-cs"/>
      </a:defRPr>
    </a:lvl3pPr>
    <a:lvl4pPr marL="1371600" algn="l" defTabSz="457200" rtl="0" fontAlgn="base">
      <a:spcBef>
        <a:spcPct val="0"/>
      </a:spcBef>
      <a:spcAft>
        <a:spcPct val="0"/>
      </a:spcAft>
      <a:defRPr i="1" kern="1200">
        <a:solidFill>
          <a:schemeClr val="tx1"/>
        </a:solidFill>
        <a:latin typeface="Arial" charset="0"/>
        <a:ea typeface="+mn-ea"/>
        <a:cs typeface="+mn-cs"/>
      </a:defRPr>
    </a:lvl4pPr>
    <a:lvl5pPr marL="1828800" algn="l" defTabSz="457200" rtl="0" fontAlgn="base">
      <a:spcBef>
        <a:spcPct val="0"/>
      </a:spcBef>
      <a:spcAft>
        <a:spcPct val="0"/>
      </a:spcAft>
      <a:defRPr i="1" kern="1200">
        <a:solidFill>
          <a:schemeClr val="tx1"/>
        </a:solidFill>
        <a:latin typeface="Arial" charset="0"/>
        <a:ea typeface="+mn-ea"/>
        <a:cs typeface="+mn-cs"/>
      </a:defRPr>
    </a:lvl5pPr>
    <a:lvl6pPr marL="2286000" algn="l" defTabSz="914400" rtl="0" eaLnBrk="1" latinLnBrk="0" hangingPunct="1">
      <a:defRPr i="1" kern="1200">
        <a:solidFill>
          <a:schemeClr val="tx1"/>
        </a:solidFill>
        <a:latin typeface="Arial" charset="0"/>
        <a:ea typeface="+mn-ea"/>
        <a:cs typeface="+mn-cs"/>
      </a:defRPr>
    </a:lvl6pPr>
    <a:lvl7pPr marL="2743200" algn="l" defTabSz="914400" rtl="0" eaLnBrk="1" latinLnBrk="0" hangingPunct="1">
      <a:defRPr i="1" kern="1200">
        <a:solidFill>
          <a:schemeClr val="tx1"/>
        </a:solidFill>
        <a:latin typeface="Arial" charset="0"/>
        <a:ea typeface="+mn-ea"/>
        <a:cs typeface="+mn-cs"/>
      </a:defRPr>
    </a:lvl7pPr>
    <a:lvl8pPr marL="3200400" algn="l" defTabSz="914400" rtl="0" eaLnBrk="1" latinLnBrk="0" hangingPunct="1">
      <a:defRPr i="1" kern="1200">
        <a:solidFill>
          <a:schemeClr val="tx1"/>
        </a:solidFill>
        <a:latin typeface="Arial" charset="0"/>
        <a:ea typeface="+mn-ea"/>
        <a:cs typeface="+mn-cs"/>
      </a:defRPr>
    </a:lvl8pPr>
    <a:lvl9pPr marL="3657600" algn="l" defTabSz="914400" rtl="0" eaLnBrk="1" latinLnBrk="0" hangingPunct="1">
      <a:defRPr i="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872" autoAdjust="0"/>
    <p:restoredTop sz="94660"/>
  </p:normalViewPr>
  <p:slideViewPr>
    <p:cSldViewPr snapToGrid="0" snapToObjects="1">
      <p:cViewPr varScale="1">
        <p:scale>
          <a:sx n="64" d="100"/>
          <a:sy n="64" d="100"/>
        </p:scale>
        <p:origin x="-120"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i="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i="0">
                <a:latin typeface="+mn-lt"/>
              </a:defRPr>
            </a:lvl1pPr>
          </a:lstStyle>
          <a:p>
            <a:pPr>
              <a:defRPr/>
            </a:pPr>
            <a:fld id="{328FFFEF-3AEF-4E5D-AA57-8A92FF5C48A8}" type="datetimeFigureOut">
              <a:rPr lang="ru-RU"/>
              <a:pPr>
                <a:defRPr/>
              </a:pPr>
              <a:t>11.06.2015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i="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i="0">
                <a:latin typeface="+mn-lt"/>
              </a:defRPr>
            </a:lvl1pPr>
          </a:lstStyle>
          <a:p>
            <a:pPr>
              <a:defRPr/>
            </a:pPr>
            <a:fld id="{AB1E3FBA-B349-4331-AB56-FFBCBD3EE691}"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Изображение 6" descr="Фон для презентации-2.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Название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5" name="Дата 3"/>
          <p:cNvSpPr>
            <a:spLocks noGrp="1"/>
          </p:cNvSpPr>
          <p:nvPr>
            <p:ph type="dt" sz="half" idx="10"/>
          </p:nvPr>
        </p:nvSpPr>
        <p:spPr/>
        <p:txBody>
          <a:bodyPr/>
          <a:lstStyle>
            <a:lvl1pPr>
              <a:defRPr/>
            </a:lvl1pPr>
          </a:lstStyle>
          <a:p>
            <a:pPr>
              <a:defRPr/>
            </a:pPr>
            <a:fld id="{D819400D-6ECF-4A87-A854-AB0FD9CA8B4E}" type="datetimeFigureOut">
              <a:rPr lang="ru-RU"/>
              <a:pPr>
                <a:defRPr/>
              </a:pPr>
              <a:t>11.06.2015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94E3074-B0DB-4259-907E-3A0D660F556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4" name="Изображение 6" descr="Фон для презентации-4.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6D9DCBE2-2236-4EEA-99EE-E86FB02B9217}" type="datetimeFigureOut">
              <a:rPr lang="ru-RU"/>
              <a:pPr>
                <a:defRPr/>
              </a:pPr>
              <a:t>11.06.2015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2CBFA60-11D2-46CA-A7A4-9F79112777E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Название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8ABAB96-BD59-444F-AA46-94DCEC5154EE}" type="datetimeFigureOut">
              <a:rPr lang="ru-RU"/>
              <a:pPr>
                <a:defRPr/>
              </a:pPr>
              <a:t>11.06.2015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9E3A9EF-8970-478F-A2A5-DF180D82B7CC}"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AE34ECEE-F871-4CF0-8276-680A82873DB8}" type="datetimeFigureOut">
              <a:rPr lang="ru-RU"/>
              <a:pPr>
                <a:defRPr/>
              </a:pPr>
              <a:t>11.06.2015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B600ACC-E174-4EAB-96A1-7EBE2972C829}"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67DE937-3C53-4BA3-A2D0-26C2508ED7F9}" type="datetimeFigureOut">
              <a:rPr lang="ru-RU"/>
              <a:pPr>
                <a:defRPr/>
              </a:pPr>
              <a:t>11.06.2015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8E3F5A9A-572C-4A7F-94D1-259DC48AD56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3" name="Изображение 6" descr="Фон для презентации-1.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Название 1"/>
          <p:cNvSpPr>
            <a:spLocks noGrp="1"/>
          </p:cNvSpPr>
          <p:nvPr>
            <p:ph type="title"/>
          </p:nvPr>
        </p:nvSpPr>
        <p:spPr/>
        <p:txBody>
          <a:bodyPr/>
          <a:lstStyle/>
          <a:p>
            <a:r>
              <a:rPr lang="ru-RU" smtClean="0"/>
              <a:t>Образец заголовка</a:t>
            </a:r>
            <a:endParaRPr lang="ru-RU"/>
          </a:p>
        </p:txBody>
      </p:sp>
      <p:sp>
        <p:nvSpPr>
          <p:cNvPr id="4" name="Дата 2"/>
          <p:cNvSpPr>
            <a:spLocks noGrp="1"/>
          </p:cNvSpPr>
          <p:nvPr>
            <p:ph type="dt" sz="half" idx="10"/>
          </p:nvPr>
        </p:nvSpPr>
        <p:spPr/>
        <p:txBody>
          <a:bodyPr/>
          <a:lstStyle>
            <a:lvl1pPr>
              <a:defRPr/>
            </a:lvl1pPr>
          </a:lstStyle>
          <a:p>
            <a:pPr>
              <a:defRPr/>
            </a:pPr>
            <a:fld id="{BA397011-70C3-4161-8B2E-6C06ABA0582D}" type="datetimeFigureOut">
              <a:rPr lang="ru-RU"/>
              <a:pPr>
                <a:defRPr/>
              </a:pPr>
              <a:t>11.06.2015</a:t>
            </a:fld>
            <a:endParaRPr lang="ru-RU"/>
          </a:p>
        </p:txBody>
      </p:sp>
      <p:sp>
        <p:nvSpPr>
          <p:cNvPr id="5" name="Нижний колонтитул 3"/>
          <p:cNvSpPr>
            <a:spLocks noGrp="1"/>
          </p:cNvSpPr>
          <p:nvPr>
            <p:ph type="ftr" sz="quarter" idx="11"/>
          </p:nvPr>
        </p:nvSpPr>
        <p:spPr/>
        <p:txBody>
          <a:bodyPr/>
          <a:lstStyle>
            <a:lvl1pPr>
              <a:defRPr/>
            </a:lvl1pPr>
          </a:lstStyle>
          <a:p>
            <a:pPr>
              <a:defRPr/>
            </a:pPr>
            <a:endParaRPr lang="ru-RU"/>
          </a:p>
        </p:txBody>
      </p:sp>
      <p:sp>
        <p:nvSpPr>
          <p:cNvPr id="6" name="Номер слайда 4"/>
          <p:cNvSpPr>
            <a:spLocks noGrp="1"/>
          </p:cNvSpPr>
          <p:nvPr>
            <p:ph type="sldNum" sz="quarter" idx="12"/>
          </p:nvPr>
        </p:nvSpPr>
        <p:spPr/>
        <p:txBody>
          <a:bodyPr/>
          <a:lstStyle>
            <a:lvl1pPr>
              <a:defRPr/>
            </a:lvl1pPr>
          </a:lstStyle>
          <a:p>
            <a:pPr>
              <a:defRPr/>
            </a:pPr>
            <a:fld id="{32E6686C-8146-4863-8EEB-FE1E269F286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pic>
        <p:nvPicPr>
          <p:cNvPr id="2" name="Изображение 4" descr="Фон для презентации-3.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Дата 1"/>
          <p:cNvSpPr>
            <a:spLocks noGrp="1"/>
          </p:cNvSpPr>
          <p:nvPr>
            <p:ph type="dt" sz="half" idx="10"/>
          </p:nvPr>
        </p:nvSpPr>
        <p:spPr/>
        <p:txBody>
          <a:bodyPr/>
          <a:lstStyle>
            <a:lvl1pPr>
              <a:defRPr/>
            </a:lvl1pPr>
          </a:lstStyle>
          <a:p>
            <a:pPr>
              <a:defRPr/>
            </a:pPr>
            <a:fld id="{3FABBC9F-F2E1-497D-97E7-25F4FB481D66}" type="datetimeFigureOut">
              <a:rPr lang="ru-RU"/>
              <a:pPr>
                <a:defRPr/>
              </a:pPr>
              <a:t>11.06.2015</a:t>
            </a:fld>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3"/>
          <p:cNvSpPr>
            <a:spLocks noGrp="1"/>
          </p:cNvSpPr>
          <p:nvPr>
            <p:ph type="sldNum" sz="quarter" idx="12"/>
          </p:nvPr>
        </p:nvSpPr>
        <p:spPr/>
        <p:txBody>
          <a:bodyPr/>
          <a:lstStyle>
            <a:lvl1pPr>
              <a:defRPr/>
            </a:lvl1pPr>
          </a:lstStyle>
          <a:p>
            <a:pPr>
              <a:defRPr/>
            </a:pPr>
            <a:fld id="{442B583A-32F3-45AC-8B1F-477D516C5DC1}"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CAC5480-C898-4B8F-8816-108FF5366FDD}" type="datetimeFigureOut">
              <a:rPr lang="ru-RU"/>
              <a:pPr>
                <a:defRPr/>
              </a:pPr>
              <a:t>11.06.2015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8782765-111E-4F0C-B99F-45E1EE46590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A665D05-5BAB-4E4F-8A0A-E8CFE6D72052}" type="datetimeFigureOut">
              <a:rPr lang="ru-RU"/>
              <a:pPr>
                <a:defRPr/>
              </a:pPr>
              <a:t>11.06.2015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133AA6E-7E4E-46B2-8D64-61DD3F9B7EEC}"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3A97CB3-1CDA-4406-BE38-3BA9D0BFF090}" type="datetimeFigureOut">
              <a:rPr lang="ru-RU"/>
              <a:pPr>
                <a:defRPr/>
              </a:pPr>
              <a:t>11.06.2015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A3E842A-7A38-4DE5-91BA-4C4287B7E4D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3D208C7-0E55-40FA-A3D6-074F375A65D2}" type="datetimeFigureOut">
              <a:rPr lang="ru-RU"/>
              <a:pPr>
                <a:defRPr/>
              </a:pPr>
              <a:t>11.06.2015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C1EA654-6855-4657-A250-2D81762DDB9C}"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i="0">
                <a:solidFill>
                  <a:schemeClr val="tx1">
                    <a:tint val="75000"/>
                  </a:schemeClr>
                </a:solidFill>
                <a:latin typeface="+mn-lt"/>
              </a:defRPr>
            </a:lvl1pPr>
          </a:lstStyle>
          <a:p>
            <a:pPr>
              <a:defRPr/>
            </a:pPr>
            <a:fld id="{32542476-9DE3-4393-9319-023646EF32D2}" type="datetimeFigureOut">
              <a:rPr lang="ru-RU"/>
              <a:pPr>
                <a:defRPr/>
              </a:pPr>
              <a:t>11.06.2015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i="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i="0">
                <a:solidFill>
                  <a:schemeClr val="tx1">
                    <a:tint val="75000"/>
                  </a:schemeClr>
                </a:solidFill>
                <a:latin typeface="+mn-lt"/>
              </a:defRPr>
            </a:lvl1pPr>
          </a:lstStyle>
          <a:p>
            <a:pPr>
              <a:defRPr/>
            </a:pPr>
            <a:fld id="{F6F61ED4-8FD3-4B7A-A5B0-8589644E8D8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59" r:id="rId3"/>
    <p:sldLayoutId id="2147483658" r:id="rId4"/>
    <p:sldLayoutId id="2147483657" r:id="rId5"/>
    <p:sldLayoutId id="2147483662" r:id="rId6"/>
    <p:sldLayoutId id="2147483663" r:id="rId7"/>
    <p:sldLayoutId id="2147483656" r:id="rId8"/>
    <p:sldLayoutId id="2147483655" r:id="rId9"/>
    <p:sldLayoutId id="2147483654" r:id="rId10"/>
    <p:sldLayoutId id="2147483653"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Название 4"/>
          <p:cNvSpPr>
            <a:spLocks noGrp="1"/>
          </p:cNvSpPr>
          <p:nvPr>
            <p:ph type="title"/>
          </p:nvPr>
        </p:nvSpPr>
        <p:spPr>
          <a:xfrm>
            <a:off x="1581150" y="987425"/>
            <a:ext cx="6456363" cy="4672013"/>
          </a:xfrm>
        </p:spPr>
        <p:txBody>
          <a:bodyPr/>
          <a:lstStyle/>
          <a:p>
            <a:pPr eaLnBrk="1" hangingPunct="1"/>
            <a:r>
              <a:rPr lang="ru-RU" sz="2400" smtClean="0">
                <a:solidFill>
                  <a:srgbClr val="0070C0"/>
                </a:solidFill>
                <a:latin typeface="Times New Roman" pitchFamily="18" charset="0"/>
              </a:rPr>
              <a:t>Роль психолого-медико-педагогической комиссии (ПМПК) в создании специальных условий для ребенка с ограниченными возможностями здоровья</a:t>
            </a:r>
          </a:p>
        </p:txBody>
      </p:sp>
      <p:sp>
        <p:nvSpPr>
          <p:cNvPr id="14338" name="Название 4"/>
          <p:cNvSpPr txBox="1">
            <a:spLocks/>
          </p:cNvSpPr>
          <p:nvPr/>
        </p:nvSpPr>
        <p:spPr bwMode="auto">
          <a:xfrm>
            <a:off x="5705475" y="5002213"/>
            <a:ext cx="3438525" cy="1855787"/>
          </a:xfrm>
          <a:prstGeom prst="rect">
            <a:avLst/>
          </a:prstGeom>
          <a:noFill/>
          <a:ln w="9525">
            <a:noFill/>
            <a:miter lim="800000"/>
            <a:headEnd/>
            <a:tailEnd/>
          </a:ln>
        </p:spPr>
        <p:txBody>
          <a:bodyPr anchor="ctr"/>
          <a:lstStyle/>
          <a:p>
            <a:pPr algn="r"/>
            <a:r>
              <a:rPr lang="ru-RU" b="1" i="0">
                <a:solidFill>
                  <a:schemeClr val="bg1"/>
                </a:solidFill>
                <a:latin typeface="Times New Roman" pitchFamily="18" charset="0"/>
              </a:rPr>
              <a:t>Л.М. Беткер,  </a:t>
            </a:r>
          </a:p>
          <a:p>
            <a:pPr algn="r"/>
            <a:r>
              <a:rPr lang="ru-RU" b="1" i="0">
                <a:solidFill>
                  <a:schemeClr val="bg1"/>
                </a:solidFill>
                <a:latin typeface="Times New Roman" pitchFamily="18" charset="0"/>
              </a:rPr>
              <a:t>зав.каф. педагогики и психологии </a:t>
            </a:r>
          </a:p>
          <a:p>
            <a:pPr algn="r"/>
            <a:r>
              <a:rPr lang="ru-RU" b="1" i="0">
                <a:solidFill>
                  <a:schemeClr val="bg1"/>
                </a:solidFill>
                <a:latin typeface="Times New Roman" pitchFamily="18" charset="0"/>
              </a:rPr>
              <a:t>АУ «Институт развития образования» </a:t>
            </a:r>
          </a:p>
          <a:p>
            <a:pPr algn="r"/>
            <a:endParaRPr lang="ru-RU" sz="1600" i="0">
              <a:solidFill>
                <a:schemeClr val="bg1"/>
              </a:solidFill>
              <a:latin typeface="Times New Roman" pitchFamily="18" charset="0"/>
            </a:endParaRPr>
          </a:p>
          <a:p>
            <a:pPr algn="r"/>
            <a:endParaRPr lang="ru-RU" sz="1600" i="0">
              <a:solidFill>
                <a:schemeClr val="bg1"/>
              </a:solidFill>
              <a:latin typeface="Calibri" pitchFamily="34" charset="0"/>
            </a:endParaRPr>
          </a:p>
          <a:p>
            <a:pPr algn="r"/>
            <a:endParaRPr lang="ru-RU" sz="1600" i="0">
              <a:solidFill>
                <a:schemeClr val="bg1"/>
              </a:solidFill>
              <a:latin typeface="Calibri" pitchFamily="34" charset="0"/>
            </a:endParaRPr>
          </a:p>
        </p:txBody>
      </p:sp>
      <p:sp>
        <p:nvSpPr>
          <p:cNvPr id="14339" name="Прямоугольник 7"/>
          <p:cNvSpPr>
            <a:spLocks noChangeArrowheads="1"/>
          </p:cNvSpPr>
          <p:nvPr/>
        </p:nvSpPr>
        <p:spPr bwMode="auto">
          <a:xfrm>
            <a:off x="3852863" y="95250"/>
            <a:ext cx="5062537" cy="1069975"/>
          </a:xfrm>
          <a:prstGeom prst="rect">
            <a:avLst/>
          </a:prstGeom>
          <a:noFill/>
          <a:ln w="9525">
            <a:noFill/>
            <a:miter lim="800000"/>
            <a:headEnd/>
            <a:tailEnd/>
          </a:ln>
        </p:spPr>
        <p:txBody>
          <a:bodyPr>
            <a:spAutoFit/>
          </a:bodyPr>
          <a:lstStyle/>
          <a:p>
            <a:pPr algn="ctr"/>
            <a:r>
              <a:rPr lang="ru-RU" sz="1600" b="1" i="0">
                <a:solidFill>
                  <a:srgbClr val="0033CC"/>
                </a:solidFill>
                <a:latin typeface="Times New Roman" pitchFamily="18" charset="0"/>
              </a:rPr>
              <a:t>Автономное учреждение дополнительного профессионального образования Ханты-Мансийского автономного округа-Югры</a:t>
            </a:r>
            <a:br>
              <a:rPr lang="ru-RU" sz="1600" b="1" i="0">
                <a:solidFill>
                  <a:srgbClr val="0033CC"/>
                </a:solidFill>
                <a:latin typeface="Times New Roman" pitchFamily="18" charset="0"/>
              </a:rPr>
            </a:br>
            <a:r>
              <a:rPr lang="ru-RU" sz="1600" b="1" i="0">
                <a:solidFill>
                  <a:srgbClr val="0033CC"/>
                </a:solidFill>
                <a:latin typeface="Times New Roman" pitchFamily="18" charset="0"/>
              </a:rPr>
              <a:t>«Институт развития образования</a:t>
            </a:r>
            <a:r>
              <a:rPr lang="ru-RU" sz="1600" b="1" i="0">
                <a:solidFill>
                  <a:srgbClr val="0033CC"/>
                </a:solidFill>
                <a:latin typeface="Calibri" pitchFamily="34" charset="0"/>
              </a:rPr>
              <a:t>» </a:t>
            </a:r>
          </a:p>
        </p:txBody>
      </p:sp>
      <p:pic>
        <p:nvPicPr>
          <p:cNvPr id="14340" name="Рисунок 8"/>
          <p:cNvPicPr>
            <a:picLocks noChangeAspect="1"/>
          </p:cNvPicPr>
          <p:nvPr/>
        </p:nvPicPr>
        <p:blipFill>
          <a:blip r:embed="rId2"/>
          <a:srcRect/>
          <a:stretch>
            <a:fillRect/>
          </a:stretch>
        </p:blipFill>
        <p:spPr bwMode="auto">
          <a:xfrm>
            <a:off x="-228600" y="-317500"/>
            <a:ext cx="2965450" cy="2965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idx="4294967295"/>
          </p:nvPr>
        </p:nvSpPr>
        <p:spPr/>
        <p:txBody>
          <a:bodyPr rtlCol="0">
            <a:normAutofit/>
            <a:scene3d>
              <a:camera prst="orthographicFront"/>
              <a:lightRig rig="soft" dir="t"/>
            </a:scene3d>
            <a:sp3d prstMaterial="softEdge">
              <a:bevelT w="25400" h="25400"/>
            </a:sp3d>
          </a:bodyPr>
          <a:lstStyle/>
          <a:p>
            <a:pPr defTabSz="914400">
              <a:defRPr/>
            </a:pPr>
            <a:r>
              <a:rPr lang="ru-RU" sz="2000" b="1" smtClean="0">
                <a:solidFill>
                  <a:schemeClr val="tx2"/>
                </a:solidFill>
                <a:latin typeface="Times New Roman" pitchFamily="18" charset="0"/>
              </a:rPr>
              <a:t>Специальные условия получения образования обучающимися с ограниченными возможностями здоровья </a:t>
            </a:r>
            <a:br>
              <a:rPr lang="ru-RU" sz="2000" b="1" smtClean="0">
                <a:solidFill>
                  <a:schemeClr val="tx2"/>
                </a:solidFill>
                <a:latin typeface="Times New Roman" pitchFamily="18" charset="0"/>
              </a:rPr>
            </a:br>
            <a:r>
              <a:rPr lang="ru-RU" sz="2000" b="1" smtClean="0">
                <a:solidFill>
                  <a:schemeClr val="tx2"/>
                </a:solidFill>
                <a:latin typeface="Times New Roman" pitchFamily="18" charset="0"/>
              </a:rPr>
              <a:t> ФЗ «Об образовании в РФ» (ст.79, п. 3)</a:t>
            </a:r>
          </a:p>
        </p:txBody>
      </p:sp>
      <p:sp>
        <p:nvSpPr>
          <p:cNvPr id="21506" name="Rectangle 3"/>
          <p:cNvSpPr>
            <a:spLocks noGrp="1"/>
          </p:cNvSpPr>
          <p:nvPr>
            <p:ph type="body" idx="4294967295"/>
          </p:nvPr>
        </p:nvSpPr>
        <p:spPr/>
        <p:txBody>
          <a:bodyPr/>
          <a:lstStyle/>
          <a:p>
            <a:pPr marL="365125" indent="-255588" algn="just" defTabSz="914400">
              <a:lnSpc>
                <a:spcPct val="90000"/>
              </a:lnSpc>
            </a:pPr>
            <a:r>
              <a:rPr lang="ru-RU" sz="2400" smtClean="0">
                <a:solidFill>
                  <a:schemeClr val="folHlink"/>
                </a:solidFill>
                <a:latin typeface="Times New Roman" pitchFamily="18" charset="0"/>
              </a:rPr>
              <a:t>условия обучения, воспитания и развития, включающие в себя использование специальных образовательных программ и методов обучения и воспитания, специальных учебников, учебных пособий и дидактических материалов, специальных технических средств обучения коллективного и индивидуального пользования, предоставление услуг ассистента (помощника), оказывающего обучающимся необходимую техническую помощь, проведение групповых и индивидуальных коррекционных занятий, обеспечение доступа в здания организаций, осуществляющих образовательную деятельность, и другие условия, без которых невозможно или затруднено освоение образовательных программ обучающимися с ограниченными возможностями здоровья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idx="4294967295"/>
          </p:nvPr>
        </p:nvSpPr>
        <p:spPr/>
        <p:txBody>
          <a:bodyPr/>
          <a:lstStyle/>
          <a:p>
            <a:endParaRPr lang="ru-RU" smtClean="0"/>
          </a:p>
        </p:txBody>
      </p:sp>
      <p:sp>
        <p:nvSpPr>
          <p:cNvPr id="71683" name="Rectangle 3"/>
          <p:cNvSpPr>
            <a:spLocks noGrp="1"/>
          </p:cNvSpPr>
          <p:nvPr>
            <p:ph type="body" idx="4294967295"/>
          </p:nvPr>
        </p:nvSpPr>
        <p:spPr/>
        <p:txBody>
          <a:bodyPr/>
          <a:lstStyle/>
          <a:p>
            <a:pPr>
              <a:buFont typeface="Arial" charset="0"/>
              <a:buNone/>
            </a:pPr>
            <a:r>
              <a:rPr lang="ru-RU" smtClean="0"/>
              <a:t>			</a:t>
            </a:r>
            <a:r>
              <a:rPr lang="ru-RU" smtClean="0">
                <a:solidFill>
                  <a:schemeClr val="folHlink"/>
                </a:solidFill>
                <a:latin typeface="Times New Roman" pitchFamily="18" charset="0"/>
              </a:rPr>
              <a:t>Создании условий для ребенка с ОВЗ в образовательной организации проводится только  при наличии соответствующих рекомендаций в заключении ПМПК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idx="4294967295"/>
          </p:nvPr>
        </p:nvSpPr>
        <p:spPr/>
        <p:txBody>
          <a:bodyPr/>
          <a:lstStyle/>
          <a:p>
            <a:r>
              <a:rPr lang="ru-RU" sz="2400" b="1" smtClean="0">
                <a:solidFill>
                  <a:schemeClr val="folHlink"/>
                </a:solidFill>
                <a:latin typeface="Times New Roman" pitchFamily="18" charset="0"/>
              </a:rPr>
              <a:t>Разнообразие </a:t>
            </a:r>
            <a:r>
              <a:rPr lang="ru-RU" sz="2400" b="1" smtClean="0">
                <a:solidFill>
                  <a:schemeClr val="folHlink"/>
                </a:solidFill>
              </a:rPr>
              <a:t> </a:t>
            </a:r>
            <a:r>
              <a:rPr lang="ru-RU" sz="2400" b="1" smtClean="0">
                <a:solidFill>
                  <a:schemeClr val="folHlink"/>
                </a:solidFill>
                <a:latin typeface="Times New Roman" pitchFamily="18" charset="0"/>
              </a:rPr>
              <a:t>особых образовательных потребностей детей с ОВЗ определяет вариативность специальных образовательных условий распределенных по различным ресурсным сферам</a:t>
            </a:r>
          </a:p>
        </p:txBody>
      </p:sp>
      <p:sp>
        <p:nvSpPr>
          <p:cNvPr id="60419" name="Rectangle 3"/>
          <p:cNvSpPr>
            <a:spLocks noGrp="1"/>
          </p:cNvSpPr>
          <p:nvPr>
            <p:ph type="body" idx="4294967295"/>
          </p:nvPr>
        </p:nvSpPr>
        <p:spPr/>
        <p:txBody>
          <a:bodyPr/>
          <a:lstStyle/>
          <a:p>
            <a:r>
              <a:rPr lang="ru-RU" sz="2800" b="1" smtClean="0">
                <a:solidFill>
                  <a:srgbClr val="0033CC"/>
                </a:solidFill>
                <a:latin typeface="Times New Roman" pitchFamily="18" charset="0"/>
              </a:rPr>
              <a:t>организационное обеспечение;</a:t>
            </a:r>
          </a:p>
          <a:p>
            <a:r>
              <a:rPr lang="ru-RU" sz="2800" b="1" smtClean="0">
                <a:solidFill>
                  <a:srgbClr val="0033CC"/>
                </a:solidFill>
                <a:latin typeface="Times New Roman" pitchFamily="18" charset="0"/>
              </a:rPr>
              <a:t>психолого-педагогическое обеспечение;</a:t>
            </a:r>
          </a:p>
          <a:p>
            <a:r>
              <a:rPr lang="ru-RU" sz="2800" b="1" smtClean="0">
                <a:solidFill>
                  <a:srgbClr val="0033CC"/>
                </a:solidFill>
                <a:latin typeface="Times New Roman" pitchFamily="18" charset="0"/>
              </a:rPr>
              <a:t>кадровое обеспечение.</a:t>
            </a:r>
          </a:p>
          <a:p>
            <a:endParaRPr lang="ru-RU" sz="2800" b="1" smtClean="0">
              <a:solidFill>
                <a:srgbClr val="0033CC"/>
              </a:solidFill>
              <a:latin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r>
              <a:rPr lang="ru-RU" b="1" smtClean="0">
                <a:solidFill>
                  <a:schemeClr val="folHlink"/>
                </a:solidFill>
                <a:latin typeface="Times New Roman" pitchFamily="18" charset="0"/>
              </a:rPr>
              <a:t>Организационное обеспечение</a:t>
            </a:r>
            <a:r>
              <a:rPr lang="ru-RU" smtClean="0">
                <a:solidFill>
                  <a:schemeClr val="folHlink"/>
                </a:solidFill>
                <a:latin typeface="Times New Roman" pitchFamily="18" charset="0"/>
              </a:rPr>
              <a:t> :</a:t>
            </a:r>
            <a:r>
              <a:rPr lang="ru-RU" smtClean="0">
                <a:latin typeface="Times New Roman" pitchFamily="18" charset="0"/>
              </a:rPr>
              <a:t> </a:t>
            </a:r>
            <a:br>
              <a:rPr lang="ru-RU" smtClean="0">
                <a:latin typeface="Times New Roman" pitchFamily="18" charset="0"/>
              </a:rPr>
            </a:br>
            <a:endParaRPr lang="ru-RU" smtClean="0">
              <a:latin typeface="Times New Roman" pitchFamily="18" charset="0"/>
            </a:endParaRPr>
          </a:p>
        </p:txBody>
      </p:sp>
      <p:sp>
        <p:nvSpPr>
          <p:cNvPr id="61443" name="Rectangle 3"/>
          <p:cNvSpPr>
            <a:spLocks noGrp="1"/>
          </p:cNvSpPr>
          <p:nvPr>
            <p:ph type="body" idx="4294967295"/>
          </p:nvPr>
        </p:nvSpPr>
        <p:spPr/>
        <p:txBody>
          <a:bodyPr/>
          <a:lstStyle/>
          <a:p>
            <a:pPr algn="just">
              <a:lnSpc>
                <a:spcPct val="90000"/>
              </a:lnSpc>
              <a:buFont typeface="Arial" charset="0"/>
              <a:buNone/>
            </a:pPr>
            <a:r>
              <a:rPr lang="ru-RU" sz="2400" i="1" smtClean="0">
                <a:latin typeface="Times New Roman" pitchFamily="18" charset="0"/>
              </a:rPr>
              <a:t>- </a:t>
            </a:r>
            <a:r>
              <a:rPr lang="ru-RU" sz="2400" smtClean="0">
                <a:latin typeface="Times New Roman" pitchFamily="18" charset="0"/>
              </a:rPr>
              <a:t>нормативно-правовая база;</a:t>
            </a:r>
            <a:r>
              <a:rPr lang="ru-RU" sz="2400" i="1" smtClean="0">
                <a:latin typeface="Times New Roman" pitchFamily="18" charset="0"/>
              </a:rPr>
              <a:t> </a:t>
            </a:r>
          </a:p>
          <a:p>
            <a:pPr algn="just">
              <a:lnSpc>
                <a:spcPct val="90000"/>
              </a:lnSpc>
              <a:buFont typeface="Arial" charset="0"/>
              <a:buNone/>
            </a:pPr>
            <a:r>
              <a:rPr lang="ru-RU" sz="2400" smtClean="0">
                <a:latin typeface="Times New Roman" pitchFamily="18" charset="0"/>
              </a:rPr>
              <a:t>-организация сетевого взаимодействия с внешними организациями;</a:t>
            </a:r>
          </a:p>
          <a:p>
            <a:pPr algn="just">
              <a:lnSpc>
                <a:spcPct val="90000"/>
              </a:lnSpc>
              <a:buFont typeface="Arial" charset="0"/>
              <a:buNone/>
            </a:pPr>
            <a:r>
              <a:rPr lang="ru-RU" sz="2400" smtClean="0">
                <a:latin typeface="Times New Roman" pitchFamily="18" charset="0"/>
              </a:rPr>
              <a:t>-организация медицинского обслуживания и питания;</a:t>
            </a:r>
          </a:p>
          <a:p>
            <a:pPr algn="just">
              <a:lnSpc>
                <a:spcPct val="90000"/>
              </a:lnSpc>
              <a:buFontTx/>
              <a:buChar char="-"/>
            </a:pPr>
            <a:r>
              <a:rPr lang="ru-RU" sz="2400" smtClean="0">
                <a:latin typeface="Times New Roman" pitchFamily="18" charset="0"/>
              </a:rPr>
              <a:t>информационное обеспечение (включая компьютеры, базы данных, коммуникационные каналы, программные продукты, созданные с учетом особых образовательных потребностей детей с ОВЗ, включая формирование жизненной компетентности, социализации и др. </a:t>
            </a:r>
          </a:p>
          <a:p>
            <a:pPr algn="just">
              <a:lnSpc>
                <a:spcPct val="90000"/>
              </a:lnSpc>
              <a:buFontTx/>
              <a:buChar char="-"/>
            </a:pPr>
            <a:r>
              <a:rPr lang="ru-RU" sz="2400" smtClean="0">
                <a:latin typeface="Times New Roman" pitchFamily="18" charset="0"/>
              </a:rPr>
              <a:t>материально-техническое включая  (архитектурное)обеспечение</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idx="4294967295"/>
          </p:nvPr>
        </p:nvSpPr>
        <p:spPr/>
        <p:txBody>
          <a:bodyPr/>
          <a:lstStyle/>
          <a:p>
            <a:r>
              <a:rPr lang="ru-RU" sz="4000" smtClean="0">
                <a:solidFill>
                  <a:schemeClr val="folHlink"/>
                </a:solidFill>
                <a:latin typeface="Times New Roman" pitchFamily="18" charset="0"/>
              </a:rPr>
              <a:t>материально-техническое обеспечение</a:t>
            </a:r>
          </a:p>
        </p:txBody>
      </p:sp>
      <p:sp>
        <p:nvSpPr>
          <p:cNvPr id="62467" name="Rectangle 3"/>
          <p:cNvSpPr>
            <a:spLocks noGrp="1"/>
          </p:cNvSpPr>
          <p:nvPr>
            <p:ph type="body" idx="4294967295"/>
          </p:nvPr>
        </p:nvSpPr>
        <p:spPr/>
        <p:txBody>
          <a:bodyPr/>
          <a:lstStyle/>
          <a:p>
            <a:pPr algn="just">
              <a:lnSpc>
                <a:spcPct val="80000"/>
              </a:lnSpc>
            </a:pPr>
            <a:r>
              <a:rPr lang="ru-RU" sz="2400" smtClean="0">
                <a:solidFill>
                  <a:srgbClr val="0033CC"/>
                </a:solidFill>
                <a:latin typeface="Times New Roman" pitchFamily="18" charset="0"/>
              </a:rPr>
              <a:t>возможность для беспрепятственного доступа обучающихся с ограниченными возможностями здоровья к объектам инфраструктуры образовательного учреждения;</a:t>
            </a:r>
          </a:p>
          <a:p>
            <a:pPr algn="just">
              <a:lnSpc>
                <a:spcPct val="80000"/>
              </a:lnSpc>
            </a:pPr>
            <a:r>
              <a:rPr lang="ru-RU" sz="2400" smtClean="0">
                <a:solidFill>
                  <a:srgbClr val="0033CC"/>
                </a:solidFill>
                <a:latin typeface="Times New Roman" pitchFamily="18" charset="0"/>
              </a:rPr>
              <a:t> санитарно-бытовые условия с учетом потребностей детей с ОВЗ, обучающихся в данном учреждении (наличие оборудованных гардеробов, санузлов, мест личной гигиены и т. д.);</a:t>
            </a:r>
          </a:p>
          <a:p>
            <a:pPr algn="just">
              <a:lnSpc>
                <a:spcPct val="80000"/>
              </a:lnSpc>
            </a:pPr>
            <a:r>
              <a:rPr lang="ru-RU" sz="2400" smtClean="0">
                <a:solidFill>
                  <a:srgbClr val="0033CC"/>
                </a:solidFill>
                <a:latin typeface="Times New Roman" pitchFamily="18" charset="0"/>
              </a:rPr>
              <a:t>социально-бытовые условия с учетом конкретных потребностей ребенка с ОВЗ, обучающегося в данном учреждении (наличие адекватно оборудованного пространства школьного учреждения, рабочего места ребенка, и т.д.);о пожарной и электробезопасности, с учетом потребностей детей с ОВЗ, обучающихся в данном учреждении.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p:txBody>
          <a:bodyPr/>
          <a:lstStyle/>
          <a:p>
            <a:r>
              <a:rPr lang="ru-RU" sz="4000" smtClean="0">
                <a:solidFill>
                  <a:schemeClr val="hlink"/>
                </a:solidFill>
                <a:latin typeface="Times New Roman" pitchFamily="18" charset="0"/>
              </a:rPr>
              <a:t>Заключение ПМПК должно включать описание</a:t>
            </a:r>
          </a:p>
        </p:txBody>
      </p:sp>
      <p:sp>
        <p:nvSpPr>
          <p:cNvPr id="65539" name="Rectangle 3"/>
          <p:cNvSpPr>
            <a:spLocks noGrp="1"/>
          </p:cNvSpPr>
          <p:nvPr>
            <p:ph type="body" idx="4294967295"/>
          </p:nvPr>
        </p:nvSpPr>
        <p:spPr/>
        <p:txBody>
          <a:bodyPr/>
          <a:lstStyle/>
          <a:p>
            <a:pPr algn="just"/>
            <a:r>
              <a:rPr lang="ru-RU" smtClean="0">
                <a:latin typeface="Times New Roman" pitchFamily="18" charset="0"/>
              </a:rPr>
              <a:t>как предельно общих, так и индивидуальных, определяющих эффективность реализации образовательного процесса и социальной адаптированности ребенка материально-технических условий  в соответствии с его особенностями и образовательными возможностями.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p:txBody>
          <a:bodyPr/>
          <a:lstStyle/>
          <a:p>
            <a:r>
              <a:rPr lang="ru-RU" sz="2800" smtClean="0">
                <a:solidFill>
                  <a:schemeClr val="folHlink"/>
                </a:solidFill>
                <a:latin typeface="Times New Roman" pitchFamily="18" charset="0"/>
              </a:rPr>
              <a:t>В рекомендация должна быть отражена специфика требований к:</a:t>
            </a:r>
          </a:p>
        </p:txBody>
      </p:sp>
      <p:sp>
        <p:nvSpPr>
          <p:cNvPr id="63491" name="Rectangle 3"/>
          <p:cNvSpPr>
            <a:spLocks noGrp="1"/>
          </p:cNvSpPr>
          <p:nvPr>
            <p:ph type="body" idx="4294967295"/>
          </p:nvPr>
        </p:nvSpPr>
        <p:spPr/>
        <p:txBody>
          <a:bodyPr/>
          <a:lstStyle/>
          <a:p>
            <a:pPr marL="609600" indent="-609600" algn="just">
              <a:lnSpc>
                <a:spcPct val="80000"/>
              </a:lnSpc>
              <a:buFont typeface="Arial" charset="0"/>
              <a:buNone/>
            </a:pPr>
            <a:r>
              <a:rPr lang="ru-RU" sz="2400" smtClean="0"/>
              <a:t>	</a:t>
            </a:r>
            <a:r>
              <a:rPr lang="ru-RU" sz="2400" smtClean="0">
                <a:latin typeface="Times New Roman" pitchFamily="18" charset="0"/>
              </a:rPr>
              <a:t>1. Организации пространства, в котором обучается ребенок с ограниченными возможностями здоровья.</a:t>
            </a:r>
          </a:p>
          <a:p>
            <a:pPr marL="609600" indent="-609600" algn="just">
              <a:lnSpc>
                <a:spcPct val="80000"/>
              </a:lnSpc>
              <a:buFont typeface="Arial" charset="0"/>
              <a:buNone/>
            </a:pPr>
            <a:r>
              <a:rPr lang="ru-RU" sz="2400" smtClean="0">
                <a:latin typeface="Times New Roman" pitchFamily="18" charset="0"/>
              </a:rPr>
              <a:t>	2.Организации временного режима обучения</a:t>
            </a:r>
          </a:p>
          <a:p>
            <a:pPr marL="609600" indent="-609600" algn="just">
              <a:lnSpc>
                <a:spcPct val="80000"/>
              </a:lnSpc>
              <a:buFont typeface="Arial" charset="0"/>
              <a:buNone/>
            </a:pPr>
            <a:r>
              <a:rPr lang="ru-RU" sz="2400" smtClean="0">
                <a:latin typeface="Times New Roman" pitchFamily="18" charset="0"/>
              </a:rPr>
              <a:t>	3.Организации рабочего места ребенка с ограниченными возможностями здоровья.</a:t>
            </a:r>
          </a:p>
          <a:p>
            <a:pPr marL="609600" indent="-609600" algn="just">
              <a:lnSpc>
                <a:spcPct val="80000"/>
              </a:lnSpc>
              <a:buFont typeface="Arial" charset="0"/>
              <a:buNone/>
            </a:pPr>
            <a:r>
              <a:rPr lang="ru-RU" sz="2400" smtClean="0">
                <a:latin typeface="Times New Roman" pitchFamily="18" charset="0"/>
              </a:rPr>
              <a:t>	4.Техническим средствам обеспечения комфортного доступа ребенка с ограниченными возможностями здоровья к образованию (ассистирующие средства и технологии).</a:t>
            </a:r>
          </a:p>
          <a:p>
            <a:pPr marL="609600" indent="-609600" algn="just">
              <a:lnSpc>
                <a:spcPct val="80000"/>
              </a:lnSpc>
              <a:buFont typeface="Arial" charset="0"/>
              <a:buNone/>
            </a:pPr>
            <a:r>
              <a:rPr lang="ru-RU" sz="2400" smtClean="0">
                <a:latin typeface="Times New Roman" pitchFamily="18" charset="0"/>
              </a:rPr>
              <a:t>	5.Техническим средствам обучения для каждой категории детей с ограниченными возможностями здоровья (включая специализированные компьютерные инструменты обучения, ориентированные на удовлетворение особых образовательных потребностей).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pPr algn="just"/>
            <a:r>
              <a:rPr lang="ru-RU" sz="2000" smtClean="0">
                <a:latin typeface="Times New Roman" pitchFamily="18" charset="0"/>
              </a:rPr>
              <a:t> </a:t>
            </a:r>
            <a:r>
              <a:rPr lang="ru-RU" sz="2000" smtClean="0">
                <a:solidFill>
                  <a:schemeClr val="folHlink"/>
                </a:solidFill>
                <a:latin typeface="Times New Roman" pitchFamily="18" charset="0"/>
              </a:rPr>
              <a:t>Организации коррекционной работы и обучения инвалидов по слуху, зрению и с нарушениями ОДА (специальное, в том числе учебное, реабилитационное, компьютерное, программное оборудование</a:t>
            </a:r>
          </a:p>
        </p:txBody>
      </p:sp>
      <p:sp>
        <p:nvSpPr>
          <p:cNvPr id="64515" name="Rectangle 3"/>
          <p:cNvSpPr>
            <a:spLocks noGrp="1"/>
          </p:cNvSpPr>
          <p:nvPr>
            <p:ph type="body" idx="4294967295"/>
          </p:nvPr>
        </p:nvSpPr>
        <p:spPr/>
        <p:txBody>
          <a:bodyPr/>
          <a:lstStyle/>
          <a:p>
            <a:pPr marL="609600" indent="-609600" algn="just">
              <a:lnSpc>
                <a:spcPct val="80000"/>
              </a:lnSpc>
            </a:pPr>
            <a:r>
              <a:rPr lang="ru-RU" sz="1600" smtClean="0">
                <a:solidFill>
                  <a:srgbClr val="0033CC"/>
                </a:solidFill>
                <a:latin typeface="Times New Roman" pitchFamily="18" charset="0"/>
              </a:rPr>
              <a:t>специальная мебель, в том числе столы с регулируемой высотой</a:t>
            </a:r>
            <a:r>
              <a:rPr lang="ru-RU" sz="1600" smtClean="0">
                <a:solidFill>
                  <a:srgbClr val="0033CC"/>
                </a:solidFill>
              </a:rPr>
              <a:t>, </a:t>
            </a:r>
            <a:r>
              <a:rPr lang="ru-RU" sz="1600" smtClean="0">
                <a:solidFill>
                  <a:srgbClr val="0033CC"/>
                </a:solidFill>
                <a:latin typeface="Times New Roman" pitchFamily="18" charset="0"/>
              </a:rPr>
              <a:t>наклоном столешницы, стулья, регулируемые по высоте;</a:t>
            </a:r>
          </a:p>
          <a:p>
            <a:pPr marL="609600" indent="-609600" algn="just">
              <a:lnSpc>
                <a:spcPct val="80000"/>
              </a:lnSpc>
            </a:pPr>
            <a:r>
              <a:rPr lang="ru-RU" sz="1600" smtClean="0">
                <a:solidFill>
                  <a:srgbClr val="0033CC"/>
                </a:solidFill>
                <a:latin typeface="Times New Roman" pitchFamily="18" charset="0"/>
              </a:rPr>
              <a:t>специализированные аппаратно-программные комплексы для детей- инвалидов;</a:t>
            </a:r>
          </a:p>
          <a:p>
            <a:pPr marL="609600" indent="-609600" algn="just">
              <a:lnSpc>
                <a:spcPct val="80000"/>
              </a:lnSpc>
            </a:pPr>
            <a:r>
              <a:rPr lang="ru-RU" sz="1600" smtClean="0">
                <a:solidFill>
                  <a:srgbClr val="0033CC"/>
                </a:solidFill>
                <a:latin typeface="Times New Roman" pitchFamily="18" charset="0"/>
              </a:rPr>
              <a:t>компьютерные логопедические, психологические программы;</a:t>
            </a:r>
          </a:p>
          <a:p>
            <a:pPr marL="609600" indent="-609600" algn="just">
              <a:lnSpc>
                <a:spcPct val="80000"/>
              </a:lnSpc>
            </a:pPr>
            <a:r>
              <a:rPr lang="ru-RU" sz="1600" smtClean="0">
                <a:solidFill>
                  <a:srgbClr val="0033CC"/>
                </a:solidFill>
                <a:latin typeface="Times New Roman" pitchFamily="18" charset="0"/>
              </a:rPr>
              <a:t>пособия для работы педагога-психолога, учителя-логопеда; </a:t>
            </a:r>
          </a:p>
          <a:p>
            <a:pPr marL="609600" indent="-609600" algn="just">
              <a:lnSpc>
                <a:spcPct val="80000"/>
              </a:lnSpc>
            </a:pPr>
            <a:r>
              <a:rPr lang="ru-RU" sz="1600" smtClean="0">
                <a:solidFill>
                  <a:srgbClr val="0033CC"/>
                </a:solidFill>
                <a:latin typeface="Times New Roman" pitchFamily="18" charset="0"/>
              </a:rPr>
              <a:t> наборы диагностических методик для определения уровня речевого и психомоторного развития;</a:t>
            </a:r>
          </a:p>
          <a:p>
            <a:pPr marL="609600" indent="-609600" algn="just">
              <a:lnSpc>
                <a:spcPct val="80000"/>
              </a:lnSpc>
            </a:pPr>
            <a:r>
              <a:rPr lang="ru-RU" sz="1600" smtClean="0">
                <a:solidFill>
                  <a:srgbClr val="0033CC"/>
                </a:solidFill>
                <a:latin typeface="Times New Roman" pitchFamily="18" charset="0"/>
              </a:rPr>
              <a:t>оборудование для сенсорных комнат психоэмоционапьной коррекции; </a:t>
            </a:r>
          </a:p>
          <a:p>
            <a:pPr marL="609600" indent="-609600" algn="just">
              <a:lnSpc>
                <a:spcPct val="80000"/>
              </a:lnSpc>
            </a:pPr>
            <a:r>
              <a:rPr lang="ru-RU" sz="1600" smtClean="0">
                <a:solidFill>
                  <a:srgbClr val="0033CC"/>
                </a:solidFill>
                <a:latin typeface="Times New Roman" pitchFamily="18" charset="0"/>
              </a:rPr>
              <a:t> мобильные комплексы мультисенсорного и ультрафиолетового	оборудования для сенсомоторной реабилитации и коррекции;</a:t>
            </a:r>
          </a:p>
          <a:p>
            <a:pPr marL="609600" indent="-609600" algn="just">
              <a:lnSpc>
                <a:spcPct val="80000"/>
              </a:lnSpc>
            </a:pPr>
            <a:r>
              <a:rPr lang="ru-RU" sz="1600" smtClean="0">
                <a:solidFill>
                  <a:srgbClr val="0033CC"/>
                </a:solidFill>
                <a:latin typeface="Times New Roman" pitchFamily="18" charset="0"/>
              </a:rPr>
              <a:t>интерактивные доски с проекторами, ноутбуками и экранами;</a:t>
            </a:r>
          </a:p>
          <a:p>
            <a:pPr marL="609600" indent="-609600" algn="just">
              <a:lnSpc>
                <a:spcPct val="80000"/>
              </a:lnSpc>
            </a:pPr>
            <a:r>
              <a:rPr lang="ru-RU" sz="1600" smtClean="0">
                <a:solidFill>
                  <a:srgbClr val="0033CC"/>
                </a:solidFill>
                <a:latin typeface="Times New Roman" pitchFamily="18" charset="0"/>
              </a:rPr>
              <a:t>реабилитационное оборудование:тренажеры, реабилитационные комплексы ;</a:t>
            </a:r>
          </a:p>
          <a:p>
            <a:pPr marL="609600" indent="-609600" algn="just">
              <a:lnSpc>
                <a:spcPct val="80000"/>
              </a:lnSpc>
            </a:pPr>
            <a:r>
              <a:rPr lang="ru-RU" sz="1600" smtClean="0">
                <a:solidFill>
                  <a:srgbClr val="0033CC"/>
                </a:solidFill>
                <a:latin typeface="Times New Roman" pitchFamily="18" charset="0"/>
              </a:rPr>
              <a:t>универсальные цифровые устройства для чтения;</a:t>
            </a:r>
          </a:p>
          <a:p>
            <a:pPr marL="609600" indent="-609600" algn="just">
              <a:lnSpc>
                <a:spcPct val="80000"/>
              </a:lnSpc>
            </a:pPr>
            <a:r>
              <a:rPr lang="ru-RU" sz="1600" smtClean="0">
                <a:solidFill>
                  <a:srgbClr val="0033CC"/>
                </a:solidFill>
                <a:latin typeface="Times New Roman" pitchFamily="18" charset="0"/>
              </a:rPr>
              <a:t>цифровые «говорящие» книги на флеш-картах;</a:t>
            </a:r>
          </a:p>
          <a:p>
            <a:pPr marL="609600" indent="-609600" algn="just">
              <a:lnSpc>
                <a:spcPct val="80000"/>
              </a:lnSpc>
            </a:pPr>
            <a:r>
              <a:rPr lang="ru-RU" sz="1600" smtClean="0">
                <a:solidFill>
                  <a:srgbClr val="0033CC"/>
                </a:solidFill>
                <a:latin typeface="Times New Roman" pitchFamily="18" charset="0"/>
              </a:rPr>
              <a:t>Документ-камеры с компьтерами для зрительного увеличения мелких предметов и текста; </a:t>
            </a:r>
          </a:p>
          <a:p>
            <a:pPr marL="609600" indent="-609600" algn="just">
              <a:lnSpc>
                <a:spcPct val="80000"/>
              </a:lnSpc>
            </a:pPr>
            <a:r>
              <a:rPr lang="ru-RU" sz="1600" smtClean="0">
                <a:solidFill>
                  <a:srgbClr val="0033CC"/>
                </a:solidFill>
                <a:latin typeface="Times New Roman" pitchFamily="18" charset="0"/>
              </a:rPr>
              <a:t>Портативные устройства для чтения плоскопечатных текстов;</a:t>
            </a:r>
          </a:p>
          <a:p>
            <a:pPr marL="609600" indent="-609600" algn="just">
              <a:lnSpc>
                <a:spcPct val="80000"/>
              </a:lnSpc>
            </a:pPr>
            <a:r>
              <a:rPr lang="ru-RU" sz="1600" smtClean="0">
                <a:solidFill>
                  <a:srgbClr val="0033CC"/>
                </a:solidFill>
                <a:latin typeface="Times New Roman" pitchFamily="18" charset="0"/>
              </a:rPr>
              <a:t>Настольные увеличительные устройства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idx="4294967295"/>
          </p:nvPr>
        </p:nvSpPr>
        <p:spPr/>
        <p:txBody>
          <a:bodyPr/>
          <a:lstStyle/>
          <a:p>
            <a:r>
              <a:rPr lang="ru-RU" sz="4000" b="1" smtClean="0">
                <a:solidFill>
                  <a:schemeClr val="folHlink"/>
                </a:solidFill>
                <a:latin typeface="Times New Roman" pitchFamily="18" charset="0"/>
              </a:rPr>
              <a:t>Психолого-педагогическое обеспечение</a:t>
            </a:r>
          </a:p>
        </p:txBody>
      </p:sp>
      <p:sp>
        <p:nvSpPr>
          <p:cNvPr id="66563" name="Rectangle 3"/>
          <p:cNvSpPr>
            <a:spLocks noGrp="1"/>
          </p:cNvSpPr>
          <p:nvPr>
            <p:ph type="body" idx="4294967295"/>
          </p:nvPr>
        </p:nvSpPr>
        <p:spPr/>
        <p:txBody>
          <a:bodyPr/>
          <a:lstStyle/>
          <a:p>
            <a:pPr>
              <a:buFontTx/>
              <a:buChar char="-"/>
            </a:pPr>
            <a:r>
              <a:rPr lang="ru-RU" smtClean="0">
                <a:solidFill>
                  <a:srgbClr val="0033CC"/>
                </a:solidFill>
                <a:latin typeface="Times New Roman" pitchFamily="18" charset="0"/>
              </a:rPr>
              <a:t>программно-методическое обеспечение учебного процесса;</a:t>
            </a:r>
          </a:p>
          <a:p>
            <a:pPr>
              <a:buFontTx/>
              <a:buChar char="-"/>
            </a:pPr>
            <a:r>
              <a:rPr lang="ru-RU" smtClean="0">
                <a:solidFill>
                  <a:srgbClr val="0033CC"/>
                </a:solidFill>
                <a:latin typeface="Times New Roman" pitchFamily="18" charset="0"/>
              </a:rPr>
              <a:t>психолого-педагогическое сопровождение детей с ОВЗ в образовательной организации</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idx="4294967295"/>
          </p:nvPr>
        </p:nvSpPr>
        <p:spPr/>
        <p:txBody>
          <a:bodyPr/>
          <a:lstStyle/>
          <a:p>
            <a:r>
              <a:rPr lang="ru-RU" sz="3400" smtClean="0">
                <a:solidFill>
                  <a:schemeClr val="folHlink"/>
                </a:solidFill>
                <a:latin typeface="Times New Roman" pitchFamily="18" charset="0"/>
              </a:rPr>
              <a:t>Программно-методическое обеспечение образовательного процесса</a:t>
            </a:r>
            <a:r>
              <a:rPr lang="ru-RU" smtClean="0"/>
              <a:t> </a:t>
            </a:r>
          </a:p>
        </p:txBody>
      </p:sp>
      <p:sp>
        <p:nvSpPr>
          <p:cNvPr id="67587" name="Rectangle 3"/>
          <p:cNvSpPr>
            <a:spLocks noGrp="1"/>
          </p:cNvSpPr>
          <p:nvPr>
            <p:ph type="body" idx="4294967295"/>
          </p:nvPr>
        </p:nvSpPr>
        <p:spPr/>
        <p:txBody>
          <a:bodyPr/>
          <a:lstStyle/>
          <a:p>
            <a:pPr algn="just"/>
            <a:r>
              <a:rPr lang="ru-RU" sz="2800" smtClean="0"/>
              <a:t> </a:t>
            </a:r>
            <a:r>
              <a:rPr lang="ru-RU" sz="2800" b="1" smtClean="0">
                <a:latin typeface="Times New Roman" pitchFamily="18" charset="0"/>
              </a:rPr>
              <a:t>программа коррекционной работы,</a:t>
            </a:r>
            <a:r>
              <a:rPr lang="ru-RU" sz="2800" smtClean="0">
                <a:latin typeface="Times New Roman" pitchFamily="18" charset="0"/>
              </a:rPr>
              <a:t> являющейся составной частью основной образовательной программы; </a:t>
            </a:r>
          </a:p>
          <a:p>
            <a:pPr algn="just"/>
            <a:r>
              <a:rPr lang="ru-RU" sz="2800" smtClean="0">
                <a:latin typeface="Times New Roman" pitchFamily="18" charset="0"/>
              </a:rPr>
              <a:t>разрабатываемой образовательной организацией на основе рекомендуемого перечня общеобразовательных программ, </a:t>
            </a:r>
            <a:r>
              <a:rPr lang="ru-RU" sz="2800" b="1" smtClean="0">
                <a:latin typeface="Times New Roman" pitchFamily="18" charset="0"/>
              </a:rPr>
              <a:t>адаптированной основной общеобразовательной программе</a:t>
            </a:r>
            <a:r>
              <a:rPr lang="ru-RU" sz="2800" smtClean="0">
                <a:latin typeface="Times New Roman" pitchFamily="18" charset="0"/>
              </a:rPr>
              <a:t>;</a:t>
            </a:r>
          </a:p>
          <a:p>
            <a:pPr algn="just"/>
            <a:r>
              <a:rPr lang="ru-RU" sz="2800" smtClean="0"/>
              <a:t> </a:t>
            </a:r>
            <a:r>
              <a:rPr lang="ru-RU" sz="2800" b="1" smtClean="0">
                <a:latin typeface="Times New Roman" pitchFamily="18" charset="0"/>
              </a:rPr>
              <a:t>адаптированной образовательной программе</a:t>
            </a:r>
            <a:r>
              <a:rPr lang="ru-RU" sz="2800" smtClean="0">
                <a:latin typeface="Times New Roman" pitchFamily="18" charset="0"/>
              </a:rPr>
              <a:t>, разрабатываемой с учетом индивидуальных особенностей ребенка.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idx="4294967295"/>
          </p:nvPr>
        </p:nvSpPr>
        <p:spPr/>
        <p:txBody>
          <a:bodyPr/>
          <a:lstStyle/>
          <a:p>
            <a:r>
              <a:rPr lang="ru-RU" sz="4000" smtClean="0">
                <a:solidFill>
                  <a:schemeClr val="hlink"/>
                </a:solidFill>
                <a:latin typeface="Times New Roman" pitchFamily="18" charset="0"/>
              </a:rPr>
              <a:t>Школьная нормативная основа инклюзивного обучения</a:t>
            </a:r>
            <a:r>
              <a:rPr lang="ru-RU" sz="4000" smtClean="0"/>
              <a:t> </a:t>
            </a:r>
          </a:p>
        </p:txBody>
      </p:sp>
      <p:sp>
        <p:nvSpPr>
          <p:cNvPr id="29698" name="Rectangle 3"/>
          <p:cNvSpPr>
            <a:spLocks noGrp="1"/>
          </p:cNvSpPr>
          <p:nvPr>
            <p:ph type="body" idx="4294967295"/>
          </p:nvPr>
        </p:nvSpPr>
        <p:spPr/>
        <p:txBody>
          <a:bodyPr/>
          <a:lstStyle/>
          <a:p>
            <a:pPr algn="ctr">
              <a:buFont typeface="Arial" charset="0"/>
              <a:buNone/>
            </a:pPr>
            <a:r>
              <a:rPr lang="ru-RU" sz="6000" smtClean="0">
                <a:solidFill>
                  <a:schemeClr val="folHlink"/>
                </a:solidFill>
                <a:latin typeface="Times New Roman" pitchFamily="18" charset="0"/>
              </a:rPr>
              <a:t>Адаптированная образовательная программа</a:t>
            </a:r>
            <a:r>
              <a:rPr lang="ru-RU" smtClean="0">
                <a:solidFill>
                  <a:schemeClr val="folHlink"/>
                </a:solidFill>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idx="4294967295"/>
          </p:nvPr>
        </p:nvSpPr>
        <p:spPr/>
        <p:txBody>
          <a:bodyPr/>
          <a:lstStyle/>
          <a:p>
            <a:r>
              <a:rPr lang="ru-RU" sz="4000" smtClean="0">
                <a:solidFill>
                  <a:schemeClr val="hlink"/>
                </a:solidFill>
                <a:latin typeface="Times New Roman" pitchFamily="18" charset="0"/>
              </a:rPr>
              <a:t>Адаптированная образовательная программа</a:t>
            </a:r>
            <a:r>
              <a:rPr lang="ru-RU" sz="4000" smtClean="0"/>
              <a:t> </a:t>
            </a:r>
          </a:p>
        </p:txBody>
      </p:sp>
      <p:sp>
        <p:nvSpPr>
          <p:cNvPr id="30722" name="Rectangle 3"/>
          <p:cNvSpPr>
            <a:spLocks noGrp="1"/>
          </p:cNvSpPr>
          <p:nvPr>
            <p:ph type="body" idx="4294967295"/>
          </p:nvPr>
        </p:nvSpPr>
        <p:spPr/>
        <p:txBody>
          <a:bodyPr/>
          <a:lstStyle/>
          <a:p>
            <a:pPr algn="just">
              <a:lnSpc>
                <a:spcPct val="90000"/>
              </a:lnSpc>
            </a:pPr>
            <a:r>
              <a:rPr lang="ru-RU" smtClean="0">
                <a:latin typeface="Times New Roman" pitchFamily="18" charset="0"/>
              </a:rPr>
              <a:t>образовательная программа, адаптированная для обучения лиц с ограниченными возможностями здоровья и лиц с инвалидностью с учетом особенностей их психофизического развития, индивидуальных возможностей и при необходимости обеспечивающая коррекцию нарушений развития и социальную адаптацию указанных лиц (</a:t>
            </a:r>
            <a:r>
              <a:rPr lang="ru-RU" b="1" smtClean="0">
                <a:latin typeface="Times New Roman" pitchFamily="18" charset="0"/>
              </a:rPr>
              <a:t>ФЗ, ст.2, п.п.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idx="4294967295"/>
          </p:nvPr>
        </p:nvSpPr>
        <p:spPr/>
        <p:txBody>
          <a:bodyPr/>
          <a:lstStyle/>
          <a:p>
            <a:r>
              <a:rPr lang="ru-RU" sz="4000" smtClean="0">
                <a:solidFill>
                  <a:schemeClr val="hlink"/>
                </a:solidFill>
                <a:latin typeface="Times New Roman" pitchFamily="18" charset="0"/>
              </a:rPr>
              <a:t>Адаптированная образовательная программа</a:t>
            </a:r>
          </a:p>
        </p:txBody>
      </p:sp>
      <p:sp>
        <p:nvSpPr>
          <p:cNvPr id="31746" name="Rectangle 3"/>
          <p:cNvSpPr>
            <a:spLocks noGrp="1"/>
          </p:cNvSpPr>
          <p:nvPr>
            <p:ph type="body" idx="4294967295"/>
          </p:nvPr>
        </p:nvSpPr>
        <p:spPr/>
        <p:txBody>
          <a:bodyPr/>
          <a:lstStyle/>
          <a:p>
            <a:pPr algn="just">
              <a:lnSpc>
                <a:spcPct val="80000"/>
              </a:lnSpc>
            </a:pPr>
            <a:r>
              <a:rPr lang="ru-RU" sz="2400" smtClean="0">
                <a:latin typeface="Times New Roman" pitchFamily="18" charset="0"/>
              </a:rPr>
              <a:t>строится на базе основной образовательной программы (ООП) и в соответствии с особенностями и соответствующими им особыми образовательными потребностями ребенка с нарушениями в развитии и учитывает: разнообразные проблемы речевого развития; специфику формирования и реализации мыслительной деятельности; специфические проблемы памяти; ослабленную познавательную активность; нарушения в становлении и развитии всех компонентов моторной сферы (в том числе для формирования навыков письма, чтения); особенности восприятия, скорости переработки всех видов информации; пробелы в знаниях об окружающем мире и межличностных отношениях; отклонения от нормы в развитии личности (навыки социального поведения и коммуникации, самоидентификация и самооценка и др.).</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p:txBody>
          <a:bodyPr/>
          <a:lstStyle/>
          <a:p>
            <a:r>
              <a:rPr lang="ru-RU" sz="4000" smtClean="0">
                <a:solidFill>
                  <a:schemeClr val="hlink"/>
                </a:solidFill>
                <a:latin typeface="Times New Roman" pitchFamily="18" charset="0"/>
              </a:rPr>
              <a:t>Заключение ПМПК должно содержать</a:t>
            </a:r>
            <a:r>
              <a:rPr lang="ru-RU" sz="4000" smtClean="0"/>
              <a:t> </a:t>
            </a:r>
          </a:p>
        </p:txBody>
      </p:sp>
      <p:sp>
        <p:nvSpPr>
          <p:cNvPr id="32770" name="Rectangle 3"/>
          <p:cNvSpPr>
            <a:spLocks noGrp="1"/>
          </p:cNvSpPr>
          <p:nvPr>
            <p:ph type="body" idx="4294967295"/>
          </p:nvPr>
        </p:nvSpPr>
        <p:spPr/>
        <p:txBody>
          <a:bodyPr/>
          <a:lstStyle/>
          <a:p>
            <a:pPr algn="just">
              <a:lnSpc>
                <a:spcPct val="80000"/>
              </a:lnSpc>
            </a:pPr>
            <a:r>
              <a:rPr lang="ru-RU" sz="2000" smtClean="0">
                <a:latin typeface="Times New Roman" pitchFamily="18" charset="0"/>
              </a:rPr>
              <a:t>результаты мультидисциплинарного обследования учащегося Должны быть получены объективные данные о его физическом развитии, развитии психомоторики, когнитивном развитии, социальном и эмоциональном развитии, речевых и коммуникативных возможностях, .навыках пространственной ориентировки, уровне развития школьных навыков и общеучебных умений, наличие сформированных компенсаторных механизмов, социальный контекст и информация о семье. По каждой позиции должно быть дано не только описание, но и сформулирован прогноз, указаны компенсаторные возможности и указаны ограничения. На основе проведенной диагностики ПМПК должна сформулировать	рекомендации к	составлению адаптированной образовательной программы и реализации индивидуальной программы реабилитации учащегося.</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idx="4294967295"/>
          </p:nvPr>
        </p:nvSpPr>
        <p:spPr/>
        <p:txBody>
          <a:bodyPr/>
          <a:lstStyle/>
          <a:p>
            <a:r>
              <a:rPr lang="ru-RU" sz="4000" smtClean="0">
                <a:solidFill>
                  <a:schemeClr val="hlink"/>
                </a:solidFill>
                <a:latin typeface="Times New Roman" pitchFamily="18" charset="0"/>
              </a:rPr>
              <a:t>Рекомендации ПМПК должны определять:</a:t>
            </a:r>
          </a:p>
        </p:txBody>
      </p:sp>
      <p:sp>
        <p:nvSpPr>
          <p:cNvPr id="33794" name="Rectangle 3"/>
          <p:cNvSpPr>
            <a:spLocks noGrp="1"/>
          </p:cNvSpPr>
          <p:nvPr>
            <p:ph type="body" idx="4294967295"/>
          </p:nvPr>
        </p:nvSpPr>
        <p:spPr/>
        <p:txBody>
          <a:bodyPr/>
          <a:lstStyle/>
          <a:p>
            <a:pPr algn="just">
              <a:lnSpc>
                <a:spcPct val="80000"/>
              </a:lnSpc>
            </a:pPr>
            <a:r>
              <a:rPr lang="ru-RU" sz="2000" smtClean="0">
                <a:latin typeface="Times New Roman" pitchFamily="18" charset="0"/>
              </a:rPr>
              <a:t>а) характер и объем потребностей в поддержке в учебном процессе: в адаптированной образовательной	программе	должны быть сформулированы общие для всех учащихся или адаптированные или сниженные конечные цели обучения, исходя из реальных возможностей учащегося. Должны ли быть заменены или адаптированы те или иные учебные предметы или их части? Какие коррекционные и коррекционно­развивающие модули должны быть включены в адаптированную учебную программу? Какова потребность ребенка в адаптационной психокоррекционной работе?</a:t>
            </a:r>
          </a:p>
          <a:p>
            <a:pPr algn="just">
              <a:lnSpc>
                <a:spcPct val="80000"/>
              </a:lnSpc>
            </a:pPr>
            <a:r>
              <a:rPr lang="ru-RU" sz="2000" smtClean="0">
                <a:latin typeface="Times New Roman" pitchFamily="18" charset="0"/>
              </a:rPr>
              <a:t>б) направления работы по социально-эмоциональному развитию учащегося - развитие уверенности в себе, положительной самооценки; развитие навыков социальной коммуникации; комплекс психолого­педагогических мер по включению в детский коллектив и адаптирование в нем.</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idx="4294967295"/>
          </p:nvPr>
        </p:nvSpPr>
        <p:spPr/>
        <p:txBody>
          <a:bodyPr/>
          <a:lstStyle/>
          <a:p>
            <a:r>
              <a:rPr lang="ru-RU" smtClean="0">
                <a:solidFill>
                  <a:schemeClr val="hlink"/>
                </a:solidFill>
                <a:latin typeface="Times New Roman" pitchFamily="18" charset="0"/>
              </a:rPr>
              <a:t>Разработка АОП</a:t>
            </a:r>
          </a:p>
        </p:txBody>
      </p:sp>
      <p:sp>
        <p:nvSpPr>
          <p:cNvPr id="34818" name="Rectangle 3"/>
          <p:cNvSpPr>
            <a:spLocks noGrp="1"/>
          </p:cNvSpPr>
          <p:nvPr>
            <p:ph type="body" idx="4294967295"/>
          </p:nvPr>
        </p:nvSpPr>
        <p:spPr/>
        <p:txBody>
          <a:bodyPr/>
          <a:lstStyle/>
          <a:p>
            <a:pPr algn="just">
              <a:lnSpc>
                <a:spcPct val="90000"/>
              </a:lnSpc>
              <a:buFont typeface="Arial" charset="0"/>
              <a:buNone/>
            </a:pPr>
            <a:r>
              <a:rPr lang="ru-RU" smtClean="0"/>
              <a:t>	</a:t>
            </a:r>
            <a:r>
              <a:rPr lang="ru-RU" smtClean="0">
                <a:latin typeface="Times New Roman" pitchFamily="18" charset="0"/>
              </a:rPr>
              <a:t>Для разработки Программы коррекционной работы в структуре основной общеобразовательной программы для каждой ступени образования и адаптированной образовательной программы, включающей индивидуальный учебный план, можно использовать программы и учебно-методические комплексы специальных (коррекционных) образовательных учреждений </a:t>
            </a:r>
            <a:r>
              <a:rPr lang="en-US" smtClean="0">
                <a:latin typeface="Times New Roman" pitchFamily="18" charset="0"/>
              </a:rPr>
              <a:t>I-VIII</a:t>
            </a:r>
            <a:r>
              <a:rPr lang="ru-RU" smtClean="0">
                <a:latin typeface="Times New Roman" pitchFamily="18" charset="0"/>
              </a:rPr>
              <a:t> вида</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idx="4294967295"/>
          </p:nvPr>
        </p:nvSpPr>
        <p:spPr/>
        <p:txBody>
          <a:bodyPr/>
          <a:lstStyle/>
          <a:p>
            <a:r>
              <a:rPr lang="ru-RU" sz="2800" smtClean="0">
                <a:solidFill>
                  <a:schemeClr val="hlink"/>
                </a:solidFill>
                <a:latin typeface="Times New Roman" pitchFamily="18" charset="0"/>
              </a:rPr>
              <a:t>Адаптированная образовательная программа обучения на основе рекомендаций ПМПК предусматривает</a:t>
            </a:r>
          </a:p>
        </p:txBody>
      </p:sp>
      <p:sp>
        <p:nvSpPr>
          <p:cNvPr id="35842" name="Rectangle 3"/>
          <p:cNvSpPr>
            <a:spLocks noGrp="1"/>
          </p:cNvSpPr>
          <p:nvPr>
            <p:ph type="body" idx="4294967295"/>
          </p:nvPr>
        </p:nvSpPr>
        <p:spPr/>
        <p:txBody>
          <a:bodyPr/>
          <a:lstStyle/>
          <a:p>
            <a:pPr algn="just">
              <a:buFont typeface="Arial" charset="0"/>
              <a:buNone/>
            </a:pPr>
            <a:r>
              <a:rPr lang="ru-RU" smtClean="0">
                <a:latin typeface="Times New Roman" pitchFamily="18" charset="0"/>
              </a:rPr>
              <a:t>	корректировку как самого учебного процесса (сроки, содержание учебного плана, формы и методы обучения), так и корректировку критериев и условий определения результатов обучения для каждого учащегося. Также она должна включать комплекс мероприятий по медико-психолого-социально-педагогическому сопровождению.</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rtlCol="0">
            <a:normAutofit/>
            <a:scene3d>
              <a:camera prst="orthographicFront"/>
              <a:lightRig rig="soft" dir="t"/>
            </a:scene3d>
            <a:sp3d prstMaterial="softEdge">
              <a:bevelT w="25400" h="25400"/>
            </a:sp3d>
          </a:bodyPr>
          <a:lstStyle/>
          <a:p>
            <a:pPr defTabSz="914400">
              <a:defRPr/>
            </a:pPr>
            <a:r>
              <a:rPr lang="ru-RU" sz="2400" b="1" smtClean="0">
                <a:solidFill>
                  <a:schemeClr val="tx2"/>
                </a:solidFill>
                <a:latin typeface="Times New Roman" pitchFamily="18" charset="0"/>
              </a:rPr>
              <a:t>Условия для любой категории обучающихся с особыми образовательным потребностями - это </a:t>
            </a:r>
            <a:br>
              <a:rPr lang="ru-RU" sz="2400" b="1" smtClean="0">
                <a:solidFill>
                  <a:schemeClr val="tx2"/>
                </a:solidFill>
                <a:latin typeface="Times New Roman" pitchFamily="18" charset="0"/>
              </a:rPr>
            </a:br>
            <a:r>
              <a:rPr lang="ru-RU" sz="2400" b="1" smtClean="0">
                <a:solidFill>
                  <a:schemeClr val="tx2"/>
                </a:solidFill>
                <a:latin typeface="Times New Roman" pitchFamily="18" charset="0"/>
              </a:rPr>
              <a:t> (Богданова Т.Г., 2014)</a:t>
            </a:r>
          </a:p>
        </p:txBody>
      </p:sp>
      <p:sp>
        <p:nvSpPr>
          <p:cNvPr id="25602" name="Rectangle 3"/>
          <p:cNvSpPr>
            <a:spLocks noGrp="1"/>
          </p:cNvSpPr>
          <p:nvPr>
            <p:ph type="body" idx="4294967295"/>
          </p:nvPr>
        </p:nvSpPr>
        <p:spPr/>
        <p:txBody>
          <a:bodyPr/>
          <a:lstStyle/>
          <a:p>
            <a:pPr marL="365125" indent="-255588" algn="just" defTabSz="914400"/>
            <a:r>
              <a:rPr lang="ru-RU" sz="2400" b="1" smtClean="0">
                <a:latin typeface="Times New Roman" pitchFamily="18" charset="0"/>
              </a:rPr>
              <a:t>необходимое участие в образовательном процессе специального педагога соответствующего профиля</a:t>
            </a:r>
            <a:r>
              <a:rPr lang="ru-RU" sz="2400" smtClean="0">
                <a:latin typeface="Times New Roman" pitchFamily="18" charset="0"/>
              </a:rPr>
              <a:t> - это может быть учитель-ассистент либо тьютор; для осуществления гигиенических и лечебно­профилактических мероприятий в инклюзивной школе для обучающихся с нарушениями развития должны быть предусмотрены ставки врача, медицинской сестры, инструктора лечебной физкультуры.</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p:cNvSpPr>
          <p:nvPr>
            <p:ph type="title" idx="4294967295"/>
          </p:nvPr>
        </p:nvSpPr>
        <p:spPr/>
        <p:txBody>
          <a:bodyPr/>
          <a:lstStyle/>
          <a:p>
            <a:r>
              <a:rPr lang="ru-RU" sz="3200" smtClean="0">
                <a:solidFill>
                  <a:schemeClr val="hlink"/>
                </a:solidFill>
                <a:latin typeface="Times New Roman" pitchFamily="18" charset="0"/>
              </a:rPr>
              <a:t>Служба комплексного сопровождения в общеобразовательной организации</a:t>
            </a:r>
            <a:r>
              <a:rPr lang="ru-RU" sz="4000" smtClean="0"/>
              <a:t> </a:t>
            </a:r>
          </a:p>
        </p:txBody>
      </p:sp>
      <p:sp>
        <p:nvSpPr>
          <p:cNvPr id="36866" name="Rectangle 3"/>
          <p:cNvSpPr>
            <a:spLocks noGrp="1"/>
          </p:cNvSpPr>
          <p:nvPr>
            <p:ph type="body" idx="4294967295"/>
          </p:nvPr>
        </p:nvSpPr>
        <p:spPr/>
        <p:txBody>
          <a:bodyPr/>
          <a:lstStyle/>
          <a:p>
            <a:pPr algn="just">
              <a:lnSpc>
                <a:spcPct val="80000"/>
              </a:lnSpc>
              <a:buFont typeface="Arial" charset="0"/>
              <a:buNone/>
            </a:pPr>
            <a:r>
              <a:rPr lang="ru-RU" sz="2400" smtClean="0">
                <a:latin typeface="Times New Roman" pitchFamily="18" charset="0"/>
              </a:rPr>
              <a:t>	обеспечивает учащихся тьюторами (наставниками), осуществляет психологическую и социально-педагогическую поддержку учащихся и их родителей в период их адаптации на начальном этапе обучения, проводит необходимые медицинские, психокоррекционные и иные мероприятия в соответствии с индивидуальными программами реабилитации в течение всего периода обучения, обеспечивает психологическую диагностику и поддержку, а также совместно с социальными службами города (района) обеспечивает профориентацию и профконсультирование выпускника в период окончания им общеобразовательной организации, а также сопровождение его перехода на новую ступень обучения (профессиональное образование) либо трудоустройства и социально-трудовой адаптации на предприятии (в учреждении, организации).</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idx="4294967295"/>
          </p:nvPr>
        </p:nvSpPr>
        <p:spPr/>
        <p:txBody>
          <a:bodyPr/>
          <a:lstStyle/>
          <a:p>
            <a:r>
              <a:rPr lang="ru-RU" sz="4000" smtClean="0">
                <a:solidFill>
                  <a:schemeClr val="folHlink"/>
                </a:solidFill>
                <a:latin typeface="Times New Roman" pitchFamily="18" charset="0"/>
              </a:rPr>
              <a:t>В рекомендациях ПМПК может быть прописано</a:t>
            </a:r>
          </a:p>
        </p:txBody>
      </p:sp>
      <p:sp>
        <p:nvSpPr>
          <p:cNvPr id="69635" name="Rectangle 3"/>
          <p:cNvSpPr>
            <a:spLocks noGrp="1"/>
          </p:cNvSpPr>
          <p:nvPr>
            <p:ph type="body" idx="4294967295"/>
          </p:nvPr>
        </p:nvSpPr>
        <p:spPr/>
        <p:txBody>
          <a:bodyPr/>
          <a:lstStyle/>
          <a:p>
            <a:pPr algn="just"/>
            <a:r>
              <a:rPr lang="ru-RU" smtClean="0">
                <a:latin typeface="Times New Roman" pitchFamily="18" charset="0"/>
              </a:rPr>
              <a:t>Индивидуальное сопровождение ребенка с ОВЗ в образовательной организации тьютором. В рекомендации нужно прописать требования к квалификации тьютора особенности сопровождения:  осуществлять постоянное сопровождение; присутствовать только на определенных предметах; оказывать краткосрочную помощь по мере необходимости.</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idx="4294967295"/>
          </p:nvPr>
        </p:nvSpPr>
        <p:spPr/>
        <p:txBody>
          <a:bodyPr/>
          <a:lstStyle/>
          <a:p>
            <a:r>
              <a:rPr lang="ru-RU" sz="4000" smtClean="0">
                <a:solidFill>
                  <a:schemeClr val="folHlink"/>
                </a:solidFill>
                <a:latin typeface="Times New Roman" pitchFamily="18" charset="0"/>
              </a:rPr>
              <a:t>В рекомендациях ПМПК может быть прописаны</a:t>
            </a:r>
          </a:p>
        </p:txBody>
      </p:sp>
      <p:sp>
        <p:nvSpPr>
          <p:cNvPr id="70659" name="Rectangle 3"/>
          <p:cNvSpPr>
            <a:spLocks noGrp="1"/>
          </p:cNvSpPr>
          <p:nvPr>
            <p:ph type="body" idx="4294967295"/>
          </p:nvPr>
        </p:nvSpPr>
        <p:spPr/>
        <p:txBody>
          <a:bodyPr/>
          <a:lstStyle/>
          <a:p>
            <a:pPr>
              <a:buFont typeface="Arial" charset="0"/>
              <a:buNone/>
            </a:pPr>
            <a:r>
              <a:rPr lang="ru-RU" sz="2800" smtClean="0">
                <a:latin typeface="Times New Roman" pitchFamily="18" charset="0"/>
              </a:rPr>
              <a:t>	варианты сопровождения ребенка с ОВЗ:</a:t>
            </a:r>
          </a:p>
          <a:p>
            <a:pPr algn="just">
              <a:buFont typeface="Arial" charset="0"/>
              <a:buNone/>
            </a:pPr>
            <a:r>
              <a:rPr lang="ru-RU" sz="2800" smtClean="0">
                <a:latin typeface="Times New Roman" pitchFamily="18" charset="0"/>
              </a:rPr>
              <a:t>	помощник сопровождающий, осуществляющий физическое сопровождение, поддержку;</a:t>
            </a:r>
          </a:p>
          <a:p>
            <a:pPr algn="just">
              <a:buFont typeface="Arial" charset="0"/>
              <a:buNone/>
            </a:pPr>
            <a:r>
              <a:rPr lang="ru-RU" sz="2800" smtClean="0">
                <a:latin typeface="Times New Roman" pitchFamily="18" charset="0"/>
              </a:rPr>
              <a:t>   помощник, который ведет педагогическеу и воспитательную деятельность, показывает как следует относиться к ребенку, какую помощь нужно оказывать ребенку и как это сделать;</a:t>
            </a:r>
          </a:p>
          <a:p>
            <a:pPr algn="just">
              <a:buFont typeface="Arial" charset="0"/>
              <a:buNone/>
            </a:pPr>
            <a:r>
              <a:rPr lang="ru-RU" sz="2800" smtClean="0">
                <a:latin typeface="Times New Roman" pitchFamily="18" charset="0"/>
              </a:rPr>
              <a:t>	Специалист, который использует навигационные технологии, ресурсные-карты и т.д.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p:cNvSpPr>
          <p:nvPr>
            <p:ph type="title" idx="4294967295"/>
          </p:nvPr>
        </p:nvSpPr>
        <p:spPr/>
        <p:txBody>
          <a:bodyPr lIns="0" rIns="0" bIns="0" anchor="b"/>
          <a:lstStyle/>
          <a:p>
            <a:pPr eaLnBrk="1" hangingPunct="1"/>
            <a:r>
              <a:rPr lang="ru-RU" b="1" smtClean="0">
                <a:solidFill>
                  <a:schemeClr val="folHlink"/>
                </a:solidFill>
                <a:latin typeface="Times New Roman" pitchFamily="18" charset="0"/>
                <a:cs typeface="Times New Roman" pitchFamily="18" charset="0"/>
              </a:rPr>
              <a:t>В.И.Лубовский</a:t>
            </a:r>
          </a:p>
        </p:txBody>
      </p:sp>
      <p:sp>
        <p:nvSpPr>
          <p:cNvPr id="54274" name="Rectangle 3"/>
          <p:cNvSpPr>
            <a:spLocks noGrp="1"/>
          </p:cNvSpPr>
          <p:nvPr>
            <p:ph type="body" idx="4294967295"/>
          </p:nvPr>
        </p:nvSpPr>
        <p:spPr/>
        <p:txBody>
          <a:bodyPr/>
          <a:lstStyle/>
          <a:p>
            <a:pPr marL="273050" indent="-273050" algn="just" defTabSz="914400" eaLnBrk="1" hangingPunct="1">
              <a:buFont typeface="Arial" charset="0"/>
              <a:buNone/>
            </a:pPr>
            <a:r>
              <a:rPr lang="ru-RU" smtClean="0"/>
              <a:t>   </a:t>
            </a:r>
            <a:r>
              <a:rPr lang="ru-RU" smtClean="0">
                <a:solidFill>
                  <a:schemeClr val="folHlink"/>
                </a:solidFill>
                <a:latin typeface="Times New Roman" pitchFamily="18" charset="0"/>
                <a:cs typeface="Times New Roman" pitchFamily="18" charset="0"/>
              </a:rPr>
              <a:t>«…где бы ни обучался ребенок с ограниченными возможностями здоровья – в специальном учреждении или в условиях интеграции – это должно быть специальное обучение. Только так можно добиться успешной  адаптации ребенка в школе и получения им образования, которое будет одним из условий его адаптации и интеграции  в последующей взрослой жизни.» </a:t>
            </a:r>
          </a:p>
          <a:p>
            <a:pPr marL="273050" indent="-273050" defTabSz="914400" eaLnBrk="1" hangingPunct="1"/>
            <a:endParaRPr lang="ru-RU" smtClean="0">
              <a:solidFill>
                <a:schemeClr val="folHlink"/>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4" descr="E:\ОЛИПИАДЫ 2011-2012\Семинар по ВОШ 25.10.2011 г\ЛОГОТИПЫ\лого_ИРО.jpg"/>
          <p:cNvPicPr>
            <a:picLocks noChangeAspect="1" noChangeArrowheads="1"/>
          </p:cNvPicPr>
          <p:nvPr/>
        </p:nvPicPr>
        <p:blipFill>
          <a:blip r:embed="rId2"/>
          <a:srcRect/>
          <a:stretch>
            <a:fillRect/>
          </a:stretch>
        </p:blipFill>
        <p:spPr bwMode="auto">
          <a:xfrm>
            <a:off x="3430588" y="752475"/>
            <a:ext cx="2430462" cy="2228850"/>
          </a:xfrm>
          <a:prstGeom prst="rect">
            <a:avLst/>
          </a:prstGeom>
          <a:noFill/>
          <a:ln w="9525">
            <a:noFill/>
            <a:miter lim="800000"/>
            <a:headEnd/>
            <a:tailEnd/>
          </a:ln>
        </p:spPr>
      </p:pic>
      <p:sp>
        <p:nvSpPr>
          <p:cNvPr id="8" name="Прямоугольник 7"/>
          <p:cNvSpPr/>
          <p:nvPr/>
        </p:nvSpPr>
        <p:spPr>
          <a:xfrm>
            <a:off x="2700338" y="3657600"/>
            <a:ext cx="4300537" cy="523875"/>
          </a:xfrm>
          <a:prstGeom prst="rect">
            <a:avLst/>
          </a:prstGeom>
        </p:spPr>
        <p:txBody>
          <a:bodyPr>
            <a:spAutoFit/>
          </a:bodyPr>
          <a:lstStyle/>
          <a:p>
            <a:pPr fontAlgn="auto">
              <a:spcBef>
                <a:spcPts val="0"/>
              </a:spcBef>
              <a:spcAft>
                <a:spcPts val="0"/>
              </a:spcAft>
              <a:defRPr/>
            </a:pPr>
            <a:r>
              <a:rPr lang="ru-RU" sz="2800" b="1" i="0" cap="all" dirty="0">
                <a:solidFill>
                  <a:srgbClr val="7030A0"/>
                </a:solidFill>
                <a:latin typeface="+mn-lt"/>
              </a:rPr>
              <a:t>Спасибо за внимание!</a:t>
            </a:r>
            <a:endParaRPr lang="ru-RU" sz="2800" b="1" i="0" dirty="0">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2105</TotalTime>
  <Words>1207</Words>
  <Application>Microsoft Office PowerPoint</Application>
  <PresentationFormat>Экран (4:3)</PresentationFormat>
  <Paragraphs>80</Paragraphs>
  <Slides>24</Slides>
  <Notes>0</Notes>
  <HiddenSlides>0</HiddenSlides>
  <MMClips>0</MMClips>
  <ScaleCrop>false</ScaleCrop>
  <HeadingPairs>
    <vt:vector size="6" baseType="variant">
      <vt:variant>
        <vt:lpstr>Использованные шрифты</vt:lpstr>
      </vt:variant>
      <vt:variant>
        <vt:i4>3</vt:i4>
      </vt:variant>
      <vt:variant>
        <vt:lpstr>Шаблон оформления</vt:lpstr>
      </vt:variant>
      <vt:variant>
        <vt:i4>5</vt:i4>
      </vt:variant>
      <vt:variant>
        <vt:lpstr>Заголовки слайдов</vt:lpstr>
      </vt:variant>
      <vt:variant>
        <vt:i4>24</vt:i4>
      </vt:variant>
    </vt:vector>
  </HeadingPairs>
  <TitlesOfParts>
    <vt:vector size="32" baseType="lpstr">
      <vt:lpstr>Arial</vt:lpstr>
      <vt:lpstr>Calibri</vt:lpstr>
      <vt:lpstr>Times New Roman</vt:lpstr>
      <vt:lpstr>Тема Office</vt:lpstr>
      <vt:lpstr>Тема Office</vt:lpstr>
      <vt:lpstr>Тема Office</vt:lpstr>
      <vt:lpstr>Тема Office</vt:lpstr>
      <vt:lpstr>Тема Office</vt:lpstr>
      <vt:lpstr>Роль психолого-медико-педагогической комиссии (ПМПК) в создании специальных условий для ребенка с ограниченными возможностями здоровья</vt:lpstr>
      <vt:lpstr>Слайд 2</vt:lpstr>
      <vt:lpstr>Слайд 3</vt:lpstr>
      <vt:lpstr>Разнообразие  особых образовательных потребностей детей с ОВЗ определяет вариативность специальных образовательных условий распределенных по различным ресурсным сферам</vt:lpstr>
      <vt:lpstr>Организационное обеспечение :  </vt:lpstr>
      <vt:lpstr>материально-техническое обеспечение</vt:lpstr>
      <vt:lpstr>Заключение ПМПК должно включать описание</vt:lpstr>
      <vt:lpstr>В рекомендация должна быть отражена специфика требований к:</vt:lpstr>
      <vt:lpstr> Организации коррекционной работы и обучения инвалидов по слуху, зрению и с нарушениями ОДА (специальное, в том числе учебное, реабилитационное, компьютерное, программное оборудование</vt:lpstr>
      <vt:lpstr>Психолого-педагогическое обеспечение</vt:lpstr>
      <vt:lpstr>Программно-методическое обеспечение образовательного процесса </vt:lpstr>
      <vt:lpstr>Школьная нормативная основа инклюзивного обучения </vt:lpstr>
      <vt:lpstr>Адаптированная образовательная программа </vt:lpstr>
      <vt:lpstr>Адаптированная образовательная программа</vt:lpstr>
      <vt:lpstr>Заключение ПМПК должно содержать </vt:lpstr>
      <vt:lpstr>Рекомендации ПМПК должны определять:</vt:lpstr>
      <vt:lpstr>Разработка АОП</vt:lpstr>
      <vt:lpstr>Адаптированная образовательная программа обучения на основе рекомендаций ПМПК предусматривает</vt:lpstr>
      <vt:lpstr>Слайд 19</vt:lpstr>
      <vt:lpstr>Служба комплексного сопровождения в общеобразовательной организации </vt:lpstr>
      <vt:lpstr>В рекомендациях ПМПК может быть прописано</vt:lpstr>
      <vt:lpstr>В рекомендациях ПМПК может быть прописаны</vt:lpstr>
      <vt:lpstr>В.И.Лубовский</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Евгения С</dc:creator>
  <cp:lastModifiedBy>WiZaRd</cp:lastModifiedBy>
  <cp:revision>56</cp:revision>
  <dcterms:created xsi:type="dcterms:W3CDTF">2014-11-24T11:28:09Z</dcterms:created>
  <dcterms:modified xsi:type="dcterms:W3CDTF">2015-06-11T04:21:50Z</dcterms:modified>
</cp:coreProperties>
</file>