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59" r:id="rId4"/>
    <p:sldId id="260" r:id="rId5"/>
    <p:sldId id="264" r:id="rId6"/>
    <p:sldId id="265" r:id="rId7"/>
    <p:sldId id="266" r:id="rId8"/>
    <p:sldId id="267" r:id="rId9"/>
    <p:sldId id="268" r:id="rId10"/>
    <p:sldId id="27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89" autoAdjust="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1A7CBF9-F071-4E14-AA70-B4688638B4B3}" type="datetimeFigureOut">
              <a:rPr lang="ru-RU" smtClean="0"/>
              <a:t>10.06.2015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90E74B4-6631-4EC5-9DE7-2D76805D03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CBF9-F071-4E14-AA70-B4688638B4B3}" type="datetimeFigureOut">
              <a:rPr lang="ru-RU" smtClean="0"/>
              <a:t>10.06.2015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74B4-6631-4EC5-9DE7-2D76805D03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CBF9-F071-4E14-AA70-B4688638B4B3}" type="datetimeFigureOut">
              <a:rPr lang="ru-RU" smtClean="0"/>
              <a:t>10.06.2015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74B4-6631-4EC5-9DE7-2D76805D03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CBF9-F071-4E14-AA70-B4688638B4B3}" type="datetimeFigureOut">
              <a:rPr lang="ru-RU" smtClean="0"/>
              <a:t>10.06.2015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74B4-6631-4EC5-9DE7-2D76805D03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A7CBF9-F071-4E14-AA70-B4688638B4B3}" type="datetimeFigureOut">
              <a:rPr lang="ru-RU" smtClean="0"/>
              <a:t>10.06.2015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90E74B4-6631-4EC5-9DE7-2D76805D0351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1A7CBF9-F071-4E14-AA70-B4688638B4B3}" type="datetimeFigureOut">
              <a:rPr lang="ru-RU" smtClean="0"/>
              <a:t>10.06.2015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90E74B4-6631-4EC5-9DE7-2D76805D03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CBF9-F071-4E14-AA70-B4688638B4B3}" type="datetimeFigureOut">
              <a:rPr lang="ru-RU" smtClean="0"/>
              <a:t>10.06.2015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74B4-6631-4EC5-9DE7-2D76805D03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CBF9-F071-4E14-AA70-B4688638B4B3}" type="datetimeFigureOut">
              <a:rPr lang="ru-RU" smtClean="0"/>
              <a:t>10.06.2015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74B4-6631-4EC5-9DE7-2D76805D03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CBF9-F071-4E14-AA70-B4688638B4B3}" type="datetimeFigureOut">
              <a:rPr lang="ru-RU" smtClean="0"/>
              <a:t>10.06.2015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74B4-6631-4EC5-9DE7-2D76805D03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CBF9-F071-4E14-AA70-B4688638B4B3}" type="datetimeFigureOut">
              <a:rPr lang="ru-RU" smtClean="0"/>
              <a:t>10.06.2015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74B4-6631-4EC5-9DE7-2D76805D03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7CBF9-F071-4E14-AA70-B4688638B4B3}" type="datetimeFigureOut">
              <a:rPr lang="ru-RU" smtClean="0"/>
              <a:t>10.06.2015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E74B4-6631-4EC5-9DE7-2D76805D03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1A7CBF9-F071-4E14-AA70-B4688638B4B3}" type="datetimeFigureOut">
              <a:rPr lang="ru-RU" smtClean="0"/>
              <a:t>10.06.2015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90E74B4-6631-4EC5-9DE7-2D76805D03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92696"/>
            <a:ext cx="7772400" cy="1470025"/>
          </a:xfrm>
        </p:spPr>
        <p:txBody>
          <a:bodyPr>
            <a:noAutofit/>
          </a:bodyPr>
          <a:lstStyle/>
          <a:p>
            <a:r>
              <a:rPr lang="ru-RU" sz="2800" b="1" dirty="0"/>
              <a:t>Нормативные и правовые основы деятельности психолого-медико-педагогической комиссии (ПМПК)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74766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b="1" dirty="0" smtClean="0"/>
              <a:t>Общие </a:t>
            </a:r>
            <a:r>
              <a:rPr lang="ru-RU" sz="2200" b="1" dirty="0"/>
              <a:t>вопросы правового регулирования в Российской Федерации в области образования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При создании Федерального Закона (ФЗ) «Об образовании в Российской Федерации» 29 декабря 2012 г. № 273, в части защиты прав на получение образования детьми с ограниченными возможностями здоровья, в том числе с инвалидностью, </a:t>
            </a:r>
            <a:r>
              <a:rPr lang="ru-RU" dirty="0" smtClean="0"/>
              <a:t>учитывались </a:t>
            </a:r>
            <a:r>
              <a:rPr lang="ru-RU" b="1" dirty="0" smtClean="0"/>
              <a:t>международные </a:t>
            </a:r>
            <a:r>
              <a:rPr lang="ru-RU" b="1" dirty="0"/>
              <a:t>документы (подписанные СССР или Российской Федерацией):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Всеобщая декларация прав человека </a:t>
            </a:r>
            <a:r>
              <a:rPr lang="ru-RU" dirty="0"/>
              <a:t>от 10 декабря 1948г.;</a:t>
            </a:r>
            <a:r>
              <a:rPr lang="ru-RU" b="1" dirty="0"/>
              <a:t> Декларация о правах умственно отсталых лиц</a:t>
            </a:r>
            <a:r>
              <a:rPr lang="ru-RU" dirty="0"/>
              <a:t> от 20 декабря 1971г.;</a:t>
            </a:r>
            <a:r>
              <a:rPr lang="ru-RU" b="1" dirty="0"/>
              <a:t>Декларация о правах инвалидов </a:t>
            </a:r>
            <a:r>
              <a:rPr lang="ru-RU" dirty="0"/>
              <a:t>от 09.12.1975г.; </a:t>
            </a:r>
            <a:r>
              <a:rPr lang="ru-RU" b="1" dirty="0"/>
              <a:t>Всемирная программа действий в отношении инвалидов от </a:t>
            </a:r>
            <a:r>
              <a:rPr lang="ru-RU" dirty="0"/>
              <a:t>3 декабря 1982г.;</a:t>
            </a:r>
            <a:r>
              <a:rPr lang="ru-RU" b="1" dirty="0"/>
              <a:t>Стандартные правила обеспечения равных возможностей для инвалидов, </a:t>
            </a:r>
            <a:r>
              <a:rPr lang="ru-RU" dirty="0"/>
              <a:t>1993г.; </a:t>
            </a:r>
            <a:r>
              <a:rPr lang="ru-RU" b="1" dirty="0"/>
              <a:t>«</a:t>
            </a:r>
            <a:r>
              <a:rPr lang="ru-RU" b="1" dirty="0" err="1"/>
              <a:t>Саламанкская</a:t>
            </a:r>
            <a:r>
              <a:rPr lang="ru-RU" b="1" dirty="0"/>
              <a:t> декларация» и «Рамки действий по образованию лиц с особыми потребностями»</a:t>
            </a:r>
            <a:r>
              <a:rPr lang="ru-RU" dirty="0"/>
              <a:t>, июнь 1994 </a:t>
            </a:r>
            <a:r>
              <a:rPr lang="ru-RU" dirty="0" smtClean="0"/>
              <a:t>г.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746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pPr algn="l"/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Самым значимым международным документом в области защиты прав лиц с ограниченными возможностями является </a:t>
            </a:r>
            <a:r>
              <a:rPr lang="ru-RU" sz="1600" b="1" dirty="0" smtClean="0"/>
              <a:t>Конвенция о правах инвалидов</a:t>
            </a:r>
            <a:r>
              <a:rPr lang="ru-RU" sz="1600" dirty="0" smtClean="0"/>
              <a:t> от 13 декабря 2006г. В статье 24 Конвенции говорится, что государства-участники признают право инвалидов на образование. В целях реализации этого права без дискриминации и на основе равенства возможностей государства-участники обеспечивают инклюзивное образование на всех уровнях и обучение в течение всей жизни.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соответствии с </a:t>
            </a:r>
            <a:r>
              <a:rPr lang="ru-RU" dirty="0" err="1"/>
              <a:t>Конвенциейобразование</a:t>
            </a:r>
            <a:r>
              <a:rPr lang="ru-RU" dirty="0"/>
              <a:t> должно быть направлено на:</a:t>
            </a:r>
          </a:p>
          <a:p>
            <a:pPr lvl="0"/>
            <a:r>
              <a:rPr lang="ru-RU" dirty="0"/>
              <a:t>развитие умственных и физических способностей в самом полном объеме;</a:t>
            </a:r>
          </a:p>
          <a:p>
            <a:pPr lvl="0"/>
            <a:r>
              <a:rPr lang="ru-RU" dirty="0"/>
              <a:t>обеспечение инвалидам возможности эффективно участвовать в жизни свободного общества;</a:t>
            </a:r>
          </a:p>
          <a:p>
            <a:pPr lvl="0"/>
            <a:r>
              <a:rPr lang="ru-RU" dirty="0"/>
              <a:t>доступ инвалидов к образованию в местах своего непосредственного проживания, при котором обеспечивается разумное удовлетворение потребностей лица;</a:t>
            </a:r>
          </a:p>
          <a:p>
            <a:pPr lvl="0"/>
            <a:r>
              <a:rPr lang="ru-RU" dirty="0"/>
              <a:t>предоставление эффективных мер индивидуальной поддержки в общей системе образования, облегчающих процесс обучения;</a:t>
            </a:r>
          </a:p>
          <a:p>
            <a:pPr lvl="0"/>
            <a:r>
              <a:rPr lang="ru-RU" dirty="0"/>
              <a:t>создание условий для освоения социальных навыков;</a:t>
            </a:r>
          </a:p>
          <a:p>
            <a:pPr lvl="0"/>
            <a:r>
              <a:rPr lang="ru-RU" dirty="0"/>
              <a:t>обеспечение подготовки и переподготовки педагогов.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5518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Федеральные </a:t>
            </a:r>
            <a:r>
              <a:rPr lang="ru-RU" sz="2800" b="1" dirty="0"/>
              <a:t>акты Российской Федерации: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145435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700" b="1" dirty="0"/>
              <a:t>Конституция РФ</a:t>
            </a:r>
            <a:r>
              <a:rPr lang="ru-RU" sz="3700" dirty="0"/>
              <a:t> (Статья 43)провозглашает право каждого на образование. Принцип равноправия включает также запрещение дискриминации по состоянию здоровья. Государство гарантирует гражданам общедоступность и бесплатность общего и начального профессионального образования; ФЗ РФ </a:t>
            </a:r>
            <a:r>
              <a:rPr lang="ru-RU" sz="3700" b="1" dirty="0"/>
              <a:t>«Об основных гарантиях прав ребенка в РФ»</a:t>
            </a:r>
            <a:r>
              <a:rPr lang="ru-RU" sz="3700" dirty="0"/>
              <a:t> от 24 июля 1998г. № 124: «Ребенку от рождения принадлежат и гарантируются государством права и свободы человека и гражданина в соответствии с Конституцией Российской Федерации, общепризнанными принципами и нормами международного права, международными договорами Российской Федерации, Семейным кодексом Российской Федерации и другими нормативными правовыми актами Российской Федерации» (статья 10); ФЗ РФ от 3 мая 2012 г. № 46</a:t>
            </a:r>
            <a:r>
              <a:rPr lang="ru-RU" sz="3700" b="1" dirty="0"/>
              <a:t> «О ратификации Конвенции о правах инвалидов», </a:t>
            </a:r>
            <a:r>
              <a:rPr lang="ru-RU" sz="3700" dirty="0" err="1"/>
              <a:t>которымРоссия</a:t>
            </a:r>
            <a:r>
              <a:rPr lang="ru-RU" sz="3700" dirty="0"/>
              <a:t> ратифицировала Конвенцию о правах инвалидов и приняла на себя обязательства по включению всех вышеназванных положений в правовые нормы, регулирующие правоотношения в сфере образования; </a:t>
            </a:r>
            <a:r>
              <a:rPr lang="ru-RU" sz="3700" b="1" dirty="0"/>
              <a:t>Указ «О национальной стратегии действий в интересах детей на 2012-2017 годы» </a:t>
            </a:r>
            <a:r>
              <a:rPr lang="ru-RU" sz="3700" dirty="0"/>
              <a:t>№ 761 от 01.06.2012г. </a:t>
            </a:r>
            <a:r>
              <a:rPr lang="ru-RU" sz="3700" b="1" dirty="0"/>
              <a:t>Стратегия действий в интересах детей признает </a:t>
            </a:r>
            <a:r>
              <a:rPr lang="ru-RU" sz="3700" dirty="0"/>
              <a:t>социальную </a:t>
            </a:r>
            <a:r>
              <a:rPr lang="ru-RU" sz="3700" dirty="0" err="1"/>
              <a:t>исключённость</a:t>
            </a:r>
            <a:r>
              <a:rPr lang="ru-RU" sz="3700" dirty="0"/>
              <a:t> уязвимых категорий детей (дети-сироты и дети, оставшиеся без попечения родителей, </a:t>
            </a:r>
            <a:r>
              <a:rPr lang="ru-RU" sz="3700" b="1" dirty="0"/>
              <a:t>дети-инвалиды</a:t>
            </a:r>
            <a:r>
              <a:rPr lang="ru-RU" sz="3700" dirty="0"/>
              <a:t> и дети, находящиеся в социально опасном положении) </a:t>
            </a:r>
            <a:r>
              <a:rPr lang="ru-RU" sz="37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1197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505450"/>
          </a:xfrm>
        </p:spPr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ru-RU" dirty="0"/>
              <a:t>Согласно </a:t>
            </a:r>
            <a:r>
              <a:rPr lang="ru-RU" b="1" dirty="0"/>
              <a:t>Статье 5</a:t>
            </a:r>
            <a:r>
              <a:rPr lang="ru-RU" dirty="0"/>
              <a:t> Закона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marL="109728" indent="0">
              <a:buNone/>
            </a:pPr>
            <a:r>
              <a:rPr lang="ru-RU" i="1" dirty="0"/>
              <a:t>5. В целях реализации права каждого человека на образование федеральными государственными органами, органами государственной власти субъектов Российской Федерации и органами местного самоуправления</a:t>
            </a:r>
            <a:r>
              <a:rPr lang="ru-RU" i="1" dirty="0" smtClean="0"/>
              <a:t>:</a:t>
            </a:r>
          </a:p>
          <a:p>
            <a:endParaRPr lang="ru-RU" dirty="0"/>
          </a:p>
          <a:p>
            <a:pPr marL="109728" indent="0">
              <a:buNone/>
            </a:pPr>
            <a:r>
              <a:rPr lang="ru-RU" i="1" dirty="0"/>
              <a:t>1) создаются необходимые условия для получения без дискриминации качественного образования лицами с ограниченными возможностями здоровья, для коррекции нарушений развития и социальной адаптации, оказания ранней коррекционной помощи на основе специальных педагогических подходов и наиболее подходящих для этих лиц языков, методов и способов общения и условия, в максимальной степени способствующие получению образования определенного уровня и определенной направленности, а также социальному развитию этих лиц, в том числе посредством организации инклюзивного образования лиц с ограниченными возможностями здоровья.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127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i="1" dirty="0" smtClean="0"/>
              <a:t>Статья 8. Полномочия органов государственной власти субъектов Российской Федерации в сфере образования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i="1" dirty="0" smtClean="0"/>
              <a:t>1</a:t>
            </a:r>
            <a:r>
              <a:rPr lang="ru-RU" i="1" dirty="0"/>
              <a:t>. К полномочиям органов государственной власти субъектов Российской Федерации в сфере образования относятся: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12) организация предоставления психолого-педагогической, медицинской и социальной помощи обучающимся, испытывающим трудности в освоении основных общеобразовательных программ, своем развитии и социальной адаптации.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Таким образом, 5 и 8статьи Закона определяют ответственных за обучение и поддержку детей с ОВЗ.</a:t>
            </a:r>
          </a:p>
          <a:p>
            <a:pPr marL="0" indent="0">
              <a:buNone/>
            </a:pPr>
            <a:r>
              <a:rPr lang="ru-RU" dirty="0"/>
              <a:t>В соответствии с частью 6</a:t>
            </a:r>
            <a:r>
              <a:rPr lang="ru-RU" b="1" dirty="0"/>
              <a:t> статьи 11 </a:t>
            </a:r>
            <a:r>
              <a:rPr lang="ru-RU" dirty="0"/>
              <a:t>Закона в целях обеспечения реализации права на образование обучающихся с ОВЗ устанавливаются федеральные государственные образовательные стандарты (далее – ФГОС) образования указанных лиц или в федеральные государственные образовательные стандарты включаются специальные требования.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356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521744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i="1" dirty="0"/>
              <a:t>Статья 17. Формы получения образования и формы </a:t>
            </a:r>
            <a:r>
              <a:rPr lang="ru-RU" b="1" i="1" dirty="0" smtClean="0"/>
              <a:t>обучения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i="1" dirty="0"/>
              <a:t>2. Обучение в организациях, осуществляющих образовательную деятельность, с учетом потребностей, возможностей личности и в зависимости от объема обязательных занятий педагогического работника с обучающимися осуществляется в очной, очно-заочной или заочной форме.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4. Допускается сочетание различных форм получения образования и форм обучения.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5. Формы получения образования и формы обучения по основной образовательной программе по каждому уровню образования,….. определяются соответствующими федеральными государственными образовательными стандартами, образовательными стандартами, если иное не установлено настоящим Федеральным законом.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1237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i="1" dirty="0"/>
              <a:t>Статья 31. Организации, осуществляющие обучение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3. Организации, осуществляющие лечение, оздоровление и (или) отдых, организации, осуществляющие социальное обслуживание, вправе осуществлять образовательную деятельность по основным и дополнительным общеобразовательным программам, основным программам профессионального обучения.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Определяя для ребенка с ОВЗ специальные условия образования, специалисты ПМПК должны помнить, что их предоставление относится к основным правам обучающихся:</a:t>
            </a:r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r>
              <a:rPr lang="ru-RU" b="1" i="1" dirty="0" smtClean="0"/>
              <a:t>Статья </a:t>
            </a:r>
            <a:r>
              <a:rPr lang="ru-RU" b="1" i="1" dirty="0"/>
              <a:t>34. Основные права обучающихся и меры их социальной поддержки и стимулирования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1. Обучающимся предоставляются академические права на: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2) предоставление условий для обучения с учетом особенностей их психофизического развития и состояния здоровья, в том числе получение социально-педагогической и психологической помощи, бесплатной психолого-медико-педагогической коррекции;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371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r>
              <a:rPr lang="ru-RU" b="1" i="1" dirty="0" smtClean="0"/>
              <a:t>Статья </a:t>
            </a:r>
            <a:r>
              <a:rPr lang="ru-RU" b="1" i="1" dirty="0"/>
              <a:t>41. Охрана здоровья обучающихся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5. Для обучающихся, осваивающих основные общеобразовательные программы и нуждающихся в длительном лечении, создаются образовательные организации, в том числе санаторные, в которых проводятся необходимые лечебные, реабилитационные и оздоровительные мероприятия для таких обучающихся. Обучение таких детей, а также детей-инвалидов, которые по состоянию здоровья не могут посещать образовательные организации, может быть также организовано образовательными организациями на дому или в медицинских организациях. Основанием для организации обучения на дому или в медицинской организации являются заключение медицинской организации и в письменной форме обращение родителей (законных представителей).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6. Порядок регламентации и оформления отношений государственной и муниципальной образовательной организации и родителей (законных представителей) обучающихся, нуждающихся в длительном лечении, а также детей-инвалидов в части организации обучения по основным общеобразовательным программам на дому или в медицинских организациях определяется нормативным правовым актом уполномоченного органа государственной власти субъекта Российской Федерации.)</a:t>
            </a:r>
            <a:endParaRPr lang="ru-RU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r>
              <a:rPr lang="ru-RU" b="1" i="1" dirty="0" smtClean="0"/>
              <a:t>Статья </a:t>
            </a:r>
            <a:r>
              <a:rPr lang="ru-RU" b="1" i="1" dirty="0"/>
              <a:t>63. Общее образование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10. Для обучающихся, нуждающихся в длительном лечении, детей-инвалидов, которые по состоянию здоровья не могут посещать образовательные организации, обучение по образовательным программам начального общего, основного общего и среднего общего образования организуется на дому или в медицинских организациях.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3463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6581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i="1" dirty="0" smtClean="0"/>
              <a:t>Статья </a:t>
            </a:r>
            <a:r>
              <a:rPr lang="ru-RU" b="1" i="1" dirty="0"/>
              <a:t>59. Итоговая аттестация</a:t>
            </a:r>
            <a:endParaRPr lang="ru-RU" dirty="0"/>
          </a:p>
          <a:p>
            <a:endParaRPr lang="ru-RU" i="1" dirty="0" smtClean="0"/>
          </a:p>
          <a:p>
            <a:pPr marL="0" indent="0">
              <a:buNone/>
            </a:pPr>
            <a:r>
              <a:rPr lang="ru-RU" i="1" dirty="0" smtClean="0"/>
              <a:t>13</a:t>
            </a:r>
            <a:r>
              <a:rPr lang="ru-RU" i="1" dirty="0"/>
              <a:t>. Государственная итоговая аттестация по образовательным программам среднего общего образования проводится в форме единого государственного экзамена (далее - единый государственный экзамен), а также в иных формах, которые могут устанавливаться:</a:t>
            </a:r>
            <a:endParaRPr lang="ru-RU" dirty="0"/>
          </a:p>
          <a:p>
            <a:endParaRPr lang="ru-RU" i="1" dirty="0" smtClean="0"/>
          </a:p>
          <a:p>
            <a:pPr marL="0" indent="0">
              <a:buNone/>
            </a:pPr>
            <a:r>
              <a:rPr lang="ru-RU" i="1" dirty="0" smtClean="0"/>
              <a:t>1</a:t>
            </a:r>
            <a:r>
              <a:rPr lang="ru-RU" i="1" dirty="0"/>
              <a:t>) ….., для обучающихся с ограниченными возможностями здоровья по образовательным программам среднего общего образования или для обучающихся детей-инвалидов и инвалидов по образовательным программам среднего общего образования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90077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64</TotalTime>
  <Words>711</Words>
  <Application>Microsoft Office PowerPoint</Application>
  <PresentationFormat>Экран (4:3)</PresentationFormat>
  <Paragraphs>48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Городская</vt:lpstr>
      <vt:lpstr>Нормативные и правовые основы деятельности психолого-медико-педагогической комиссии (ПМПК) </vt:lpstr>
      <vt:lpstr>  Общие вопросы правового регулирования в Российской Федерации в области образования </vt:lpstr>
      <vt:lpstr> Самым значимым международным документом в области защиты прав лиц с ограниченными возможностями является Конвенция о правах инвалидов от 13 декабря 2006г. В статье 24 Конвенции говорится, что государства-участники признают право инвалидов на образование. В целях реализации этого права без дискриминации и на основе равенства возможностей государства-участники обеспечивают инклюзивное образование на всех уровнях и обучение в течение всей жизни. </vt:lpstr>
      <vt:lpstr> Федеральные акты Российской Федерации: </vt:lpstr>
      <vt:lpstr>Презентация PowerPoint</vt:lpstr>
      <vt:lpstr>Статья 8. Полномочия органов государственной власти субъектов Российской Федерации в сфере образования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Нормативные и правовые основы деятельности психолого-медико-педагогической комиссии (ПМПК)</dc:title>
  <dc:creator>Psiholog-2</dc:creator>
  <cp:lastModifiedBy>Psiholog-2</cp:lastModifiedBy>
  <cp:revision>7</cp:revision>
  <dcterms:created xsi:type="dcterms:W3CDTF">2015-06-10T09:33:52Z</dcterms:created>
  <dcterms:modified xsi:type="dcterms:W3CDTF">2015-06-10T10:38:45Z</dcterms:modified>
</cp:coreProperties>
</file>