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9" r:id="rId2"/>
    <p:sldId id="272" r:id="rId3"/>
    <p:sldId id="281" r:id="rId4"/>
    <p:sldId id="282" r:id="rId5"/>
    <p:sldId id="266" r:id="rId6"/>
    <p:sldId id="274" r:id="rId7"/>
    <p:sldId id="275" r:id="rId8"/>
    <p:sldId id="283" r:id="rId9"/>
    <p:sldId id="276" r:id="rId10"/>
    <p:sldId id="277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141D"/>
    <a:srgbClr val="76161A"/>
    <a:srgbClr val="77121A"/>
    <a:srgbClr val="5B0F25"/>
    <a:srgbClr val="B79555"/>
    <a:srgbClr val="CDAF69"/>
    <a:srgbClr val="A76E28"/>
    <a:srgbClr val="B2914E"/>
    <a:srgbClr val="D3BB73"/>
    <a:srgbClr val="E2CB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1" cy="16158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9731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979820"/>
          </a:xfrm>
        </p:spPr>
        <p:txBody>
          <a:bodyPr lIns="0" tIns="0" rIns="0" bIns="0"/>
          <a:lstStyle>
            <a:lvl1pPr>
              <a:defRPr sz="6367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2344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04431" y="2020638"/>
            <a:ext cx="487569" cy="141907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4654"/>
            <a:ext cx="12137434" cy="658676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"/>
            <a:ext cx="6678524" cy="683895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2129" y="590558"/>
            <a:ext cx="2844794" cy="151118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" y="5565219"/>
            <a:ext cx="12191999" cy="129229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" y="0"/>
            <a:ext cx="12191999" cy="685751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6978" y="504505"/>
            <a:ext cx="2844794" cy="151119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979820"/>
          </a:xfrm>
        </p:spPr>
        <p:txBody>
          <a:bodyPr lIns="0" tIns="0" rIns="0" bIns="0"/>
          <a:lstStyle>
            <a:lvl1pPr>
              <a:defRPr sz="6367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584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979820"/>
          </a:xfrm>
        </p:spPr>
        <p:txBody>
          <a:bodyPr lIns="0" tIns="0" rIns="0" bIns="0"/>
          <a:lstStyle>
            <a:lvl1pPr>
              <a:defRPr sz="6367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7640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414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16158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5482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007D-C959-402C-A6B9-6E41A783EF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04" y="0"/>
            <a:ext cx="7802896" cy="4389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A10CFCE-D189-4049-BF97-71C3CF45CD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463"/>
            <a:ext cx="12192000" cy="624253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A384FE11-A8DB-4451-B920-82DD541BA256}"/>
              </a:ext>
            </a:extLst>
          </p:cNvPr>
          <p:cNvSpPr txBox="1"/>
          <p:nvPr/>
        </p:nvSpPr>
        <p:spPr>
          <a:xfrm>
            <a:off x="615077" y="1861676"/>
            <a:ext cx="9109215" cy="201959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3600" spc="-75" dirty="0">
                <a:solidFill>
                  <a:srgbClr val="76161A"/>
                </a:solidFill>
                <a:latin typeface="Onest" pitchFamily="2" charset="0"/>
              </a:rPr>
              <a:t>Фестивальное движение как условие проектирования воспитательного пространства</a:t>
            </a:r>
            <a:r>
              <a:rPr lang="en-US" sz="3600" spc="-75" dirty="0">
                <a:solidFill>
                  <a:srgbClr val="76161A"/>
                </a:solidFill>
                <a:latin typeface="Onest" pitchFamily="2" charset="0"/>
              </a:rPr>
              <a:t> </a:t>
            </a:r>
            <a:r>
              <a:rPr lang="ru-RU" sz="3600" spc="-75" dirty="0">
                <a:solidFill>
                  <a:srgbClr val="76161A"/>
                </a:solidFill>
                <a:latin typeface="Onest" pitchFamily="2" charset="0"/>
              </a:rPr>
              <a:t>и формирования уклада школьной жизни</a:t>
            </a:r>
            <a:endParaRPr sz="3600" dirty="0">
              <a:solidFill>
                <a:srgbClr val="76161A"/>
              </a:solidFill>
              <a:latin typeface="Onest" pitchFamily="2" charset="0"/>
              <a:cs typeface="NeueMachina-Medium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B1FE2120-E0EA-4A47-9DEC-6CEB0AFA8751}"/>
              </a:ext>
            </a:extLst>
          </p:cNvPr>
          <p:cNvSpPr txBox="1"/>
          <p:nvPr/>
        </p:nvSpPr>
        <p:spPr>
          <a:xfrm>
            <a:off x="7381556" y="4319791"/>
            <a:ext cx="4104483" cy="32508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2000" spc="-75" dirty="0">
                <a:solidFill>
                  <a:srgbClr val="76161A"/>
                </a:solidFill>
                <a:latin typeface="Onest" pitchFamily="2" charset="0"/>
                <a:cs typeface="NeueMachina-Medium"/>
              </a:rPr>
              <a:t>Шаталова Татьяна Владимировна</a:t>
            </a:r>
            <a:endParaRPr sz="2000" dirty="0">
              <a:solidFill>
                <a:srgbClr val="76161A"/>
              </a:solidFill>
              <a:latin typeface="Onest" pitchFamily="2" charset="0"/>
              <a:cs typeface="NeueMachina-Medium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5FF220D5-5FF5-4E75-8D71-26529A7A3A14}"/>
              </a:ext>
            </a:extLst>
          </p:cNvPr>
          <p:cNvSpPr txBox="1"/>
          <p:nvPr/>
        </p:nvSpPr>
        <p:spPr>
          <a:xfrm>
            <a:off x="615077" y="511049"/>
            <a:ext cx="6766479" cy="32508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2000" spc="-75" dirty="0">
                <a:solidFill>
                  <a:srgbClr val="76161A"/>
                </a:solidFill>
                <a:latin typeface="Onest" pitchFamily="2" charset="0"/>
                <a:cs typeface="NeueMachina-Medium"/>
              </a:rPr>
              <a:t>МБОУ «Средняя общеобразовательная школа №5»</a:t>
            </a:r>
            <a:endParaRPr sz="2000" dirty="0">
              <a:solidFill>
                <a:srgbClr val="76161A"/>
              </a:solidFill>
              <a:latin typeface="Onest" pitchFamily="2" charset="0"/>
              <a:cs typeface="NeueMachina-Medium"/>
            </a:endParaRP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A6D189A3-E3BF-46D2-9A69-E47F4DD6DF0F}"/>
              </a:ext>
            </a:extLst>
          </p:cNvPr>
          <p:cNvSpPr txBox="1"/>
          <p:nvPr/>
        </p:nvSpPr>
        <p:spPr>
          <a:xfrm>
            <a:off x="5592125" y="6330150"/>
            <a:ext cx="1116405" cy="32508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2000" spc="-75" dirty="0">
                <a:solidFill>
                  <a:srgbClr val="76161A"/>
                </a:solidFill>
                <a:latin typeface="Onest" pitchFamily="2" charset="0"/>
                <a:cs typeface="NeueMachina-Medium"/>
              </a:rPr>
              <a:t>г..Югорск</a:t>
            </a:r>
            <a:endParaRPr sz="2000" dirty="0">
              <a:solidFill>
                <a:srgbClr val="76161A"/>
              </a:solidFill>
              <a:latin typeface="Onest" pitchFamily="2" charset="0"/>
              <a:cs typeface="NeueMachina-Medium"/>
            </a:endParaRPr>
          </a:p>
        </p:txBody>
      </p:sp>
    </p:spTree>
    <p:extLst>
      <p:ext uri="{BB962C8B-B14F-4D97-AF65-F5344CB8AC3E}">
        <p14:creationId xmlns:p14="http://schemas.microsoft.com/office/powerpoint/2010/main" val="2428378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C277FE-111F-41F1-812E-57B0BC4D3EC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08069"/>
            <a:ext cx="12192000" cy="9504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36656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DCE6084-616E-4EF5-906B-0F6F6434FD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4784"/>
            <a:ext cx="12192000" cy="357182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8B09C2-1B12-437E-B3C4-1E189E4DD9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04" y="-52607"/>
            <a:ext cx="7802896" cy="4389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704FFC-C39E-497A-87E0-1998CB54196D}"/>
              </a:ext>
            </a:extLst>
          </p:cNvPr>
          <p:cNvSpPr txBox="1"/>
          <p:nvPr/>
        </p:nvSpPr>
        <p:spPr>
          <a:xfrm>
            <a:off x="359264" y="583272"/>
            <a:ext cx="67482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269875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latin typeface="Onest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4000" b="1" spc="-75" dirty="0">
                <a:solidFill>
                  <a:srgbClr val="76161A"/>
                </a:solidFill>
                <a:latin typeface="Onest" pitchFamily="2" charset="0"/>
              </a:rPr>
              <a:t>Фестивальное движение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B6B530-64A1-40D5-BDC0-8B1A6491C0FB}"/>
              </a:ext>
            </a:extLst>
          </p:cNvPr>
          <p:cNvSpPr txBox="1"/>
          <p:nvPr/>
        </p:nvSpPr>
        <p:spPr>
          <a:xfrm>
            <a:off x="921363" y="1684349"/>
            <a:ext cx="3796989" cy="985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sz="3200" spc="-75" dirty="0">
                <a:solidFill>
                  <a:srgbClr val="76161A"/>
                </a:solidFill>
                <a:latin typeface="Onest" pitchFamily="2" charset="0"/>
              </a:rPr>
              <a:t>1- 4 классы</a:t>
            </a:r>
          </a:p>
          <a:p>
            <a:pPr>
              <a:lnSpc>
                <a:spcPct val="90000"/>
              </a:lnSpc>
            </a:pPr>
            <a:endParaRPr lang="ru-RU" sz="3200" dirty="0">
              <a:solidFill>
                <a:schemeClr val="bg1"/>
              </a:solidFill>
              <a:latin typeface="Onest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1B549E-684F-4789-9C19-1217F3BFA081}"/>
              </a:ext>
            </a:extLst>
          </p:cNvPr>
          <p:cNvSpPr txBox="1"/>
          <p:nvPr/>
        </p:nvSpPr>
        <p:spPr>
          <a:xfrm>
            <a:off x="1040692" y="2496549"/>
            <a:ext cx="39699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/>
            <a:r>
              <a:rPr lang="ru-RU" sz="2000" dirty="0">
                <a:solidFill>
                  <a:srgbClr val="76161A"/>
                </a:solidFill>
                <a:latin typeface="Onest" pitchFamily="2" charset="0"/>
                <a:ea typeface="Times New Roman" pitchFamily="18" charset="0"/>
                <a:cs typeface="Times New Roman" pitchFamily="18" charset="0"/>
              </a:rPr>
              <a:t>Фестиваль рекламы классных проектов </a:t>
            </a:r>
            <a:r>
              <a:rPr lang="ru-RU" sz="2000" b="1" dirty="0">
                <a:solidFill>
                  <a:srgbClr val="76161A"/>
                </a:solidFill>
                <a:latin typeface="Onest" pitchFamily="2" charset="0"/>
                <a:ea typeface="Times New Roman" pitchFamily="18" charset="0"/>
                <a:cs typeface="Times New Roman" pitchFamily="18" charset="0"/>
              </a:rPr>
              <a:t>«Необычное в обычном»</a:t>
            </a:r>
            <a:endParaRPr lang="ru-RU" sz="2000" dirty="0">
              <a:solidFill>
                <a:srgbClr val="76161A"/>
              </a:solidFill>
              <a:latin typeface="Onest" pitchFamily="2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FE4800-BDFC-4008-9C5F-717EC78873F2}"/>
              </a:ext>
            </a:extLst>
          </p:cNvPr>
          <p:cNvSpPr txBox="1"/>
          <p:nvPr/>
        </p:nvSpPr>
        <p:spPr>
          <a:xfrm>
            <a:off x="1011535" y="4478179"/>
            <a:ext cx="4528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sz="2000" dirty="0">
                <a:solidFill>
                  <a:srgbClr val="76161A"/>
                </a:solidFill>
                <a:latin typeface="Onest" pitchFamily="2" charset="0"/>
                <a:ea typeface="Times New Roman" pitchFamily="18" charset="0"/>
                <a:cs typeface="Times New Roman" pitchFamily="18" charset="0"/>
              </a:rPr>
              <a:t>Фестиваль достижений </a:t>
            </a:r>
            <a:r>
              <a:rPr lang="ru-RU" sz="2000" b="1" dirty="0">
                <a:solidFill>
                  <a:srgbClr val="76161A"/>
                </a:solidFill>
                <a:latin typeface="Onest" pitchFamily="2" charset="0"/>
                <a:ea typeface="Times New Roman" pitchFamily="18" charset="0"/>
                <a:cs typeface="Times New Roman" pitchFamily="18" charset="0"/>
              </a:rPr>
              <a:t>«Территория смыслов»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7CE45D-7BDC-4C29-B015-FE47A769683C}"/>
              </a:ext>
            </a:extLst>
          </p:cNvPr>
          <p:cNvSpPr txBox="1"/>
          <p:nvPr/>
        </p:nvSpPr>
        <p:spPr>
          <a:xfrm>
            <a:off x="6096000" y="1747474"/>
            <a:ext cx="4430111" cy="542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sz="3200" spc="-75" dirty="0">
                <a:solidFill>
                  <a:srgbClr val="76161A"/>
                </a:solidFill>
                <a:latin typeface="Onest" pitchFamily="2" charset="0"/>
              </a:rPr>
              <a:t>5-11 классы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D250B0-C93A-4FD4-BE5D-76D8C82E22A1}"/>
              </a:ext>
            </a:extLst>
          </p:cNvPr>
          <p:cNvSpPr txBox="1"/>
          <p:nvPr/>
        </p:nvSpPr>
        <p:spPr>
          <a:xfrm>
            <a:off x="1011535" y="360789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/>
            <a:r>
              <a:rPr lang="ru-RU" sz="1800" dirty="0">
                <a:solidFill>
                  <a:srgbClr val="76161A"/>
                </a:solidFill>
                <a:latin typeface="Onest" pitchFamily="2" charset="0"/>
                <a:ea typeface="Times New Roman" pitchFamily="18" charset="0"/>
                <a:cs typeface="Times New Roman" pitchFamily="18" charset="0"/>
              </a:rPr>
              <a:t>Фестиваль мастер-классов</a:t>
            </a:r>
          </a:p>
          <a:p>
            <a:pPr lvl="0" fontAlgn="base"/>
            <a:r>
              <a:rPr lang="ru-RU" sz="1800" b="1" dirty="0">
                <a:solidFill>
                  <a:srgbClr val="76161A"/>
                </a:solidFill>
                <a:latin typeface="Onest" pitchFamily="2" charset="0"/>
                <a:ea typeface="Times New Roman" pitchFamily="18" charset="0"/>
                <a:cs typeface="Times New Roman" pitchFamily="18" charset="0"/>
              </a:rPr>
              <a:t>«По секрету всему свету»</a:t>
            </a:r>
            <a:r>
              <a:rPr lang="ru-RU" sz="1800" dirty="0">
                <a:solidFill>
                  <a:srgbClr val="76161A"/>
                </a:solidFill>
                <a:latin typeface="Onest" pitchFamily="2" charset="0"/>
                <a:ea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0C1AD0-AAF6-4E7A-AE4E-A3BC49489A69}"/>
              </a:ext>
            </a:extLst>
          </p:cNvPr>
          <p:cNvSpPr txBox="1"/>
          <p:nvPr/>
        </p:nvSpPr>
        <p:spPr>
          <a:xfrm>
            <a:off x="6278881" y="2557509"/>
            <a:ext cx="6096000" cy="345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sz="1800" b="1" dirty="0">
                <a:solidFill>
                  <a:srgbClr val="76161A"/>
                </a:solidFill>
                <a:latin typeface="Onest" pitchFamily="2" charset="0"/>
                <a:ea typeface="Times New Roman" pitchFamily="18" charset="0"/>
                <a:cs typeface="Times New Roman" pitchFamily="18" charset="0"/>
              </a:rPr>
              <a:t>«Знаю. Умею. Действую!»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D13E74-0683-4D43-9BF1-45C70B8F646C}"/>
              </a:ext>
            </a:extLst>
          </p:cNvPr>
          <p:cNvSpPr txBox="1"/>
          <p:nvPr/>
        </p:nvSpPr>
        <p:spPr>
          <a:xfrm>
            <a:off x="6278881" y="3148214"/>
            <a:ext cx="6096000" cy="345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sz="1800" b="1" dirty="0">
                <a:solidFill>
                  <a:srgbClr val="76161A"/>
                </a:solidFill>
                <a:latin typeface="Onest" pitchFamily="2" charset="0"/>
                <a:ea typeface="Times New Roman" pitchFamily="18" charset="0"/>
                <a:cs typeface="Times New Roman" pitchFamily="18" charset="0"/>
              </a:rPr>
              <a:t>«Мир профессий»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F9CE43-B7FD-4007-AA49-C43AFC3D7F8D}"/>
              </a:ext>
            </a:extLst>
          </p:cNvPr>
          <p:cNvSpPr txBox="1"/>
          <p:nvPr/>
        </p:nvSpPr>
        <p:spPr>
          <a:xfrm>
            <a:off x="6278881" y="3690825"/>
            <a:ext cx="6096000" cy="345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sz="1800" b="1" dirty="0">
                <a:solidFill>
                  <a:srgbClr val="76161A"/>
                </a:solidFill>
                <a:latin typeface="Onest" pitchFamily="2" charset="0"/>
                <a:ea typeface="Times New Roman" pitchFamily="18" charset="0"/>
                <a:cs typeface="Times New Roman" pitchFamily="18" charset="0"/>
              </a:rPr>
              <a:t>«Служу России!»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BC8363-7FEB-4D88-8754-7E8CD4AAE751}"/>
              </a:ext>
            </a:extLst>
          </p:cNvPr>
          <p:cNvSpPr txBox="1"/>
          <p:nvPr/>
        </p:nvSpPr>
        <p:spPr>
          <a:xfrm>
            <a:off x="6278881" y="4223720"/>
            <a:ext cx="3789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800" b="1" dirty="0">
                <a:solidFill>
                  <a:srgbClr val="76161A"/>
                </a:solidFill>
                <a:latin typeface="Onest" pitchFamily="2" charset="0"/>
                <a:ea typeface="Times New Roman" pitchFamily="18" charset="0"/>
                <a:cs typeface="Times New Roman" pitchFamily="18" charset="0"/>
              </a:rPr>
              <a:t>«Агентство</a:t>
            </a:r>
          </a:p>
          <a:p>
            <a:pPr lvl="0"/>
            <a:r>
              <a:rPr lang="ru-RU" sz="1800" b="1" dirty="0">
                <a:solidFill>
                  <a:srgbClr val="76161A"/>
                </a:solidFill>
                <a:latin typeface="Onest" pitchFamily="2" charset="0"/>
                <a:ea typeface="Times New Roman" pitchFamily="18" charset="0"/>
                <a:cs typeface="Times New Roman" pitchFamily="18" charset="0"/>
              </a:rPr>
              <a:t>рекламы здоровья»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0DF795C-1092-4D48-9308-4DA5D3A2C343}"/>
              </a:ext>
            </a:extLst>
          </p:cNvPr>
          <p:cNvSpPr/>
          <p:nvPr/>
        </p:nvSpPr>
        <p:spPr>
          <a:xfrm>
            <a:off x="921364" y="2640110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4CFA4B4-8FE0-4E6A-98C3-F032B3814510}"/>
              </a:ext>
            </a:extLst>
          </p:cNvPr>
          <p:cNvSpPr/>
          <p:nvPr/>
        </p:nvSpPr>
        <p:spPr>
          <a:xfrm>
            <a:off x="921363" y="3732127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3164FAC5-0146-480F-B339-75BC9B56183C}"/>
              </a:ext>
            </a:extLst>
          </p:cNvPr>
          <p:cNvSpPr/>
          <p:nvPr/>
        </p:nvSpPr>
        <p:spPr>
          <a:xfrm>
            <a:off x="921363" y="4576797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48850235-19A0-458D-B855-F874A0669A95}"/>
              </a:ext>
            </a:extLst>
          </p:cNvPr>
          <p:cNvSpPr/>
          <p:nvPr/>
        </p:nvSpPr>
        <p:spPr>
          <a:xfrm>
            <a:off x="6096000" y="2677816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8A6B8D0-7EF3-4E42-BA3E-375178B15F2A}"/>
              </a:ext>
            </a:extLst>
          </p:cNvPr>
          <p:cNvSpPr/>
          <p:nvPr/>
        </p:nvSpPr>
        <p:spPr>
          <a:xfrm>
            <a:off x="6096000" y="3281641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CD341406-94E7-4024-9647-44CE2D52A0C2}"/>
              </a:ext>
            </a:extLst>
          </p:cNvPr>
          <p:cNvSpPr/>
          <p:nvPr/>
        </p:nvSpPr>
        <p:spPr>
          <a:xfrm>
            <a:off x="6096000" y="3820219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6D6A8CBD-EA77-4287-9CDC-8B134DD1424A}"/>
              </a:ext>
            </a:extLst>
          </p:cNvPr>
          <p:cNvSpPr/>
          <p:nvPr/>
        </p:nvSpPr>
        <p:spPr>
          <a:xfrm>
            <a:off x="6096000" y="4360488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252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4CFEFE-1281-4B31-BDB1-FDB9135ACB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4784"/>
            <a:ext cx="12192000" cy="357182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ECE46B6-69B3-4D31-9423-2AEAE29997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04" y="-52607"/>
            <a:ext cx="7802896" cy="4389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827353-AAC6-46B0-806F-75B0CBD67E5E}"/>
              </a:ext>
            </a:extLst>
          </p:cNvPr>
          <p:cNvSpPr txBox="1"/>
          <p:nvPr/>
        </p:nvSpPr>
        <p:spPr>
          <a:xfrm>
            <a:off x="932065" y="2069209"/>
            <a:ext cx="4755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dirty="0">
                <a:solidFill>
                  <a:srgbClr val="76161A"/>
                </a:solidFill>
                <a:latin typeface="Onest" pitchFamily="2" charset="0"/>
                <a:ea typeface="Times New Roman" pitchFamily="18" charset="0"/>
                <a:cs typeface="Times New Roman" pitchFamily="18" charset="0"/>
              </a:rPr>
              <a:t>создание единого образовательного пространства</a:t>
            </a:r>
          </a:p>
          <a:p>
            <a:pPr>
              <a:lnSpc>
                <a:spcPct val="90000"/>
              </a:lnSpc>
            </a:pPr>
            <a:endParaRPr lang="ru-RU" sz="2400" dirty="0">
              <a:solidFill>
                <a:srgbClr val="76161A"/>
              </a:solidFill>
              <a:latin typeface="Onest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69C752-6C85-43D8-8BF4-25D60121D3A6}"/>
              </a:ext>
            </a:extLst>
          </p:cNvPr>
          <p:cNvSpPr txBox="1"/>
          <p:nvPr/>
        </p:nvSpPr>
        <p:spPr>
          <a:xfrm>
            <a:off x="932065" y="3028075"/>
            <a:ext cx="4297921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>
                <a:solidFill>
                  <a:srgbClr val="76161A"/>
                </a:solidFill>
                <a:latin typeface="Onest" pitchFamily="2" charset="0"/>
                <a:ea typeface="Times New Roman" pitchFamily="18" charset="0"/>
                <a:cs typeface="Times New Roman" pitchFamily="18" charset="0"/>
              </a:rPr>
              <a:t>интеграция основного и дополнительного образования, использование различных форм организации деятельности детей </a:t>
            </a:r>
            <a:endParaRPr lang="ru-RU" sz="2400" dirty="0">
              <a:solidFill>
                <a:srgbClr val="76161A"/>
              </a:solidFill>
              <a:latin typeface="Onest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777DF9-8103-4427-B341-612FCDB31981}"/>
              </a:ext>
            </a:extLst>
          </p:cNvPr>
          <p:cNvSpPr txBox="1"/>
          <p:nvPr/>
        </p:nvSpPr>
        <p:spPr>
          <a:xfrm>
            <a:off x="932065" y="4317299"/>
            <a:ext cx="452850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>
                <a:solidFill>
                  <a:srgbClr val="76161A"/>
                </a:solidFill>
                <a:latin typeface="Onest" pitchFamily="2" charset="0"/>
                <a:ea typeface="Times New Roman" pitchFamily="18" charset="0"/>
                <a:cs typeface="Times New Roman" pitchFamily="18" charset="0"/>
              </a:rPr>
              <a:t>расширение воспитательного «поля» через включение предприятий и учреждений города в рамках социально-педагогического партнерства </a:t>
            </a:r>
            <a:endParaRPr lang="ru-RU" sz="2400" dirty="0">
              <a:solidFill>
                <a:srgbClr val="76161A"/>
              </a:solidFill>
              <a:latin typeface="Onest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AF1EA4-87E8-49CA-9A4F-F2A59D91717D}"/>
              </a:ext>
            </a:extLst>
          </p:cNvPr>
          <p:cNvSpPr txBox="1"/>
          <p:nvPr/>
        </p:nvSpPr>
        <p:spPr>
          <a:xfrm>
            <a:off x="5788243" y="4520206"/>
            <a:ext cx="6166259" cy="1671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endParaRPr lang="ru-RU" dirty="0">
              <a:solidFill>
                <a:srgbClr val="76161A"/>
              </a:solidFill>
              <a:latin typeface="Onest" pitchFamily="2" charset="0"/>
              <a:ea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90000"/>
              </a:lnSpc>
            </a:pPr>
            <a:r>
              <a:rPr lang="ru-RU" dirty="0">
                <a:solidFill>
                  <a:srgbClr val="76161A"/>
                </a:solidFill>
                <a:latin typeface="Onest" pitchFamily="2" charset="0"/>
                <a:ea typeface="Times New Roman" pitchFamily="18" charset="0"/>
                <a:cs typeface="Times New Roman" pitchFamily="18" charset="0"/>
              </a:rPr>
              <a:t>совместная развивающая деятельность взрослого и ребенка (взрослый - семья, родители, родители-профессионалы).</a:t>
            </a:r>
          </a:p>
          <a:p>
            <a:pPr lvl="0">
              <a:lnSpc>
                <a:spcPct val="90000"/>
              </a:lnSpc>
            </a:pPr>
            <a:endParaRPr lang="ru-RU" dirty="0">
              <a:solidFill>
                <a:srgbClr val="76161A"/>
              </a:solidFill>
              <a:latin typeface="Onest" pitchFamily="2" charset="0"/>
              <a:ea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ru-RU" sz="2400" dirty="0">
              <a:solidFill>
                <a:srgbClr val="76161A"/>
              </a:solidFill>
              <a:latin typeface="Onest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1A3E6E-0070-4423-ADDF-394631D15BC8}"/>
              </a:ext>
            </a:extLst>
          </p:cNvPr>
          <p:cNvSpPr txBox="1"/>
          <p:nvPr/>
        </p:nvSpPr>
        <p:spPr>
          <a:xfrm>
            <a:off x="5788243" y="2693570"/>
            <a:ext cx="5804543" cy="2419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dirty="0">
                <a:solidFill>
                  <a:srgbClr val="76161A"/>
                </a:solidFill>
                <a:latin typeface="Onest" pitchFamily="2" charset="0"/>
                <a:ea typeface="Times New Roman" pitchFamily="18" charset="0"/>
                <a:cs typeface="Times New Roman" pitchFamily="18" charset="0"/>
              </a:rPr>
              <a:t>включение каждого ребенка в многогранную интеллектуальную, творческую и психологически положительно насыщенную жизнь, где есть условия для самовыражения и самоутверждения (его роль в проекте может быть различна. Он – лидер, активный участник или наблюдатель, но он в процессе!)</a:t>
            </a:r>
          </a:p>
          <a:p>
            <a:pPr lvl="0">
              <a:lnSpc>
                <a:spcPct val="90000"/>
              </a:lnSpc>
            </a:pPr>
            <a:endParaRPr lang="ru-RU" dirty="0">
              <a:solidFill>
                <a:srgbClr val="76161A"/>
              </a:solidFill>
              <a:latin typeface="Onest" pitchFamily="2" charset="0"/>
              <a:ea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ru-RU" sz="2400" dirty="0">
              <a:solidFill>
                <a:srgbClr val="76161A"/>
              </a:solidFill>
              <a:latin typeface="Onest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F998FD-F96B-4874-A12C-A06C25B059CF}"/>
              </a:ext>
            </a:extLst>
          </p:cNvPr>
          <p:cNvSpPr txBox="1"/>
          <p:nvPr/>
        </p:nvSpPr>
        <p:spPr>
          <a:xfrm>
            <a:off x="367982" y="282651"/>
            <a:ext cx="84056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269875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spc="-75" dirty="0">
                <a:solidFill>
                  <a:srgbClr val="76161A"/>
                </a:solidFill>
                <a:latin typeface="Onest" pitchFamily="2" charset="0"/>
              </a:rPr>
              <a:t>Ключевые идеи</a:t>
            </a:r>
          </a:p>
          <a:p>
            <a:pPr lvl="0" indent="269875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spc="-75" dirty="0">
                <a:solidFill>
                  <a:srgbClr val="76161A"/>
                </a:solidFill>
                <a:latin typeface="Onest" pitchFamily="2" charset="0"/>
              </a:rPr>
              <a:t>фестивального движения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0B80F61-08AD-4422-9B26-0CD847EA6FCD}"/>
              </a:ext>
            </a:extLst>
          </p:cNvPr>
          <p:cNvSpPr/>
          <p:nvPr/>
        </p:nvSpPr>
        <p:spPr>
          <a:xfrm>
            <a:off x="793663" y="2188565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FC043F4-B9CB-4A27-B6C0-EF842E61872A}"/>
              </a:ext>
            </a:extLst>
          </p:cNvPr>
          <p:cNvSpPr/>
          <p:nvPr/>
        </p:nvSpPr>
        <p:spPr>
          <a:xfrm>
            <a:off x="793663" y="3134362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9A7D6E3-3D0C-4749-A74B-C3200B967B66}"/>
              </a:ext>
            </a:extLst>
          </p:cNvPr>
          <p:cNvSpPr/>
          <p:nvPr/>
        </p:nvSpPr>
        <p:spPr>
          <a:xfrm>
            <a:off x="793663" y="4445421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29CDF4F-DDAC-4051-BA33-83E9B625A41A}"/>
              </a:ext>
            </a:extLst>
          </p:cNvPr>
          <p:cNvSpPr/>
          <p:nvPr/>
        </p:nvSpPr>
        <p:spPr>
          <a:xfrm>
            <a:off x="5698072" y="2810405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7BFDCC5-FF0D-4F0D-A14F-124D8A16A78B}"/>
              </a:ext>
            </a:extLst>
          </p:cNvPr>
          <p:cNvSpPr/>
          <p:nvPr/>
        </p:nvSpPr>
        <p:spPr>
          <a:xfrm>
            <a:off x="5698072" y="4885316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523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ED603E0-E4FA-422A-9690-FD4A8680DC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480" y="-52607"/>
            <a:ext cx="7081520" cy="39833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2" descr="https://sun9-37.userapi.com/impg/sqlMtamkcMnE6eODkMyE17IESFLLdeDuw07Kvg/A3H70hji4fI.jpg?size=1161x1555&amp;quality=95&amp;sign=39e10b16be1ae84cc031d76b5cdae022&amp;type=album">
            <a:extLst>
              <a:ext uri="{FF2B5EF4-FFF2-40B4-BE49-F238E27FC236}">
                <a16:creationId xmlns:a16="http://schemas.microsoft.com/office/drawing/2014/main" id="{11F07AA7-C4B0-4D08-8C75-F049520803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r="3705"/>
          <a:stretch/>
        </p:blipFill>
        <p:spPr bwMode="auto">
          <a:xfrm>
            <a:off x="284480" y="367233"/>
            <a:ext cx="4402586" cy="6123533"/>
          </a:xfrm>
          <a:prstGeom prst="rect">
            <a:avLst/>
          </a:prstGeom>
          <a:noFill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801E899-42D9-427C-8DFF-243026D363B7}"/>
              </a:ext>
            </a:extLst>
          </p:cNvPr>
          <p:cNvSpPr txBox="1"/>
          <p:nvPr/>
        </p:nvSpPr>
        <p:spPr>
          <a:xfrm>
            <a:off x="5235616" y="1988603"/>
            <a:ext cx="6311169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spc="-75" dirty="0">
              <a:solidFill>
                <a:srgbClr val="76161A"/>
              </a:solidFill>
              <a:latin typeface="Onest" pitchFamily="2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spc="-75" dirty="0">
                <a:solidFill>
                  <a:srgbClr val="76161A"/>
                </a:solidFill>
                <a:latin typeface="Onest" pitchFamily="2" charset="0"/>
              </a:rPr>
              <a:t>     </a:t>
            </a:r>
            <a:r>
              <a:rPr lang="ru-RU" sz="1600" spc="-75" dirty="0">
                <a:solidFill>
                  <a:srgbClr val="76161A"/>
                </a:solidFill>
                <a:latin typeface="Onest" pitchFamily="2" charset="0"/>
              </a:rPr>
              <a:t>Конкурс песенного мастерства «На привале» (1-5 классы);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spc="-75" dirty="0">
                <a:solidFill>
                  <a:srgbClr val="76161A"/>
                </a:solidFill>
                <a:latin typeface="Onest" pitchFamily="2" charset="0"/>
              </a:rPr>
              <a:t>    </a:t>
            </a:r>
            <a:r>
              <a:rPr lang="ru-RU" sz="1600" spc="-75" dirty="0">
                <a:solidFill>
                  <a:srgbClr val="76161A"/>
                </a:solidFill>
                <a:latin typeface="Onest" pitchFamily="2" charset="0"/>
              </a:rPr>
              <a:t> Конкурс «Солдатская каша» (6-9 классы);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spc="-75" dirty="0">
                <a:solidFill>
                  <a:srgbClr val="76161A"/>
                </a:solidFill>
                <a:latin typeface="Onest" pitchFamily="2" charset="0"/>
              </a:rPr>
              <a:t> </a:t>
            </a:r>
            <a:r>
              <a:rPr lang="en-US" sz="1600" spc="-75" dirty="0">
                <a:solidFill>
                  <a:srgbClr val="76161A"/>
                </a:solidFill>
                <a:latin typeface="Onest" pitchFamily="2" charset="0"/>
              </a:rPr>
              <a:t>    </a:t>
            </a:r>
            <a:r>
              <a:rPr lang="ru-RU" sz="1600" spc="-75" dirty="0">
                <a:solidFill>
                  <a:srgbClr val="76161A"/>
                </a:solidFill>
                <a:latin typeface="Onest" pitchFamily="2" charset="0"/>
              </a:rPr>
              <a:t>Спортивные состязания «Русский солдат умом и силой богат» (10-11 классы, молодежный комитет шефского предприятия  Комсомольского ЛПУМГ).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600" spc="-75" dirty="0">
              <a:solidFill>
                <a:srgbClr val="76161A"/>
              </a:solidFill>
              <a:latin typeface="Onest" pitchFamily="2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600" spc="-75" dirty="0">
                <a:solidFill>
                  <a:srgbClr val="76161A"/>
                </a:solidFill>
                <a:latin typeface="Onest" pitchFamily="2" charset="0"/>
              </a:rPr>
              <a:t>     </a:t>
            </a:r>
            <a:r>
              <a:rPr lang="ru-RU" sz="1600" spc="-75" dirty="0">
                <a:solidFill>
                  <a:srgbClr val="76161A"/>
                </a:solidFill>
                <a:latin typeface="Onest" pitchFamily="2" charset="0"/>
              </a:rPr>
              <a:t>Содействие  развитию культуры питания учащихся;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spc="-75" dirty="0">
                <a:solidFill>
                  <a:srgbClr val="76161A"/>
                </a:solidFill>
                <a:latin typeface="Onest" pitchFamily="2" charset="0"/>
              </a:rPr>
              <a:t> </a:t>
            </a:r>
            <a:r>
              <a:rPr lang="en-US" sz="1600" spc="-75" dirty="0">
                <a:solidFill>
                  <a:srgbClr val="76161A"/>
                </a:solidFill>
                <a:latin typeface="Onest" pitchFamily="2" charset="0"/>
              </a:rPr>
              <a:t>    </a:t>
            </a:r>
            <a:r>
              <a:rPr lang="ru-RU" sz="1600" spc="-75" dirty="0">
                <a:solidFill>
                  <a:srgbClr val="76161A"/>
                </a:solidFill>
                <a:latin typeface="Onest" pitchFamily="2" charset="0"/>
              </a:rPr>
              <a:t>Сохранение и пропаганда культурных ценностей нашего Отечества;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spc="-75" dirty="0">
                <a:solidFill>
                  <a:srgbClr val="76161A"/>
                </a:solidFill>
                <a:latin typeface="Onest" pitchFamily="2" charset="0"/>
              </a:rPr>
              <a:t> </a:t>
            </a:r>
            <a:r>
              <a:rPr lang="en-US" sz="1600" spc="-75" dirty="0">
                <a:solidFill>
                  <a:srgbClr val="76161A"/>
                </a:solidFill>
                <a:latin typeface="Onest" pitchFamily="2" charset="0"/>
              </a:rPr>
              <a:t>    </a:t>
            </a:r>
            <a:r>
              <a:rPr lang="ru-RU" sz="1600" spc="-75" dirty="0">
                <a:solidFill>
                  <a:srgbClr val="76161A"/>
                </a:solidFill>
                <a:latin typeface="Onest" pitchFamily="2" charset="0"/>
              </a:rPr>
              <a:t>Повышение уровня знаний и навыков в изучении военной истории, историко-культурного наследия истории Отечества;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spc="-75" dirty="0">
                <a:solidFill>
                  <a:srgbClr val="76161A"/>
                </a:solidFill>
                <a:latin typeface="Onest" pitchFamily="2" charset="0"/>
              </a:rPr>
              <a:t> </a:t>
            </a:r>
            <a:r>
              <a:rPr lang="en-US" sz="1600" spc="-75" dirty="0">
                <a:solidFill>
                  <a:srgbClr val="76161A"/>
                </a:solidFill>
                <a:latin typeface="Onest" pitchFamily="2" charset="0"/>
              </a:rPr>
              <a:t>    </a:t>
            </a:r>
            <a:r>
              <a:rPr lang="ru-RU" sz="1600" spc="-75" dirty="0">
                <a:solidFill>
                  <a:srgbClr val="76161A"/>
                </a:solidFill>
                <a:latin typeface="Onest" pitchFamily="2" charset="0"/>
              </a:rPr>
              <a:t>Организация социального взаимодействия субъектов (родители, семьи, предприятия города)  с использованием возможностей культурно-образовательного пространства города Югорска, округа и страны;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spc="-75" dirty="0">
                <a:solidFill>
                  <a:srgbClr val="76161A"/>
                </a:solidFill>
                <a:latin typeface="Onest" pitchFamily="2" charset="0"/>
              </a:rPr>
              <a:t> </a:t>
            </a:r>
            <a:r>
              <a:rPr lang="en-US" sz="1600" spc="-75" dirty="0">
                <a:solidFill>
                  <a:srgbClr val="76161A"/>
                </a:solidFill>
                <a:latin typeface="Onest" pitchFamily="2" charset="0"/>
              </a:rPr>
              <a:t>    </a:t>
            </a:r>
            <a:r>
              <a:rPr lang="ru-RU" sz="1600" spc="-75" dirty="0">
                <a:solidFill>
                  <a:srgbClr val="76161A"/>
                </a:solidFill>
                <a:latin typeface="Onest" pitchFamily="2" charset="0"/>
              </a:rPr>
              <a:t>Развитие творческих способностей участников конкурса.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78EE7F7-25AF-40F6-908F-CCF4C452F80D}"/>
              </a:ext>
            </a:extLst>
          </p:cNvPr>
          <p:cNvSpPr/>
          <p:nvPr/>
        </p:nvSpPr>
        <p:spPr>
          <a:xfrm>
            <a:off x="5347552" y="2334728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50DBF56-1428-4C67-A9DF-A11CE3F1D48F}"/>
              </a:ext>
            </a:extLst>
          </p:cNvPr>
          <p:cNvSpPr/>
          <p:nvPr/>
        </p:nvSpPr>
        <p:spPr>
          <a:xfrm>
            <a:off x="5347552" y="2589704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F24CDD2-B794-4460-AB90-3B7879BFA7EB}"/>
              </a:ext>
            </a:extLst>
          </p:cNvPr>
          <p:cNvSpPr/>
          <p:nvPr/>
        </p:nvSpPr>
        <p:spPr>
          <a:xfrm>
            <a:off x="5347552" y="2826120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6D0BC4C-6AF3-408A-8FF8-C48E1BF2AF48}"/>
              </a:ext>
            </a:extLst>
          </p:cNvPr>
          <p:cNvSpPr/>
          <p:nvPr/>
        </p:nvSpPr>
        <p:spPr>
          <a:xfrm>
            <a:off x="5347552" y="3801067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B321520-2916-4DE0-9979-8681048CFDA0}"/>
              </a:ext>
            </a:extLst>
          </p:cNvPr>
          <p:cNvSpPr/>
          <p:nvPr/>
        </p:nvSpPr>
        <p:spPr>
          <a:xfrm>
            <a:off x="5347551" y="4062879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C509E8-96D2-4C60-B271-3775F023690D}"/>
              </a:ext>
            </a:extLst>
          </p:cNvPr>
          <p:cNvSpPr/>
          <p:nvPr/>
        </p:nvSpPr>
        <p:spPr>
          <a:xfrm>
            <a:off x="5347551" y="4545479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D47F740-A561-4F71-9DBB-B312BCF03897}"/>
              </a:ext>
            </a:extLst>
          </p:cNvPr>
          <p:cNvSpPr/>
          <p:nvPr/>
        </p:nvSpPr>
        <p:spPr>
          <a:xfrm>
            <a:off x="5347551" y="5028079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512C121-CF14-42F8-B75B-1337AE715AB0}"/>
              </a:ext>
            </a:extLst>
          </p:cNvPr>
          <p:cNvSpPr/>
          <p:nvPr/>
        </p:nvSpPr>
        <p:spPr>
          <a:xfrm>
            <a:off x="5347551" y="6010207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04F70E-6174-419C-ADBB-AFCB0BAC999B}"/>
              </a:ext>
            </a:extLst>
          </p:cNvPr>
          <p:cNvSpPr txBox="1"/>
          <p:nvPr/>
        </p:nvSpPr>
        <p:spPr>
          <a:xfrm>
            <a:off x="5235616" y="734467"/>
            <a:ext cx="61356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spc="-75" dirty="0">
                <a:solidFill>
                  <a:srgbClr val="76161A"/>
                </a:solidFill>
                <a:latin typeface="Onest" pitchFamily="2" charset="0"/>
              </a:rPr>
              <a:t>Фестиваль</a:t>
            </a:r>
            <a:endParaRPr lang="en-US" sz="2800" b="1" spc="-75" dirty="0">
              <a:solidFill>
                <a:srgbClr val="76161A"/>
              </a:solidFill>
              <a:latin typeface="Onest" pitchFamily="2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spc="-75" dirty="0">
                <a:solidFill>
                  <a:srgbClr val="76161A"/>
                </a:solidFill>
                <a:latin typeface="Onest" pitchFamily="2" charset="0"/>
              </a:rPr>
              <a:t>«Служу России!»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0F6AE24-E55A-446A-86C0-9653742BCD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" y="5303520"/>
            <a:ext cx="4693919" cy="136087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7608929-79F7-4DB7-B264-34423FA3A9A3}"/>
              </a:ext>
            </a:extLst>
          </p:cNvPr>
          <p:cNvSpPr/>
          <p:nvPr/>
        </p:nvSpPr>
        <p:spPr>
          <a:xfrm>
            <a:off x="132080" y="182880"/>
            <a:ext cx="4693920" cy="6492240"/>
          </a:xfrm>
          <a:prstGeom prst="rect">
            <a:avLst/>
          </a:prstGeom>
          <a:noFill/>
          <a:ln w="28575">
            <a:solidFill>
              <a:srgbClr val="7714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082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77042BD0-A7E0-4AA0-8DBF-A29683F14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3787" y="548640"/>
            <a:ext cx="4436104" cy="5814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47AC55-79E6-4200-919D-CE86FA168978}"/>
              </a:ext>
            </a:extLst>
          </p:cNvPr>
          <p:cNvSpPr txBox="1"/>
          <p:nvPr/>
        </p:nvSpPr>
        <p:spPr>
          <a:xfrm>
            <a:off x="433618" y="2709983"/>
            <a:ext cx="2686304" cy="650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u="sng" spc="-75" dirty="0">
                <a:solidFill>
                  <a:srgbClr val="76161A"/>
                </a:solidFill>
                <a:latin typeface="Onest" pitchFamily="2" charset="0"/>
              </a:rPr>
              <a:t>Роль родителей:</a:t>
            </a:r>
          </a:p>
          <a:p>
            <a:pPr>
              <a:lnSpc>
                <a:spcPct val="90000"/>
              </a:lnSpc>
            </a:pPr>
            <a:r>
              <a:rPr lang="ru-RU" sz="2000" dirty="0" err="1">
                <a:solidFill>
                  <a:schemeClr val="bg1"/>
                </a:solidFill>
                <a:latin typeface="Onest" pitchFamily="2" charset="0"/>
              </a:rPr>
              <a:t>одителей</a:t>
            </a:r>
            <a:r>
              <a:rPr lang="ru-RU" sz="2000" dirty="0">
                <a:solidFill>
                  <a:schemeClr val="bg1"/>
                </a:solidFill>
                <a:latin typeface="Onest" pitchFamily="2" charset="0"/>
              </a:rPr>
              <a:t>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8FF641-6830-4EBF-BB91-4300CDEDEEBF}"/>
              </a:ext>
            </a:extLst>
          </p:cNvPr>
          <p:cNvSpPr txBox="1"/>
          <p:nvPr/>
        </p:nvSpPr>
        <p:spPr>
          <a:xfrm>
            <a:off x="984038" y="3150908"/>
            <a:ext cx="2625455" cy="927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spc="-75" dirty="0">
                <a:solidFill>
                  <a:srgbClr val="76161A"/>
                </a:solidFill>
                <a:latin typeface="Onest" pitchFamily="2" charset="0"/>
              </a:rPr>
              <a:t>Помощь в сборе информации, выбор рецепта.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152AAD-5182-4B80-BB17-D7C9C117A98B}"/>
              </a:ext>
            </a:extLst>
          </p:cNvPr>
          <p:cNvSpPr txBox="1"/>
          <p:nvPr/>
        </p:nvSpPr>
        <p:spPr>
          <a:xfrm>
            <a:off x="433618" y="405518"/>
            <a:ext cx="6779153" cy="1758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u="sng" spc="-75" dirty="0">
                <a:solidFill>
                  <a:srgbClr val="76161A"/>
                </a:solidFill>
                <a:latin typeface="Onest" pitchFamily="2" charset="0"/>
              </a:rPr>
              <a:t>Целевая аудитория:</a:t>
            </a:r>
            <a:r>
              <a:rPr lang="ru-RU" sz="2000" spc="-75" dirty="0">
                <a:solidFill>
                  <a:srgbClr val="76161A"/>
                </a:solidFill>
                <a:latin typeface="Onest" pitchFamily="2" charset="0"/>
              </a:rPr>
              <a:t> учащиеся 6-9 классов, родители, ветераны и другие  категории граждан: педагоги, специалисты,</a:t>
            </a:r>
            <a:r>
              <a:rPr lang="en-US" sz="2000" spc="-75" dirty="0">
                <a:solidFill>
                  <a:srgbClr val="76161A"/>
                </a:solidFill>
                <a:latin typeface="Onest" pitchFamily="2" charset="0"/>
              </a:rPr>
              <a:t> </a:t>
            </a:r>
            <a:r>
              <a:rPr lang="ru-RU" sz="2000" spc="-75" dirty="0">
                <a:solidFill>
                  <a:srgbClr val="76161A"/>
                </a:solidFill>
                <a:latin typeface="Onest" pitchFamily="2" charset="0"/>
              </a:rPr>
              <a:t>осуществляющие деятельность по </a:t>
            </a:r>
            <a:r>
              <a:rPr lang="ru-RU" sz="2000" spc="-75" dirty="0" err="1">
                <a:solidFill>
                  <a:srgbClr val="76161A"/>
                </a:solidFill>
                <a:latin typeface="Onest" pitchFamily="2" charset="0"/>
              </a:rPr>
              <a:t>гражданско</a:t>
            </a:r>
            <a:r>
              <a:rPr lang="ru-RU" sz="2000" spc="-75" dirty="0">
                <a:solidFill>
                  <a:srgbClr val="76161A"/>
                </a:solidFill>
                <a:latin typeface="Onest" pitchFamily="2" charset="0"/>
              </a:rPr>
              <a:t> - патриотическому воспитанию в образовательных организациях, молодежные и детские творческие коллективы и др.</a:t>
            </a:r>
            <a:endParaRPr lang="en-US" sz="2000" spc="-75" dirty="0">
              <a:solidFill>
                <a:srgbClr val="76161A"/>
              </a:solidFill>
              <a:latin typeface="Onest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36EBEE-5CD2-4950-A217-7DAA0C962A56}"/>
              </a:ext>
            </a:extLst>
          </p:cNvPr>
          <p:cNvSpPr txBox="1"/>
          <p:nvPr/>
        </p:nvSpPr>
        <p:spPr>
          <a:xfrm>
            <a:off x="4733478" y="5048197"/>
            <a:ext cx="2199415" cy="1758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spc="-75" dirty="0">
                <a:solidFill>
                  <a:srgbClr val="76161A"/>
                </a:solidFill>
                <a:latin typeface="Onest" pitchFamily="2" charset="0"/>
              </a:rPr>
              <a:t>Помощь в поиске</a:t>
            </a:r>
            <a:br>
              <a:rPr lang="ru-RU" sz="2000" spc="-75" dirty="0">
                <a:solidFill>
                  <a:srgbClr val="76161A"/>
                </a:solidFill>
                <a:latin typeface="Onest" pitchFamily="2" charset="0"/>
              </a:rPr>
            </a:br>
            <a:r>
              <a:rPr lang="ru-RU" sz="2000" spc="-75" dirty="0">
                <a:solidFill>
                  <a:srgbClr val="76161A"/>
                </a:solidFill>
                <a:latin typeface="Onest" pitchFamily="2" charset="0"/>
              </a:rPr>
              <a:t>и изготовлении </a:t>
            </a:r>
          </a:p>
          <a:p>
            <a:pPr>
              <a:lnSpc>
                <a:spcPct val="90000"/>
              </a:lnSpc>
            </a:pPr>
            <a:r>
              <a:rPr lang="ru-RU" sz="2000" spc="-75" dirty="0">
                <a:solidFill>
                  <a:srgbClr val="76161A"/>
                </a:solidFill>
                <a:latin typeface="Onest" pitchFamily="2" charset="0"/>
              </a:rPr>
              <a:t>реквизитов для представления каши.</a:t>
            </a:r>
          </a:p>
          <a:p>
            <a:pPr>
              <a:lnSpc>
                <a:spcPct val="90000"/>
              </a:lnSpc>
            </a:pPr>
            <a:endParaRPr lang="ru-RU" sz="2000" dirty="0">
              <a:solidFill>
                <a:srgbClr val="2168EE"/>
              </a:solidFill>
              <a:latin typeface="Onest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9087F7-71F8-408E-B820-C30F3A6293C6}"/>
              </a:ext>
            </a:extLst>
          </p:cNvPr>
          <p:cNvSpPr txBox="1"/>
          <p:nvPr/>
        </p:nvSpPr>
        <p:spPr>
          <a:xfrm>
            <a:off x="2928941" y="4028998"/>
            <a:ext cx="2232484" cy="927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spc="-75" dirty="0">
                <a:solidFill>
                  <a:srgbClr val="76161A"/>
                </a:solidFill>
                <a:latin typeface="Onest" pitchFamily="2" charset="0"/>
              </a:rPr>
              <a:t>Проведение мастер-класса по готовке каши.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2AFBBED-25DF-4F3D-A5BD-D9D75388C4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557" y="5250554"/>
            <a:ext cx="4693919" cy="1360875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28A18CC-4CFD-498E-92F8-4B99D779FE4D}"/>
              </a:ext>
            </a:extLst>
          </p:cNvPr>
          <p:cNvSpPr/>
          <p:nvPr/>
        </p:nvSpPr>
        <p:spPr>
          <a:xfrm>
            <a:off x="7170557" y="405518"/>
            <a:ext cx="4693920" cy="6208642"/>
          </a:xfrm>
          <a:prstGeom prst="rect">
            <a:avLst/>
          </a:prstGeom>
          <a:noFill/>
          <a:ln w="28575">
            <a:solidFill>
              <a:srgbClr val="7714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9CBFDC6-C272-45C3-96C6-CFD8C3DB587A}"/>
              </a:ext>
            </a:extLst>
          </p:cNvPr>
          <p:cNvGrpSpPr/>
          <p:nvPr/>
        </p:nvGrpSpPr>
        <p:grpSpPr>
          <a:xfrm>
            <a:off x="4082676" y="5029492"/>
            <a:ext cx="826489" cy="396822"/>
            <a:chOff x="2840616" y="5007561"/>
            <a:chExt cx="826489" cy="396822"/>
          </a:xfrm>
        </p:grpSpPr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33B046F3-63B7-4FB5-8B91-2706BF498BFE}"/>
                </a:ext>
              </a:extLst>
            </p:cNvPr>
            <p:cNvSpPr/>
            <p:nvPr/>
          </p:nvSpPr>
          <p:spPr>
            <a:xfrm rot="8865460">
              <a:off x="3064095" y="5007561"/>
              <a:ext cx="379531" cy="39682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76161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76161A"/>
                </a:solidFill>
                <a:highlight>
                  <a:srgbClr val="77121A"/>
                </a:highlight>
                <a:latin typeface="Onest" pitchFamily="2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290D776-5429-43B0-B3CE-A2C7C5823649}"/>
                </a:ext>
              </a:extLst>
            </p:cNvPr>
            <p:cNvSpPr txBox="1"/>
            <p:nvPr/>
          </p:nvSpPr>
          <p:spPr>
            <a:xfrm>
              <a:off x="2840616" y="5049242"/>
              <a:ext cx="826489" cy="3455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b="1" dirty="0">
                  <a:solidFill>
                    <a:srgbClr val="77121A"/>
                  </a:solidFill>
                  <a:latin typeface="Onest" pitchFamily="2" charset="0"/>
                </a:rPr>
                <a:t>3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1DCBBA2C-BEE6-4449-84C9-B481B7914090}"/>
              </a:ext>
            </a:extLst>
          </p:cNvPr>
          <p:cNvGrpSpPr/>
          <p:nvPr/>
        </p:nvGrpSpPr>
        <p:grpSpPr>
          <a:xfrm>
            <a:off x="2268728" y="4022840"/>
            <a:ext cx="826489" cy="396822"/>
            <a:chOff x="2840616" y="5007561"/>
            <a:chExt cx="826489" cy="396822"/>
          </a:xfrm>
        </p:grpSpPr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9BE1ACED-6B74-424E-A2E2-02425928FD53}"/>
                </a:ext>
              </a:extLst>
            </p:cNvPr>
            <p:cNvSpPr/>
            <p:nvPr/>
          </p:nvSpPr>
          <p:spPr>
            <a:xfrm rot="8865460">
              <a:off x="3064095" y="5007561"/>
              <a:ext cx="379531" cy="39682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76161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76161A"/>
                </a:solidFill>
                <a:highlight>
                  <a:srgbClr val="77121A"/>
                </a:highlight>
                <a:latin typeface="Onest" pitchFamily="2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B70D3C9-C951-4A7E-8E5A-E7121CC445A7}"/>
                </a:ext>
              </a:extLst>
            </p:cNvPr>
            <p:cNvSpPr txBox="1"/>
            <p:nvPr/>
          </p:nvSpPr>
          <p:spPr>
            <a:xfrm>
              <a:off x="2840616" y="5049242"/>
              <a:ext cx="826489" cy="3455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b="1" dirty="0">
                  <a:solidFill>
                    <a:srgbClr val="77121A"/>
                  </a:solidFill>
                  <a:latin typeface="Onest" pitchFamily="2" charset="0"/>
                </a:rPr>
                <a:t>2</a:t>
              </a:r>
              <a:endParaRPr lang="ru-RU" b="1" dirty="0">
                <a:solidFill>
                  <a:srgbClr val="77121A"/>
                </a:solidFill>
                <a:latin typeface="Onest" pitchFamily="2" charset="0"/>
              </a:endParaRP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E6311134-5875-4593-AC52-9760636A510D}"/>
              </a:ext>
            </a:extLst>
          </p:cNvPr>
          <p:cNvGrpSpPr/>
          <p:nvPr/>
        </p:nvGrpSpPr>
        <p:grpSpPr>
          <a:xfrm>
            <a:off x="326801" y="3145874"/>
            <a:ext cx="826489" cy="396822"/>
            <a:chOff x="2840616" y="5007561"/>
            <a:chExt cx="826489" cy="396822"/>
          </a:xfrm>
        </p:grpSpPr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79EDA664-023A-4BC2-8762-1A863CA015B1}"/>
                </a:ext>
              </a:extLst>
            </p:cNvPr>
            <p:cNvSpPr/>
            <p:nvPr/>
          </p:nvSpPr>
          <p:spPr>
            <a:xfrm rot="8865460">
              <a:off x="3064095" y="5007561"/>
              <a:ext cx="379531" cy="39682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76161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76161A"/>
                </a:solidFill>
                <a:highlight>
                  <a:srgbClr val="77121A"/>
                </a:highlight>
                <a:latin typeface="Onest" pitchFamily="2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2715A06-88A4-4B3D-9476-6E62B458FACF}"/>
                </a:ext>
              </a:extLst>
            </p:cNvPr>
            <p:cNvSpPr txBox="1"/>
            <p:nvPr/>
          </p:nvSpPr>
          <p:spPr>
            <a:xfrm>
              <a:off x="2840616" y="5049242"/>
              <a:ext cx="826489" cy="3455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b="1" dirty="0">
                  <a:solidFill>
                    <a:srgbClr val="77121A"/>
                  </a:solidFill>
                  <a:latin typeface="Onest" pitchFamily="2" charset="0"/>
                </a:rPr>
                <a:t>1</a:t>
              </a:r>
              <a:endParaRPr lang="ru-RU" b="1" dirty="0">
                <a:solidFill>
                  <a:srgbClr val="77121A"/>
                </a:solidFill>
                <a:latin typeface="Onest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1543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1EB55E0-F5FE-4465-812B-AA35D8FD3E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39311"/>
            <a:ext cx="12192000" cy="251869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7B0F0C4-77E6-4449-A8F5-0C19A3F4F1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480" y="-52607"/>
            <a:ext cx="7081520" cy="39833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2" descr="https://sun9-77.userapi.com/impg/UlcVL7dsyuRGpdFLEfQzF5Rrgen-M4CUeeZSIA/6sOgB0ql378.jpg?size=2560x1707&amp;quality=96&amp;sign=12f23802ad5f13e6c3e2a3fece80129b&amp;type=album">
            <a:extLst>
              <a:ext uri="{FF2B5EF4-FFF2-40B4-BE49-F238E27FC236}">
                <a16:creationId xmlns:a16="http://schemas.microsoft.com/office/drawing/2014/main" id="{3377A8C7-B3DE-4202-843B-0C11A3120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07570" y="1948120"/>
            <a:ext cx="2477348" cy="2368729"/>
          </a:xfrm>
          <a:prstGeom prst="ellipse">
            <a:avLst/>
          </a:prstGeom>
          <a:noFill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710DD95-9F82-4A99-B356-4C5C53B00F36}"/>
              </a:ext>
            </a:extLst>
          </p:cNvPr>
          <p:cNvSpPr txBox="1"/>
          <p:nvPr/>
        </p:nvSpPr>
        <p:spPr>
          <a:xfrm>
            <a:off x="123256" y="373292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269875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latin typeface="Onest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4000" b="1" spc="-75" dirty="0">
                <a:solidFill>
                  <a:srgbClr val="76161A"/>
                </a:solidFill>
                <a:latin typeface="Onest" pitchFamily="2" charset="0"/>
              </a:rPr>
              <a:t>Этапы конкурса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24979F-C3EE-41B5-B02C-E23872CA4E0A}"/>
              </a:ext>
            </a:extLst>
          </p:cNvPr>
          <p:cNvSpPr txBox="1"/>
          <p:nvPr/>
        </p:nvSpPr>
        <p:spPr>
          <a:xfrm>
            <a:off x="1232033" y="1342827"/>
            <a:ext cx="7885590" cy="844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pc="-75" dirty="0">
                <a:solidFill>
                  <a:srgbClr val="76161A"/>
                </a:solidFill>
                <a:latin typeface="Onest" pitchFamily="2" charset="0"/>
              </a:rPr>
              <a:t>Операция «Разведка»: сбор материала о каше, ее питательных свойствах; </a:t>
            </a:r>
            <a:br>
              <a:rPr lang="ru-RU" spc="-75" dirty="0">
                <a:solidFill>
                  <a:srgbClr val="76161A"/>
                </a:solidFill>
                <a:latin typeface="Onest" pitchFamily="2" charset="0"/>
              </a:rPr>
            </a:br>
            <a:r>
              <a:rPr lang="ru-RU" spc="-75" dirty="0">
                <a:solidFill>
                  <a:srgbClr val="76161A"/>
                </a:solidFill>
                <a:latin typeface="Onest" pitchFamily="2" charset="0"/>
              </a:rPr>
              <a:t>об обычаях, традициях, связанных с кашей; в каких литературных</a:t>
            </a:r>
            <a:br>
              <a:rPr lang="ru-RU" spc="-75" dirty="0">
                <a:solidFill>
                  <a:srgbClr val="76161A"/>
                </a:solidFill>
                <a:latin typeface="Onest" pitchFamily="2" charset="0"/>
              </a:rPr>
            </a:br>
            <a:r>
              <a:rPr lang="ru-RU" spc="-75" dirty="0">
                <a:solidFill>
                  <a:srgbClr val="76161A"/>
                </a:solidFill>
                <a:latin typeface="Onest" pitchFamily="2" charset="0"/>
              </a:rPr>
              <a:t>произведениях упоминается о каше и т.д.;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FE2BDE-FC07-411C-9929-C8438885A6D1}"/>
              </a:ext>
            </a:extLst>
          </p:cNvPr>
          <p:cNvSpPr txBox="1"/>
          <p:nvPr/>
        </p:nvSpPr>
        <p:spPr>
          <a:xfrm>
            <a:off x="1232031" y="2286268"/>
            <a:ext cx="6900853" cy="1093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pc="-75" dirty="0">
                <a:solidFill>
                  <a:srgbClr val="76161A"/>
                </a:solidFill>
                <a:latin typeface="Onest" pitchFamily="2" charset="0"/>
              </a:rPr>
              <a:t>Мастер-класс «По секрету всему свету» (учимся готовить кашу). </a:t>
            </a:r>
            <a:br>
              <a:rPr lang="ru-RU" spc="-75" dirty="0">
                <a:solidFill>
                  <a:srgbClr val="76161A"/>
                </a:solidFill>
                <a:latin typeface="Onest" pitchFamily="2" charset="0"/>
              </a:rPr>
            </a:br>
            <a:r>
              <a:rPr lang="ru-RU" spc="-75" dirty="0">
                <a:solidFill>
                  <a:srgbClr val="76161A"/>
                </a:solidFill>
                <a:latin typeface="Onest" pitchFamily="2" charset="0"/>
              </a:rPr>
              <a:t>Участники: родители, повара, педагоги и учащиеся.</a:t>
            </a:r>
            <a:br>
              <a:rPr lang="ru-RU" spc="-75" dirty="0">
                <a:solidFill>
                  <a:srgbClr val="76161A"/>
                </a:solidFill>
                <a:latin typeface="Onest" pitchFamily="2" charset="0"/>
              </a:rPr>
            </a:br>
            <a:endParaRPr lang="ru-RU" spc="-75" dirty="0">
              <a:solidFill>
                <a:srgbClr val="76161A"/>
              </a:solidFill>
              <a:latin typeface="Onest" pitchFamily="2" charset="0"/>
            </a:endParaRPr>
          </a:p>
          <a:p>
            <a:pPr>
              <a:lnSpc>
                <a:spcPct val="90000"/>
              </a:lnSpc>
            </a:pPr>
            <a:r>
              <a:rPr lang="ru-RU" spc="-75" dirty="0">
                <a:solidFill>
                  <a:srgbClr val="76161A"/>
                </a:solidFill>
                <a:latin typeface="Onest" pitchFamily="2" charset="0"/>
              </a:rPr>
              <a:t>Фестиваль  достижений (представление каши).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A039CE4-0986-4E50-BD85-04B1B781AC12}"/>
              </a:ext>
            </a:extLst>
          </p:cNvPr>
          <p:cNvSpPr/>
          <p:nvPr/>
        </p:nvSpPr>
        <p:spPr>
          <a:xfrm>
            <a:off x="524714" y="3889264"/>
            <a:ext cx="7210854" cy="1841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pc="-75" dirty="0">
                <a:solidFill>
                  <a:srgbClr val="76161A"/>
                </a:solidFill>
                <a:latin typeface="Onest" pitchFamily="2" charset="0"/>
              </a:rPr>
              <a:t>-Каждый класс, в рамках поздравления мальчиков с праздником, готовит концепцию своей военно-полевой кухни (каша, сервировка стола, представление, единая форма).</a:t>
            </a:r>
          </a:p>
          <a:p>
            <a:pPr>
              <a:lnSpc>
                <a:spcPct val="90000"/>
              </a:lnSpc>
            </a:pPr>
            <a:r>
              <a:rPr lang="ru-RU" spc="-75" dirty="0">
                <a:solidFill>
                  <a:srgbClr val="76161A"/>
                </a:solidFill>
                <a:latin typeface="Onest" pitchFamily="2" charset="0"/>
              </a:rPr>
              <a:t>-Варианты приготовления каши: кабинет технологии, школьная столовая и др.</a:t>
            </a:r>
          </a:p>
          <a:p>
            <a:pPr>
              <a:lnSpc>
                <a:spcPct val="90000"/>
              </a:lnSpc>
            </a:pPr>
            <a:r>
              <a:rPr lang="ru-RU" spc="-75" dirty="0">
                <a:solidFill>
                  <a:srgbClr val="76161A"/>
                </a:solidFill>
                <a:latin typeface="Onest" pitchFamily="2" charset="0"/>
              </a:rPr>
              <a:t>-Представление Солдатской каши проходит на перемене, в столовой согласно графику питания и закрепленного стола.</a:t>
            </a:r>
          </a:p>
        </p:txBody>
      </p:sp>
      <p:pic>
        <p:nvPicPr>
          <p:cNvPr id="16" name="Рисунок 15" descr="C:\Users\ШаталоваТВ\Desktop\СОЛДАТСКАЯ КАША\фото каши\IMG_2488.JPG">
            <a:extLst>
              <a:ext uri="{FF2B5EF4-FFF2-40B4-BE49-F238E27FC236}">
                <a16:creationId xmlns:a16="http://schemas.microsoft.com/office/drawing/2014/main" id="{DC8C15E5-B46D-4B4E-A5A0-6631F93E93BE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560148" y="2931550"/>
            <a:ext cx="2542763" cy="2384497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F2CA3833-C300-48C6-A695-6225554222BB}"/>
              </a:ext>
            </a:extLst>
          </p:cNvPr>
          <p:cNvSpPr/>
          <p:nvPr/>
        </p:nvSpPr>
        <p:spPr>
          <a:xfrm rot="8865460">
            <a:off x="710141" y="1425795"/>
            <a:ext cx="379531" cy="396822"/>
          </a:xfrm>
          <a:prstGeom prst="ellipse">
            <a:avLst/>
          </a:prstGeom>
          <a:solidFill>
            <a:schemeClr val="bg1"/>
          </a:solidFill>
          <a:ln w="38100">
            <a:solidFill>
              <a:srgbClr val="7616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6161A"/>
              </a:solidFill>
              <a:highlight>
                <a:srgbClr val="77121A"/>
              </a:highlight>
              <a:latin typeface="Onest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DC6453-148E-4322-A9B9-027527F6B461}"/>
              </a:ext>
            </a:extLst>
          </p:cNvPr>
          <p:cNvSpPr txBox="1"/>
          <p:nvPr/>
        </p:nvSpPr>
        <p:spPr>
          <a:xfrm>
            <a:off x="486662" y="1467476"/>
            <a:ext cx="826489" cy="345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solidFill>
                  <a:srgbClr val="77121A"/>
                </a:solidFill>
                <a:latin typeface="Onest" pitchFamily="2" charset="0"/>
              </a:rPr>
              <a:t>1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FFB487C9-F980-447B-8017-F611E985174E}"/>
              </a:ext>
            </a:extLst>
          </p:cNvPr>
          <p:cNvSpPr/>
          <p:nvPr/>
        </p:nvSpPr>
        <p:spPr>
          <a:xfrm rot="8865460">
            <a:off x="710141" y="2253703"/>
            <a:ext cx="379531" cy="396822"/>
          </a:xfrm>
          <a:prstGeom prst="ellipse">
            <a:avLst/>
          </a:prstGeom>
          <a:solidFill>
            <a:schemeClr val="bg1"/>
          </a:solidFill>
          <a:ln w="38100">
            <a:solidFill>
              <a:srgbClr val="7616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6161A"/>
              </a:solidFill>
              <a:highlight>
                <a:srgbClr val="77121A"/>
              </a:highlight>
              <a:latin typeface="Onest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5A5FBD8-88AB-4C02-8D8D-E1FE2E7B4C1C}"/>
              </a:ext>
            </a:extLst>
          </p:cNvPr>
          <p:cNvSpPr txBox="1"/>
          <p:nvPr/>
        </p:nvSpPr>
        <p:spPr>
          <a:xfrm>
            <a:off x="486662" y="2295384"/>
            <a:ext cx="826489" cy="345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dirty="0">
                <a:solidFill>
                  <a:srgbClr val="77121A"/>
                </a:solidFill>
                <a:latin typeface="Onest" pitchFamily="2" charset="0"/>
              </a:rPr>
              <a:t>2</a:t>
            </a:r>
            <a:endParaRPr lang="ru-RU" b="1" dirty="0">
              <a:solidFill>
                <a:srgbClr val="77121A"/>
              </a:solidFill>
              <a:latin typeface="Onest" pitchFamily="2" charset="0"/>
            </a:endParaRP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38D6E3E7-205F-472C-A7F2-68A793DFDA37}"/>
              </a:ext>
            </a:extLst>
          </p:cNvPr>
          <p:cNvSpPr/>
          <p:nvPr/>
        </p:nvSpPr>
        <p:spPr>
          <a:xfrm rot="8865460">
            <a:off x="710141" y="2975113"/>
            <a:ext cx="379531" cy="396822"/>
          </a:xfrm>
          <a:prstGeom prst="ellipse">
            <a:avLst/>
          </a:prstGeom>
          <a:solidFill>
            <a:schemeClr val="bg1"/>
          </a:solidFill>
          <a:ln w="38100">
            <a:solidFill>
              <a:srgbClr val="7616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6161A"/>
              </a:solidFill>
              <a:highlight>
                <a:srgbClr val="77121A"/>
              </a:highlight>
              <a:latin typeface="Onest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2CBDBBB-F331-4C16-9E8E-7DDB3EEB1E2B}"/>
              </a:ext>
            </a:extLst>
          </p:cNvPr>
          <p:cNvSpPr txBox="1"/>
          <p:nvPr/>
        </p:nvSpPr>
        <p:spPr>
          <a:xfrm>
            <a:off x="486662" y="3016794"/>
            <a:ext cx="826489" cy="345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solidFill>
                  <a:srgbClr val="77121A"/>
                </a:solidFill>
                <a:latin typeface="Onest" pitchFamily="2" charset="0"/>
              </a:rPr>
              <a:t>3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2C6D96D6-D73B-48A0-B38A-351E7D362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51253" y="4123798"/>
            <a:ext cx="2617034" cy="2489367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8205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C:\Users\ШаталоваТВ\Desktop\СОЛДАТСКАЯ КАША\фото каши\IMG_7483.JPG">
            <a:extLst>
              <a:ext uri="{FF2B5EF4-FFF2-40B4-BE49-F238E27FC236}">
                <a16:creationId xmlns:a16="http://schemas.microsoft.com/office/drawing/2014/main" id="{6FBABE2C-9122-4697-A1E4-090D1425445A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3001" y="2586018"/>
            <a:ext cx="5729343" cy="4010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C2058C-343C-4BA8-B0D4-C7754E08BB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4784"/>
            <a:ext cx="12192000" cy="357182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EB9A46-9D18-416C-9995-8B25CAB1D8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04" y="-52607"/>
            <a:ext cx="7802896" cy="4389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7816A7-AC0C-45CA-B716-D3F07817B7A7}"/>
              </a:ext>
            </a:extLst>
          </p:cNvPr>
          <p:cNvSpPr txBox="1"/>
          <p:nvPr/>
        </p:nvSpPr>
        <p:spPr>
          <a:xfrm>
            <a:off x="263589" y="357401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269875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latin typeface="Onest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4000" b="1" spc="-75" dirty="0">
                <a:solidFill>
                  <a:srgbClr val="76161A"/>
                </a:solidFill>
                <a:latin typeface="Onest" pitchFamily="2" charset="0"/>
              </a:rPr>
              <a:t>Критерии конкурса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F61D8B-0A2B-4885-B407-9C9DDADBD84D}"/>
              </a:ext>
            </a:extLst>
          </p:cNvPr>
          <p:cNvSpPr txBox="1"/>
          <p:nvPr/>
        </p:nvSpPr>
        <p:spPr>
          <a:xfrm>
            <a:off x="836338" y="1449612"/>
            <a:ext cx="4307988" cy="650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dirty="0">
                <a:solidFill>
                  <a:srgbClr val="77121A"/>
                </a:solidFill>
                <a:latin typeface="Onest" pitchFamily="2" charset="0"/>
              </a:rPr>
              <a:t>Вкусовые качества каши;</a:t>
            </a:r>
            <a:br>
              <a:rPr lang="ru-RU" sz="2000" dirty="0">
                <a:solidFill>
                  <a:srgbClr val="77121A"/>
                </a:solidFill>
                <a:latin typeface="Onest" pitchFamily="2" charset="0"/>
              </a:rPr>
            </a:br>
            <a:endParaRPr lang="ru-RU" sz="2000" dirty="0">
              <a:solidFill>
                <a:srgbClr val="77121A"/>
              </a:solidFill>
              <a:latin typeface="Onest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28ABF4-784D-4E0C-9B70-5D8D5F3F1E98}"/>
              </a:ext>
            </a:extLst>
          </p:cNvPr>
          <p:cNvSpPr txBox="1"/>
          <p:nvPr/>
        </p:nvSpPr>
        <p:spPr>
          <a:xfrm>
            <a:off x="836338" y="2036332"/>
            <a:ext cx="4451166" cy="373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dirty="0">
                <a:solidFill>
                  <a:srgbClr val="77121A"/>
                </a:solidFill>
                <a:latin typeface="Onest" pitchFamily="2" charset="0"/>
              </a:rPr>
              <a:t>Сервировка стола;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02698B-585F-4717-8B49-88840CCA56CA}"/>
              </a:ext>
            </a:extLst>
          </p:cNvPr>
          <p:cNvSpPr txBox="1"/>
          <p:nvPr/>
        </p:nvSpPr>
        <p:spPr>
          <a:xfrm>
            <a:off x="836338" y="2586018"/>
            <a:ext cx="4518481" cy="373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dirty="0">
                <a:solidFill>
                  <a:srgbClr val="77121A"/>
                </a:solidFill>
                <a:latin typeface="Onest" pitchFamily="2" charset="0"/>
              </a:rPr>
              <a:t>Единая форма класса;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BEB08D-24D3-49B4-9F29-340E294706C2}"/>
              </a:ext>
            </a:extLst>
          </p:cNvPr>
          <p:cNvSpPr txBox="1"/>
          <p:nvPr/>
        </p:nvSpPr>
        <p:spPr>
          <a:xfrm>
            <a:off x="836338" y="3173158"/>
            <a:ext cx="5082645" cy="927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dirty="0">
                <a:solidFill>
                  <a:srgbClr val="77121A"/>
                </a:solidFill>
                <a:latin typeface="Onest" pitchFamily="2" charset="0"/>
              </a:rPr>
              <a:t>Оригинальность представления (название, питательные свойства каши, историческая справка);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F26776-9FC8-49C7-8F72-759C12C82DEE}"/>
              </a:ext>
            </a:extLst>
          </p:cNvPr>
          <p:cNvSpPr txBox="1"/>
          <p:nvPr/>
        </p:nvSpPr>
        <p:spPr>
          <a:xfrm>
            <a:off x="836338" y="4295829"/>
            <a:ext cx="4451166" cy="373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dirty="0">
                <a:solidFill>
                  <a:srgbClr val="77121A"/>
                </a:solidFill>
                <a:latin typeface="Onest" pitchFamily="2" charset="0"/>
              </a:rPr>
              <a:t>Режиссура;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2D9088-0960-4D51-9095-CAB33C005D0A}"/>
              </a:ext>
            </a:extLst>
          </p:cNvPr>
          <p:cNvSpPr txBox="1"/>
          <p:nvPr/>
        </p:nvSpPr>
        <p:spPr>
          <a:xfrm>
            <a:off x="836338" y="4809545"/>
            <a:ext cx="4451166" cy="373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dirty="0">
                <a:solidFill>
                  <a:srgbClr val="77121A"/>
                </a:solidFill>
                <a:latin typeface="Onest" pitchFamily="2" charset="0"/>
              </a:rPr>
              <a:t>Количество участников (класс).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B7934C5-E142-4008-BC4A-9E8E3BC547E9}"/>
              </a:ext>
            </a:extLst>
          </p:cNvPr>
          <p:cNvSpPr/>
          <p:nvPr/>
        </p:nvSpPr>
        <p:spPr>
          <a:xfrm>
            <a:off x="746167" y="1561836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5C250B9-FACF-43C0-861E-E2F84A1A5881}"/>
              </a:ext>
            </a:extLst>
          </p:cNvPr>
          <p:cNvSpPr/>
          <p:nvPr/>
        </p:nvSpPr>
        <p:spPr>
          <a:xfrm>
            <a:off x="746166" y="2149439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79551F6-90A1-4A2A-A1D2-11B6C73F2FC2}"/>
              </a:ext>
            </a:extLst>
          </p:cNvPr>
          <p:cNvSpPr/>
          <p:nvPr/>
        </p:nvSpPr>
        <p:spPr>
          <a:xfrm>
            <a:off x="746165" y="2704178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12D11BB-6A4B-4F5C-B724-ECF69FFBE778}"/>
              </a:ext>
            </a:extLst>
          </p:cNvPr>
          <p:cNvSpPr/>
          <p:nvPr/>
        </p:nvSpPr>
        <p:spPr>
          <a:xfrm>
            <a:off x="746165" y="3290898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EA24C36-F6F9-45C2-9AF5-74AD0C3EDD71}"/>
              </a:ext>
            </a:extLst>
          </p:cNvPr>
          <p:cNvSpPr/>
          <p:nvPr/>
        </p:nvSpPr>
        <p:spPr>
          <a:xfrm>
            <a:off x="746165" y="4410757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FEDE045-F8CA-43FA-8D34-2861AC99EEAA}"/>
              </a:ext>
            </a:extLst>
          </p:cNvPr>
          <p:cNvSpPr/>
          <p:nvPr/>
        </p:nvSpPr>
        <p:spPr>
          <a:xfrm>
            <a:off x="746165" y="4925437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545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6B66DDA-4D1E-4576-8D8F-5BC1C156B5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4784"/>
            <a:ext cx="12192000" cy="357182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2EFBC9C-6BA5-403E-ABBA-5CD9EE8C06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04" y="0"/>
            <a:ext cx="7802896" cy="4389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710DD95-9F82-4A99-B356-4C5C53B00F36}"/>
              </a:ext>
            </a:extLst>
          </p:cNvPr>
          <p:cNvSpPr txBox="1"/>
          <p:nvPr/>
        </p:nvSpPr>
        <p:spPr>
          <a:xfrm>
            <a:off x="263588" y="372056"/>
            <a:ext cx="31016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269875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spc="-75" dirty="0">
                <a:solidFill>
                  <a:srgbClr val="76161A"/>
                </a:solidFill>
                <a:latin typeface="Onest" pitchFamily="2" charset="0"/>
              </a:rPr>
              <a:t>Результат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7F8B1D-1D72-494F-A564-603FB86BEEE0}"/>
              </a:ext>
            </a:extLst>
          </p:cNvPr>
          <p:cNvSpPr txBox="1"/>
          <p:nvPr/>
        </p:nvSpPr>
        <p:spPr>
          <a:xfrm>
            <a:off x="868439" y="1087539"/>
            <a:ext cx="113028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pc="-75" dirty="0">
                <a:solidFill>
                  <a:srgbClr val="76161A"/>
                </a:solidFill>
                <a:latin typeface="Onest" pitchFamily="2" charset="0"/>
              </a:rPr>
              <a:t>Совместная творческая деятельность взрослого и ребенка;</a:t>
            </a:r>
          </a:p>
          <a:p>
            <a:r>
              <a:rPr lang="ru-RU" spc="-75" dirty="0">
                <a:solidFill>
                  <a:srgbClr val="76161A"/>
                </a:solidFill>
                <a:latin typeface="Onest" pitchFamily="2" charset="0"/>
              </a:rPr>
              <a:t>эмоциональная насыщенность, которая заключается в необходимости </a:t>
            </a:r>
            <a:br>
              <a:rPr lang="en-US" spc="-75" dirty="0">
                <a:solidFill>
                  <a:srgbClr val="76161A"/>
                </a:solidFill>
                <a:latin typeface="Onest" pitchFamily="2" charset="0"/>
              </a:rPr>
            </a:br>
            <a:r>
              <a:rPr lang="ru-RU" spc="-75" dirty="0">
                <a:solidFill>
                  <a:srgbClr val="76161A"/>
                </a:solidFill>
                <a:latin typeface="Onest" pitchFamily="2" charset="0"/>
              </a:rPr>
              <a:t>противостоять традиционному содержанию мероприятий, подавляющему </a:t>
            </a:r>
            <a:br>
              <a:rPr lang="en-US" spc="-75" dirty="0">
                <a:solidFill>
                  <a:srgbClr val="76161A"/>
                </a:solidFill>
                <a:latin typeface="Onest" pitchFamily="2" charset="0"/>
              </a:rPr>
            </a:br>
            <a:r>
              <a:rPr lang="ru-RU" spc="-75" dirty="0">
                <a:solidFill>
                  <a:srgbClr val="76161A"/>
                </a:solidFill>
                <a:latin typeface="Onest" pitchFamily="2" charset="0"/>
              </a:rPr>
              <a:t>эмоционально-образное восприятие мира;</a:t>
            </a:r>
          </a:p>
          <a:p>
            <a:r>
              <a:rPr lang="ru-RU" spc="-75" dirty="0">
                <a:solidFill>
                  <a:srgbClr val="76161A"/>
                </a:solidFill>
                <a:latin typeface="Onest" pitchFamily="2" charset="0"/>
              </a:rPr>
              <a:t>расширение воспитательного «поля» через включение каждого в многогранную </a:t>
            </a:r>
            <a:br>
              <a:rPr lang="en-US" spc="-75" dirty="0">
                <a:solidFill>
                  <a:srgbClr val="76161A"/>
                </a:solidFill>
                <a:latin typeface="Onest" pitchFamily="2" charset="0"/>
              </a:rPr>
            </a:br>
            <a:r>
              <a:rPr lang="ru-RU" spc="-75" dirty="0">
                <a:solidFill>
                  <a:srgbClr val="76161A"/>
                </a:solidFill>
                <a:latin typeface="Onest" pitchFamily="2" charset="0"/>
              </a:rPr>
              <a:t>интеллектуальную и психологически положительно насыщенную жизнь, где есть условия </a:t>
            </a:r>
            <a:br>
              <a:rPr lang="en-US" spc="-75" dirty="0">
                <a:solidFill>
                  <a:srgbClr val="76161A"/>
                </a:solidFill>
                <a:latin typeface="Onest" pitchFamily="2" charset="0"/>
              </a:rPr>
            </a:br>
            <a:r>
              <a:rPr lang="ru-RU" spc="-75" dirty="0">
                <a:solidFill>
                  <a:srgbClr val="76161A"/>
                </a:solidFill>
                <a:latin typeface="Onest" pitchFamily="2" charset="0"/>
              </a:rPr>
              <a:t>для самовыражения и самоутверждения;</a:t>
            </a:r>
          </a:p>
          <a:p>
            <a:r>
              <a:rPr lang="ru-RU" spc="-75" dirty="0">
                <a:solidFill>
                  <a:srgbClr val="76161A"/>
                </a:solidFill>
                <a:latin typeface="Onest" pitchFamily="2" charset="0"/>
              </a:rPr>
              <a:t>знакомство с культурой питания и национальными традициями страны;</a:t>
            </a:r>
          </a:p>
          <a:p>
            <a:r>
              <a:rPr lang="ru-RU" spc="-75" dirty="0">
                <a:solidFill>
                  <a:srgbClr val="76161A"/>
                </a:solidFill>
                <a:latin typeface="Onest" pitchFamily="2" charset="0"/>
              </a:rPr>
              <a:t>знакомство с историческими фактами Великой Отечественной войны, значением военно-полевой </a:t>
            </a:r>
            <a:br>
              <a:rPr lang="en-US" spc="-75" dirty="0">
                <a:solidFill>
                  <a:srgbClr val="76161A"/>
                </a:solidFill>
                <a:latin typeface="Onest" pitchFamily="2" charset="0"/>
              </a:rPr>
            </a:br>
            <a:r>
              <a:rPr lang="ru-RU" spc="-75" dirty="0">
                <a:solidFill>
                  <a:srgbClr val="76161A"/>
                </a:solidFill>
                <a:latin typeface="Onest" pitchFamily="2" charset="0"/>
              </a:rPr>
              <a:t>кухни в Великой Победе;</a:t>
            </a:r>
          </a:p>
          <a:p>
            <a:r>
              <a:rPr lang="ru-RU" spc="-75" dirty="0">
                <a:solidFill>
                  <a:srgbClr val="76161A"/>
                </a:solidFill>
                <a:latin typeface="Onest" pitchFamily="2" charset="0"/>
              </a:rPr>
              <a:t>знают, что  каша сытное и полезное блюдо, что способствует повышению  популярности каши среди учащихся.</a:t>
            </a:r>
          </a:p>
        </p:txBody>
      </p:sp>
      <p:pic>
        <p:nvPicPr>
          <p:cNvPr id="18" name="Picture 2" descr="C:\Users\Татьяна\Desktop\28 марта\Y1ZYD4BxXzE.jpg">
            <a:extLst>
              <a:ext uri="{FF2B5EF4-FFF2-40B4-BE49-F238E27FC236}">
                <a16:creationId xmlns:a16="http://schemas.microsoft.com/office/drawing/2014/main" id="{450D9DA9-D209-423C-85FE-95AFA1F88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0933" y="4519339"/>
            <a:ext cx="2388618" cy="2230311"/>
          </a:xfrm>
          <a:prstGeom prst="ellipse">
            <a:avLst/>
          </a:prstGeom>
          <a:noFill/>
        </p:spPr>
      </p:pic>
      <p:pic>
        <p:nvPicPr>
          <p:cNvPr id="19" name="Picture 3" descr="C:\Users\Татьяна\Desktop\28 марта\z0mcAnS_2k8.jpg">
            <a:extLst>
              <a:ext uri="{FF2B5EF4-FFF2-40B4-BE49-F238E27FC236}">
                <a16:creationId xmlns:a16="http://schemas.microsoft.com/office/drawing/2014/main" id="{040D0EC4-F1E1-46FF-A7F8-E71B56546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340625" y="4511175"/>
            <a:ext cx="2375853" cy="2238475"/>
          </a:xfrm>
          <a:prstGeom prst="ellipse">
            <a:avLst/>
          </a:prstGeom>
          <a:noFill/>
        </p:spPr>
      </p:pic>
      <p:pic>
        <p:nvPicPr>
          <p:cNvPr id="20" name="Picture 4" descr="C:\Users\Татьяна\Desktop\28 марта\nD0hW5hocL4.jpg">
            <a:extLst>
              <a:ext uri="{FF2B5EF4-FFF2-40B4-BE49-F238E27FC236}">
                <a16:creationId xmlns:a16="http://schemas.microsoft.com/office/drawing/2014/main" id="{67645B31-34D5-461C-ADB9-D2B0639AD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19880" y="4511174"/>
            <a:ext cx="2375853" cy="2238476"/>
          </a:xfrm>
          <a:prstGeom prst="ellipse">
            <a:avLst/>
          </a:prstGeom>
          <a:noFill/>
        </p:spPr>
      </p:pic>
      <p:pic>
        <p:nvPicPr>
          <p:cNvPr id="21" name="Picture 5" descr="C:\Users\Татьяна\Desktop\28 марта\xYo46HMv26A.jpg">
            <a:extLst>
              <a:ext uri="{FF2B5EF4-FFF2-40B4-BE49-F238E27FC236}">
                <a16:creationId xmlns:a16="http://schemas.microsoft.com/office/drawing/2014/main" id="{BA9F09C8-D88E-4F08-989A-E6C189BD1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65201" y="4511175"/>
            <a:ext cx="2388617" cy="2238476"/>
          </a:xfrm>
          <a:prstGeom prst="ellipse">
            <a:avLst/>
          </a:prstGeom>
          <a:noFill/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5BD4126-F78E-48C2-8573-FED757B5F2F7}"/>
              </a:ext>
            </a:extLst>
          </p:cNvPr>
          <p:cNvSpPr/>
          <p:nvPr/>
        </p:nvSpPr>
        <p:spPr>
          <a:xfrm>
            <a:off x="737251" y="1224879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16FD862-4E5B-406C-890B-74A43BA486C1}"/>
              </a:ext>
            </a:extLst>
          </p:cNvPr>
          <p:cNvSpPr/>
          <p:nvPr/>
        </p:nvSpPr>
        <p:spPr>
          <a:xfrm>
            <a:off x="737251" y="1778599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2DACB9D-658F-4484-9948-985D2A70B1B5}"/>
              </a:ext>
            </a:extLst>
          </p:cNvPr>
          <p:cNvSpPr/>
          <p:nvPr/>
        </p:nvSpPr>
        <p:spPr>
          <a:xfrm>
            <a:off x="737250" y="2332319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7C3E779-190C-491A-90CA-27738EE90963}"/>
              </a:ext>
            </a:extLst>
          </p:cNvPr>
          <p:cNvSpPr/>
          <p:nvPr/>
        </p:nvSpPr>
        <p:spPr>
          <a:xfrm>
            <a:off x="737250" y="2881995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D00C8E1-2FE2-4249-8CC5-29761DEF07FD}"/>
              </a:ext>
            </a:extLst>
          </p:cNvPr>
          <p:cNvSpPr/>
          <p:nvPr/>
        </p:nvSpPr>
        <p:spPr>
          <a:xfrm>
            <a:off x="737250" y="3152663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C0B0873-B071-4CF3-9AB8-82369E4E23BA}"/>
              </a:ext>
            </a:extLst>
          </p:cNvPr>
          <p:cNvSpPr/>
          <p:nvPr/>
        </p:nvSpPr>
        <p:spPr>
          <a:xfrm>
            <a:off x="737249" y="3978021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6220406-B869-4CEC-A432-205A2FEDEEB2}"/>
              </a:ext>
            </a:extLst>
          </p:cNvPr>
          <p:cNvSpPr/>
          <p:nvPr/>
        </p:nvSpPr>
        <p:spPr>
          <a:xfrm>
            <a:off x="737249" y="3420504"/>
            <a:ext cx="90171" cy="90171"/>
          </a:xfrm>
          <a:prstGeom prst="rect">
            <a:avLst/>
          </a:prstGeom>
          <a:solidFill>
            <a:srgbClr val="76161A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294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EC2D4B4-CAB8-4D42-9D9E-68E8033765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4784"/>
            <a:ext cx="12192000" cy="357182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06902" y="1767855"/>
            <a:ext cx="10006575" cy="201959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3600" spc="-75" dirty="0">
                <a:solidFill>
                  <a:srgbClr val="76161A"/>
                </a:solidFill>
                <a:latin typeface="Onest" pitchFamily="2" charset="0"/>
              </a:rPr>
              <a:t>Фестивальное движение как условие проектирования воспитательного пространства и формирования уклада школьной жизни</a:t>
            </a:r>
            <a:endParaRPr sz="3600" dirty="0">
              <a:solidFill>
                <a:srgbClr val="76161A"/>
              </a:solidFill>
              <a:latin typeface="Onest" pitchFamily="2" charset="0"/>
              <a:cs typeface="NeueMachina-Medium"/>
            </a:endParaRPr>
          </a:p>
        </p:txBody>
      </p:sp>
      <p:sp>
        <p:nvSpPr>
          <p:cNvPr id="7" name="object 5"/>
          <p:cNvSpPr txBox="1"/>
          <p:nvPr/>
        </p:nvSpPr>
        <p:spPr>
          <a:xfrm>
            <a:off x="298554" y="6102957"/>
            <a:ext cx="6766479" cy="38664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2400" spc="-75" dirty="0">
                <a:solidFill>
                  <a:prstClr val="white"/>
                </a:solidFill>
                <a:latin typeface="Bahnschrift SemiLight Condensed" panose="020B0502040204020203" pitchFamily="34" charset="0"/>
                <a:cs typeface="NeueMachina-Medium"/>
              </a:rPr>
              <a:t>МБОУ «Средняя общеобразовательная школа №5»</a:t>
            </a:r>
            <a:endParaRPr sz="2400" dirty="0">
              <a:solidFill>
                <a:prstClr val="white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E6A7D88-7403-42F2-9745-430027537B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04" y="0"/>
            <a:ext cx="7802896" cy="4389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EDC3D4-5A1B-4CEB-9501-4C51AD850C1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6903" y="4553581"/>
            <a:ext cx="3282202" cy="186982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CB010FD-194F-4E93-ABA2-DA5EE31B54E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58888" y="4248673"/>
            <a:ext cx="2477124" cy="217329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B9D9D30-AA16-4EA3-869D-C63549AE712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09456" y="4369822"/>
            <a:ext cx="3029080" cy="210734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0086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1485</TotalTime>
  <Words>636</Words>
  <Application>Microsoft Office PowerPoint</Application>
  <PresentationFormat>Широкоэкранный</PresentationFormat>
  <Paragraphs>72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Bahnschrift SemiLight Condensed</vt:lpstr>
      <vt:lpstr>Calibri</vt:lpstr>
      <vt:lpstr>Druk Cyr</vt:lpstr>
      <vt:lpstr>NeueMachina-Medium</vt:lpstr>
      <vt:lpstr>Onest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Nout1</dc:creator>
  <cp:lastModifiedBy>Елена Ивановна Минаева</cp:lastModifiedBy>
  <cp:revision>62</cp:revision>
  <dcterms:created xsi:type="dcterms:W3CDTF">2023-02-14T15:50:37Z</dcterms:created>
  <dcterms:modified xsi:type="dcterms:W3CDTF">2024-11-18T08:39:23Z</dcterms:modified>
</cp:coreProperties>
</file>