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10" r:id="rId1"/>
  </p:sldMasterIdLst>
  <p:notesMasterIdLst>
    <p:notesMasterId r:id="rId20"/>
  </p:notesMasterIdLst>
  <p:handoutMasterIdLst>
    <p:handoutMasterId r:id="rId21"/>
  </p:handoutMasterIdLst>
  <p:sldIdLst>
    <p:sldId id="263" r:id="rId2"/>
    <p:sldId id="267" r:id="rId3"/>
    <p:sldId id="268" r:id="rId4"/>
    <p:sldId id="269" r:id="rId5"/>
    <p:sldId id="265" r:id="rId6"/>
    <p:sldId id="270" r:id="rId7"/>
    <p:sldId id="282" r:id="rId8"/>
    <p:sldId id="271" r:id="rId9"/>
    <p:sldId id="272" r:id="rId10"/>
    <p:sldId id="273" r:id="rId11"/>
    <p:sldId id="274" r:id="rId12"/>
    <p:sldId id="280" r:id="rId13"/>
    <p:sldId id="275" r:id="rId14"/>
    <p:sldId id="284" r:id="rId15"/>
    <p:sldId id="283" r:id="rId16"/>
    <p:sldId id="278" r:id="rId17"/>
    <p:sldId id="279" r:id="rId18"/>
    <p:sldId id="285" r:id="rId19"/>
  </p:sldIdLst>
  <p:sldSz cx="12192000" cy="6858000"/>
  <p:notesSz cx="6808788" cy="99409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8C3C8"/>
    <a:srgbClr val="65ABCB"/>
    <a:srgbClr val="5C84D4"/>
    <a:srgbClr val="5D9BD3"/>
    <a:srgbClr val="546EDC"/>
    <a:srgbClr val="0066FF"/>
    <a:srgbClr val="3399FF"/>
    <a:srgbClr val="5578DB"/>
    <a:srgbClr val="6699FF"/>
    <a:srgbClr val="5AC7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-120" y="-43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28263" cy="737282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4802459397516397E-2"/>
          <c:y val="0.15889810746134406"/>
          <c:w val="0.60311254216498"/>
          <c:h val="0.8818518103351642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95-4AC0-A269-4EA644EBA615}"/>
              </c:ext>
            </c:extLst>
          </c:dPt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95-4AC0-A269-4EA644EBA615}"/>
              </c:ext>
            </c:extLst>
          </c:dPt>
          <c:dPt>
            <c:idx val="2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95-4AC0-A269-4EA644EBA615}"/>
              </c:ext>
            </c:extLst>
          </c:dPt>
          <c:dPt>
            <c:idx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B95-4AC0-A269-4EA644EBA615}"/>
              </c:ext>
            </c:extLst>
          </c:dPt>
          <c:dPt>
            <c:idx val="4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B95-4AC0-A269-4EA644EBA615}"/>
              </c:ext>
            </c:extLst>
          </c:dPt>
          <c:dPt>
            <c:idx val="5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B95-4AC0-A269-4EA644EBA615}"/>
              </c:ext>
            </c:extLst>
          </c:dPt>
          <c:dLbls>
            <c:dLbl>
              <c:idx val="0"/>
              <c:layout>
                <c:manualLayout>
                  <c:x val="-0.14512063072781714"/>
                  <c:y val="0.1576257922028039"/>
                </c:manualLayout>
              </c:layout>
              <c:tx>
                <c:rich>
                  <a:bodyPr/>
                  <a:lstStyle/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1. ПРОФЕССИОНАЛЬНЫЕ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знание методик,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разработка программ</a:t>
                    </a:r>
                  </a:p>
                </c:rich>
              </c:tx>
              <c:dLblPos val="bestFit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B95-4AC0-A269-4EA644EBA61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800"/>
                      <a:t>2. КОММУНИКАТИВНЫЕ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установление контакта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-конфликтология</a:t>
                    </a: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B95-4AC0-A269-4EA644EBA615}"/>
                </c:ext>
              </c:extLst>
            </c:dLbl>
            <c:dLbl>
              <c:idx val="2"/>
              <c:layout>
                <c:manualLayout>
                  <c:x val="-0.16283115058761066"/>
                  <c:y val="-0.14558855066897125"/>
                </c:manualLayout>
              </c:layout>
              <c:tx>
                <c:rich>
                  <a:bodyPr/>
                  <a:lstStyle/>
                  <a:p>
                    <a:endParaRPr lang="ru-RU" sz="800"/>
                  </a:p>
                  <a:p>
                    <a:endParaRPr lang="ru-RU" sz="800"/>
                  </a:p>
                  <a:p>
                    <a:endParaRPr lang="ru-RU" sz="800"/>
                  </a:p>
                  <a:p>
                    <a:r>
                      <a:rPr lang="ru-RU" sz="800"/>
                      <a:t>3. ЛИЧНОСТНЫЕ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эмоциональная устойчивость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эмпатия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</c:rich>
              </c:tx>
              <c:dLblPos val="bestFit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379180572321201"/>
                      <c:h val="0.2375695648207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B95-4AC0-A269-4EA644EBA61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800"/>
                      <a:t>4. ОРГАНИЗАЦИОННЫЕ КОМПЕТЕНЦИИ: 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планирование 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управление группой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268935909230299"/>
                      <c:h val="0.193700257818630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B95-4AC0-A269-4EA644EBA615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800"/>
                      <a:t>5. ТВОРЧЕСКИЕ КОМПЕТЕНЦИИ:</a:t>
                    </a:r>
                  </a:p>
                  <a:p>
                    <a:endParaRPr lang="ru-RU" sz="800"/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инновационные подходы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искусство в обучении</a:t>
                    </a: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7531065824043"/>
                      <c:h val="0.1149530152358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B95-4AC0-A269-4EA644EBA615}"/>
                </c:ext>
              </c:extLst>
            </c:dLbl>
            <c:dLbl>
              <c:idx val="5"/>
              <c:layout>
                <c:manualLayout>
                  <c:x val="0.13448328241940313"/>
                  <c:y val="0.18343591959541652"/>
                </c:manualLayout>
              </c:layout>
              <c:tx>
                <c:rich>
                  <a:bodyPr/>
                  <a:lstStyle/>
                  <a:p>
                    <a:r>
                      <a:rPr lang="ru-RU" sz="800"/>
                      <a:t>6. ИНФОРМАЦИОННЫЕ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-использование технологий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анализ результатов</a:t>
                    </a:r>
                  </a:p>
                </c:rich>
              </c:tx>
              <c:dLblPos val="bestFit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974241030358799"/>
                      <c:h val="0.15110413630758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B95-4AC0-A269-4EA644EBA6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Times New Roman" panose="02020603050405020304" charset="0"/>
                    <a:cs typeface="Times New Roman" panose="02020603050405020304" charset="0"/>
                    <a:sym typeface="Times New Roman" panose="02020603050405020304" charset="0"/>
                  </a:defRPr>
                </a:pPr>
                <a:endParaRPr lang="ru-RU"/>
              </a:p>
            </c:txPr>
            <c:dLblPos val="inEnd"/>
            <c:showVal val="1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1. ПРОФЕССИОНАЛЬНЫЕ КОМПЕТЕНЦИИ</c:v>
                </c:pt>
                <c:pt idx="1">
                  <c:v>2. КОММУНИКАТИВНЫЕ КОМПЕТЕНЦИИ:</c:v>
                </c:pt>
                <c:pt idx="2">
                  <c:v>3. лИЧНОСТНЫЕ КОМПЕТЕНЦИИ</c:v>
                </c:pt>
                <c:pt idx="3">
                  <c:v>4. ОРГАНИЗАЦИОННЫЕ КОМПЕТЕНЦИИ</c:v>
                </c:pt>
                <c:pt idx="4">
                  <c:v>5. ТВОРЧЕСКИЕ КОМПЕТЕНЦИИ</c:v>
                </c:pt>
                <c:pt idx="5">
                  <c:v>6. ИНФОРМАЦИОННЫЕ КОМПЕТЕНЦИИ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B95-4AC0-A269-4EA644EBA615}"/>
            </c:ext>
          </c:extLst>
        </c:ser>
        <c:dLbls>
          <c:showCatName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ru-RU" sz="800">
          <a:latin typeface="Times New Roman" panose="02020603050405020304" charset="0"/>
          <a:ea typeface="Times New Roman" panose="02020603050405020304" charset="0"/>
          <a:cs typeface="Times New Roman" panose="02020603050405020304" charset="0"/>
          <a:sym typeface="Times New Roman" panose="02020603050405020304" charset="0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2999080036798501E-3"/>
          <c:y val="3.3628516982401099E-3"/>
          <c:w val="0.60311254216498"/>
          <c:h val="0.8818518103351641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26-414E-A0D5-589251A5C08F}"/>
              </c:ext>
            </c:extLst>
          </c:dPt>
          <c:dPt>
            <c:idx val="1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226-414E-A0D5-589251A5C08F}"/>
              </c:ext>
            </c:extLst>
          </c:dPt>
          <c:dPt>
            <c:idx val="2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226-414E-A0D5-589251A5C08F}"/>
              </c:ext>
            </c:extLst>
          </c:dPt>
          <c:dPt>
            <c:idx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226-414E-A0D5-589251A5C08F}"/>
              </c:ext>
            </c:extLst>
          </c:dPt>
          <c:dPt>
            <c:idx val="4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226-414E-A0D5-589251A5C08F}"/>
              </c:ext>
            </c:extLst>
          </c:dPt>
          <c:dPt>
            <c:idx val="5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226-414E-A0D5-589251A5C08F}"/>
              </c:ext>
            </c:extLst>
          </c:dPt>
          <c:dLbls>
            <c:dLbl>
              <c:idx val="0"/>
              <c:layout>
                <c:manualLayout>
                  <c:x val="-0.14860959126033169"/>
                  <c:y val="0.183189078948718"/>
                </c:manualLayout>
              </c:layout>
              <c:tx>
                <c:rich>
                  <a:bodyPr/>
                  <a:lstStyle/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1.ПРОФЕССИОНАЛЬНЫЕ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знание методик,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разработка программ</a:t>
                    </a:r>
                  </a:p>
                </c:rich>
              </c:tx>
              <c:dLblPos val="bestFit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95846273291925"/>
                      <c:h val="0.133630047763786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226-414E-A0D5-589251A5C08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800"/>
                      <a:t>2. КОММУНИКАТИВНЫЕ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установление контакта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-конфликтология</a:t>
                    </a: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226-414E-A0D5-589251A5C08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ru-RU" sz="800"/>
                  </a:p>
                  <a:p>
                    <a:endParaRPr lang="ru-RU" sz="800"/>
                  </a:p>
                  <a:p>
                    <a:endParaRPr lang="ru-RU" sz="800"/>
                  </a:p>
                  <a:p>
                    <a:r>
                      <a:rPr lang="ru-RU" sz="800"/>
                      <a:t>3. ЛИЧНОСТНЫЕ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эмоциональная устойчивость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эмпатия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379180572321201"/>
                      <c:h val="0.2375695648207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226-414E-A0D5-589251A5C08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800"/>
                      <a:t>4.ОРГАНИЗАЦИОННЫЕ КОМПЕТЕНЦИИ: 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планирование 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управление группой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268935909230299"/>
                      <c:h val="0.193700257818630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226-414E-A0D5-589251A5C08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800"/>
                      <a:t>5. ТВОРЧЕСКИЕ КОМПЕТЕНЦИИ:</a:t>
                    </a:r>
                  </a:p>
                  <a:p>
                    <a:endParaRPr lang="ru-RU" sz="800"/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инновационные подходы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искусство в обучении</a:t>
                    </a:r>
                  </a:p>
                </c:rich>
              </c:tx>
              <c:dLblPos val="inEnd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7531065824043"/>
                      <c:h val="0.1149530152358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226-414E-A0D5-589251A5C08F}"/>
                </c:ext>
              </c:extLst>
            </c:dLbl>
            <c:dLbl>
              <c:idx val="5"/>
              <c:layout>
                <c:manualLayout>
                  <c:x val="0.10627237399864402"/>
                  <c:y val="0.18389741929818701"/>
                </c:manualLayout>
              </c:layout>
              <c:tx>
                <c:rich>
                  <a:bodyPr/>
                  <a:lstStyle/>
                  <a:p>
                    <a:r>
                      <a:rPr lang="ru-RU" sz="800"/>
                      <a:t>6. ИНФОРМАЦИОННЫЕ КОМПЕТЕНЦИИ:</a:t>
                    </a:r>
                  </a:p>
                  <a:p>
                    <a:endParaRPr lang="ru-RU" sz="800">
                      <a:latin typeface="Times New Roman" panose="02020603050405020304" charset="0"/>
                      <a:ea typeface="Times New Roman" panose="02020603050405020304" charset="0"/>
                      <a:cs typeface="Times New Roman" panose="02020603050405020304" charset="0"/>
                      <a:sym typeface="Times New Roman" panose="02020603050405020304" charset="0"/>
                    </a:endParaRP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-использование технологий</a:t>
                    </a:r>
                  </a:p>
                  <a:p>
                    <a:r>
                      <a:rPr lang="ru-RU" sz="80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  <a:sym typeface="Times New Roman" panose="02020603050405020304" charset="0"/>
                      </a:rPr>
                      <a:t>- анализ результатов</a:t>
                    </a:r>
                  </a:p>
                </c:rich>
              </c:tx>
              <c:dLblPos val="bestFit"/>
              <c:showVal val="1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8974241030358799"/>
                      <c:h val="0.15110413630758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226-414E-A0D5-589251A5C0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Times New Roman" panose="02020603050405020304" charset="0"/>
                    <a:cs typeface="Times New Roman" panose="02020603050405020304" charset="0"/>
                    <a:sym typeface="Times New Roman" panose="02020603050405020304" charset="0"/>
                  </a:defRPr>
                </a:pPr>
                <a:endParaRPr lang="ru-RU"/>
              </a:p>
            </c:txPr>
            <c:dLblPos val="inEnd"/>
            <c:showVal val="1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1. ПРОФЕССИОНАЛЬНЫЕ КОМПЕТЕНЦИИ</c:v>
                </c:pt>
                <c:pt idx="1">
                  <c:v>2. КОММУНИКАТИВНЫЕ КОМПЕТЕНЦИИ:</c:v>
                </c:pt>
                <c:pt idx="2">
                  <c:v>3. лИЧНОСТНЫЕ КОМПЕТЕНЦИИ</c:v>
                </c:pt>
                <c:pt idx="3">
                  <c:v>4. ОРГАНИЗАЦИОННЫЕ КОМПЕТЕНЦИИ</c:v>
                </c:pt>
                <c:pt idx="4">
                  <c:v>5. ТВОРЧЕСКИЕ КОМПЕТЕНЦИИ</c:v>
                </c:pt>
                <c:pt idx="5">
                  <c:v>6. ИНФОРМАЦИОННЫЕ КОМПЕТЕНЦИИ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7226-414E-A0D5-589251A5C08F}"/>
            </c:ext>
          </c:extLst>
        </c:ser>
        <c:dLbls>
          <c:showCatName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ru-RU" sz="800">
          <a:latin typeface="Times New Roman" panose="02020603050405020304" charset="0"/>
          <a:ea typeface="Times New Roman" panose="02020603050405020304" charset="0"/>
          <a:cs typeface="Times New Roman" panose="02020603050405020304" charset="0"/>
          <a:sym typeface="Times New Roman" panose="02020603050405020304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lumMod val="110000"/>
                  </a:schemeClr>
                </a:gs>
                <a:gs pos="88000">
                  <a:schemeClr val="accent1">
                    <a:tint val="9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знает методику работы с детьми дошкольного возраста</c:v>
                </c:pt>
                <c:pt idx="1">
                  <c:v>самостоятельно разрабатывает программы</c:v>
                </c:pt>
                <c:pt idx="2">
                  <c:v>умеет устанавливать контакт с коллегами</c:v>
                </c:pt>
                <c:pt idx="3">
                  <c:v>эмоционально устойчива </c:v>
                </c:pt>
                <c:pt idx="4">
                  <c:v>умеет планировать свою работу</c:v>
                </c:pt>
                <c:pt idx="5">
                  <c:v>умеет управлять группой</c:v>
                </c:pt>
                <c:pt idx="6">
                  <c:v>использует инновационные подходы и технологии</c:v>
                </c:pt>
                <c:pt idx="7">
                  <c:v>проявляет инициативу к собственному обучению</c:v>
                </c:pt>
                <c:pt idx="8">
                  <c:v>умеет анализировать результаты своего труда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B5-4695-B714-587045CC0D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lumMod val="110000"/>
                  </a:schemeClr>
                </a:gs>
                <a:gs pos="88000">
                  <a:schemeClr val="accent2">
                    <a:tint val="9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знает методику работы с детьми дошкольного возраста</c:v>
                </c:pt>
                <c:pt idx="1">
                  <c:v>самостоятельно разрабатывает программы</c:v>
                </c:pt>
                <c:pt idx="2">
                  <c:v>умеет устанавливать контакт с коллегами</c:v>
                </c:pt>
                <c:pt idx="3">
                  <c:v>эмоционально устойчива </c:v>
                </c:pt>
                <c:pt idx="4">
                  <c:v>умеет планировать свою работу</c:v>
                </c:pt>
                <c:pt idx="5">
                  <c:v>умеет управлять группой</c:v>
                </c:pt>
                <c:pt idx="6">
                  <c:v>использует инновационные подходы и технологии</c:v>
                </c:pt>
                <c:pt idx="7">
                  <c:v>проявляет инициативу к собственному обучению</c:v>
                </c:pt>
                <c:pt idx="8">
                  <c:v>умеет анализировать результаты своего труда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10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9</c:v>
                </c:pt>
                <c:pt idx="8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B5-4695-B714-587045CC0DC9}"/>
            </c:ext>
          </c:extLst>
        </c:ser>
        <c:dLbls>
          <c:showVal val="1"/>
        </c:dLbls>
        <c:gapWidth val="100"/>
        <c:overlap val="-24"/>
        <c:axId val="149355904"/>
        <c:axId val="158553216"/>
      </c:barChart>
      <c:catAx>
        <c:axId val="1493559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Viner Hand ITC" pitchFamily="66" charset="0"/>
                <a:ea typeface="+mn-ea"/>
                <a:cs typeface="+mn-cs"/>
              </a:defRPr>
            </a:pPr>
            <a:endParaRPr lang="ru-RU"/>
          </a:p>
        </c:txPr>
        <c:crossAx val="158553216"/>
        <c:crosses val="autoZero"/>
        <c:auto val="1"/>
        <c:lblAlgn val="ctr"/>
        <c:lblOffset val="100"/>
      </c:catAx>
      <c:valAx>
        <c:axId val="158553216"/>
        <c:scaling>
          <c:orientation val="minMax"/>
          <c:max val="1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3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0.61367</cdr:x>
      <cdr:y>0.43248</cdr:y>
    </cdr:from>
    <cdr:to>
      <cdr:x>0.93358</cdr:x>
      <cdr:y>0.49979</cdr:y>
    </cdr:to>
    <cdr:sp macro="" textlink="">
      <cdr:nvSpPr>
        <cdr:cNvPr id="2" name="TextBox 1"/>
        <cdr:cNvSpPr txBox="1"/>
      </cdr:nvSpPr>
      <cdr:spPr>
        <a:xfrm xmlns:a="http://schemas.openxmlformats.org/drawingml/2006/main" rot="738026">
          <a:off x="4565112" y="2702302"/>
          <a:ext cx="2379785" cy="4205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Образовательные</a:t>
          </a:r>
          <a:r>
            <a:rPr lang="ru-RU" sz="1100" dirty="0" smtClean="0"/>
            <a:t> платформы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0.60805</cdr:x>
      <cdr:y>0.47775</cdr:y>
    </cdr:from>
    <cdr:to>
      <cdr:x>0.99748</cdr:x>
      <cdr:y>0.55294</cdr:y>
    </cdr:to>
    <cdr:sp macro="" textlink="">
      <cdr:nvSpPr>
        <cdr:cNvPr id="3" name="TextBox 2"/>
        <cdr:cNvSpPr txBox="1"/>
      </cdr:nvSpPr>
      <cdr:spPr>
        <a:xfrm xmlns:a="http://schemas.openxmlformats.org/drawingml/2006/main" rot="494667">
          <a:off x="4523265" y="2985150"/>
          <a:ext cx="2897041" cy="469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Социальные сети и профессиональные сообщества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0.63573</cdr:x>
      <cdr:y>0.52119</cdr:y>
    </cdr:from>
    <cdr:to>
      <cdr:x>0.91151</cdr:x>
      <cdr:y>0.56514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29235" y="3256633"/>
          <a:ext cx="2051538" cy="2745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Форумы и блоги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0.62391</cdr:x>
      <cdr:y>0.56303</cdr:y>
    </cdr:from>
    <cdr:to>
      <cdr:x>0.92333</cdr:x>
      <cdr:y>0.63605</cdr:y>
    </cdr:to>
    <cdr:sp macro="" textlink="">
      <cdr:nvSpPr>
        <cdr:cNvPr id="5" name="TextBox 4"/>
        <cdr:cNvSpPr txBox="1"/>
      </cdr:nvSpPr>
      <cdr:spPr>
        <a:xfrm xmlns:a="http://schemas.openxmlformats.org/drawingml/2006/main" rot="21114269">
          <a:off x="4641312" y="3518058"/>
          <a:ext cx="2227384" cy="456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Видеоуроки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мастер-классы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0.60955</cdr:x>
      <cdr:y>0.59804</cdr:y>
    </cdr:from>
    <cdr:to>
      <cdr:x>0.94837</cdr:x>
      <cdr:y>0.64634</cdr:y>
    </cdr:to>
    <cdr:sp macro="" textlink="">
      <cdr:nvSpPr>
        <cdr:cNvPr id="6" name="TextBox 5"/>
        <cdr:cNvSpPr txBox="1"/>
      </cdr:nvSpPr>
      <cdr:spPr>
        <a:xfrm xmlns:a="http://schemas.openxmlformats.org/drawingml/2006/main" rot="20864093">
          <a:off x="4534461" y="3736793"/>
          <a:ext cx="2520462" cy="301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Электронные книги и пособия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0.60741</cdr:x>
      <cdr:y>0.65192</cdr:y>
    </cdr:from>
    <cdr:to>
      <cdr:x>0.90368</cdr:x>
      <cdr:y>0.6932</cdr:y>
    </cdr:to>
    <cdr:sp macro="" textlink="">
      <cdr:nvSpPr>
        <cdr:cNvPr id="7" name="TextBox 6"/>
        <cdr:cNvSpPr txBox="1"/>
      </cdr:nvSpPr>
      <cdr:spPr>
        <a:xfrm xmlns:a="http://schemas.openxmlformats.org/drawingml/2006/main" rot="20796594">
          <a:off x="4518537" y="4073475"/>
          <a:ext cx="2203939" cy="257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Онлайн-библиотеки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0.58535</cdr:x>
      <cdr:y>0.69742</cdr:y>
    </cdr:from>
    <cdr:to>
      <cdr:x>0.89737</cdr:x>
      <cdr:y>0.74818</cdr:y>
    </cdr:to>
    <cdr:sp macro="" textlink="">
      <cdr:nvSpPr>
        <cdr:cNvPr id="8" name="TextBox 7"/>
        <cdr:cNvSpPr txBox="1"/>
      </cdr:nvSpPr>
      <cdr:spPr>
        <a:xfrm xmlns:a="http://schemas.openxmlformats.org/drawingml/2006/main" rot="20745462">
          <a:off x="4354413" y="4357741"/>
          <a:ext cx="2321169" cy="317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Мобильные приложения (чаты)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0.01357</cdr:x>
      <cdr:y>0.01277</cdr:y>
    </cdr:from>
    <cdr:to>
      <cdr:x>0.20694</cdr:x>
      <cdr:y>0.24299</cdr:y>
    </cdr:to>
    <cdr:pic>
      <cdr:nvPicPr>
        <cdr:cNvPr id="9" name="Picture 2" descr="Picture background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xmlns="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00917" y="79787"/>
          <a:ext cx="1438515" cy="1438515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43" cy="498757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565" y="0"/>
            <a:ext cx="2950343" cy="498757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1861"/>
            <a:ext cx="2950343" cy="498756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565" y="9441861"/>
            <a:ext cx="2950343" cy="498756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6996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221" cy="498049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3857045" y="0"/>
            <a:ext cx="2950221" cy="498049"/>
          </a:xfrm>
          <a:prstGeom prst="rect">
            <a:avLst/>
          </a:prstGeom>
        </p:spPr>
        <p:txBody>
          <a:bodyPr vert="horz" lIns="88331" tIns="44166" rIns="88331" bIns="44166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31" tIns="44166" rIns="88331" bIns="44166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681640" y="4784659"/>
            <a:ext cx="5447030" cy="3913458"/>
          </a:xfrm>
          <a:prstGeom prst="rect">
            <a:avLst/>
          </a:prstGeom>
        </p:spPr>
        <p:txBody>
          <a:bodyPr vert="horz" lIns="88331" tIns="44166" rIns="88331" bIns="4416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876"/>
            <a:ext cx="2950221" cy="498049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045" y="9442876"/>
            <a:ext cx="2950221" cy="498049"/>
          </a:xfrm>
          <a:prstGeom prst="rect">
            <a:avLst/>
          </a:prstGeom>
        </p:spPr>
        <p:txBody>
          <a:bodyPr vert="horz" lIns="88331" tIns="44166" rIns="88331" bIns="44166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37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382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876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376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867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245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072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693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420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566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6465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78087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6926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8713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1983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513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948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AE70B2-8BF9-45C0-BB95-33D1B9D3A8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792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6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isk.yandex.ru/i/44ZZuPf9_dAt3w" TargetMode="External"/><Relationship Id="rId3" Type="http://schemas.openxmlformats.org/officeDocument/2006/relationships/hyperlink" Target="https://disk.yandex.ru/i/SjXMZUw6Kc4vkQ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2" Type="http://schemas.openxmlformats.org/officeDocument/2006/relationships/hyperlink" Target="https://disk.yandex.ru/i/y2gPw9wq5b8uN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k.yandex.ru/i/ad4Tt2q9YLxwoQ" TargetMode="External"/><Relationship Id="rId11" Type="http://schemas.openxmlformats.org/officeDocument/2006/relationships/image" Target="../media/image6.jpeg"/><Relationship Id="rId5" Type="http://schemas.openxmlformats.org/officeDocument/2006/relationships/image" Target="../media/image3.png"/><Relationship Id="rId10" Type="http://schemas.openxmlformats.org/officeDocument/2006/relationships/hyperlink" Target="https://disk.yandex.ru/d/85CJLDDaCY1cGA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6537" y="2023309"/>
            <a:ext cx="8619408" cy="1791946"/>
          </a:xfrm>
        </p:spPr>
        <p:txBody>
          <a:bodyPr>
            <a:normAutofit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Модель наставничества с использованием цифровых ресурсов «Курс на успех»</a:t>
            </a:r>
            <a:endParaRPr lang="ru-RU" altLang="en-U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67323" y="4152129"/>
            <a:ext cx="47195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Педагог – наставник: Яковлева Татьяна Юрьевна, </a:t>
            </a:r>
          </a:p>
          <a:p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воспитатель высшей квалификационной категории</a:t>
            </a:r>
          </a:p>
          <a:p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МБДОУ №18 «Мишутка», города Сургута</a:t>
            </a:r>
            <a:endParaRPr lang="ru-RU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7971" y="5952589"/>
            <a:ext cx="147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itchFamily="34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. Сургут, 2024</a:t>
            </a:r>
            <a:endParaRPr lang="ru-RU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280" y="186958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7" y="1634221"/>
            <a:ext cx="8596668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Целевая аудитория: </a:t>
            </a:r>
            <a:r>
              <a:rPr lang="ru-RU" alt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педагогические работники МБДОУ №18 «Мишутка»</a:t>
            </a:r>
            <a:endParaRPr lang="ru-RU" alt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7087" y="3363194"/>
            <a:ext cx="8317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sz="3200" b="1" dirty="0" smtClean="0">
                <a:latin typeface="Arial" pitchFamily="34" charset="0"/>
                <a:ea typeface="+mj-ea"/>
                <a:cs typeface="Arial" pitchFamily="34" charset="0"/>
              </a:rPr>
              <a:t>Ядро целевой аудитории: </a:t>
            </a:r>
            <a:r>
              <a:rPr lang="ru-RU" altLang="en-US" sz="3200" dirty="0" smtClean="0">
                <a:latin typeface="Arial" pitchFamily="34" charset="0"/>
                <a:ea typeface="+mj-ea"/>
                <a:cs typeface="Arial" pitchFamily="34" charset="0"/>
              </a:rPr>
              <a:t>молодые педагоги первых трех лет работы в дошкольном образовательном учреждении 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716" y="112143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082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589" y="193932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alt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Решаемая проблема: </a:t>
            </a:r>
            <a:r>
              <a:rPr lang="ru-RU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отсутствие условий для обеспечения непрерывного профессионального роста и профессионального самоопределения, самореализации и закреплении </a:t>
            </a:r>
            <a:r>
              <a:rPr lang="ru-RU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профессии молодого педагога</a:t>
            </a:r>
            <a:endParaRPr lang="ru-RU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028" y="145394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128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359" y="1731510"/>
            <a:ext cx="8567898" cy="3702338"/>
          </a:xfrm>
        </p:spPr>
        <p:txBody>
          <a:bodyPr>
            <a:normAutofit fontScale="90000"/>
          </a:bodyPr>
          <a:lstStyle/>
          <a:p>
            <a:r>
              <a:rPr lang="ru-RU" alt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Предмет наставничества</a:t>
            </a:r>
            <a:r>
              <a:rPr lang="ru-RU" alt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процесс обеспечения </a:t>
            </a:r>
            <a:r>
              <a:rPr lang="ru-RU" alt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непрерывного профессионального роста и профессионального самоопределения, самореализации и закреплении в профессии молодого педагога </a:t>
            </a:r>
            <a:r>
              <a:rPr lang="ru-RU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посредством цифровых ресурсов</a:t>
            </a:r>
            <a:endParaRPr lang="ru-RU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720" y="151266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993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/>
          <p:cNvCxnSpPr/>
          <p:nvPr/>
        </p:nvCxnSpPr>
        <p:spPr>
          <a:xfrm flipV="1">
            <a:off x="3935911" y="3646103"/>
            <a:ext cx="4062518" cy="1187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891280" y="3531204"/>
            <a:ext cx="4148032" cy="8784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000500" y="3468370"/>
            <a:ext cx="3812540" cy="555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921125" y="3468370"/>
            <a:ext cx="4088342" cy="393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921125" y="3061335"/>
            <a:ext cx="3891915" cy="317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950970" y="2624455"/>
            <a:ext cx="4058497" cy="75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Полилиния 3"/>
          <p:cNvSpPr/>
          <p:nvPr/>
        </p:nvSpPr>
        <p:spPr>
          <a:xfrm>
            <a:off x="3861435" y="2125345"/>
            <a:ext cx="4327525" cy="2904490"/>
          </a:xfrm>
          <a:custGeom>
            <a:avLst/>
            <a:gdLst>
              <a:gd name="connsiteX0" fmla="*/ 73 w 6815"/>
              <a:gd name="connsiteY0" fmla="*/ 0 h 4574"/>
              <a:gd name="connsiteX1" fmla="*/ 5158 w 6815"/>
              <a:gd name="connsiteY1" fmla="*/ 1416 h 4574"/>
              <a:gd name="connsiteX2" fmla="*/ 5197 w 6815"/>
              <a:gd name="connsiteY2" fmla="*/ 1278 h 4574"/>
              <a:gd name="connsiteX3" fmla="*/ 5189 w 6815"/>
              <a:gd name="connsiteY3" fmla="*/ 369 h 4574"/>
              <a:gd name="connsiteX4" fmla="*/ 6815 w 6815"/>
              <a:gd name="connsiteY4" fmla="*/ 2214 h 4574"/>
              <a:gd name="connsiteX5" fmla="*/ 5189 w 6815"/>
              <a:gd name="connsiteY5" fmla="*/ 4027 h 4574"/>
              <a:gd name="connsiteX6" fmla="*/ 5252 w 6815"/>
              <a:gd name="connsiteY6" fmla="*/ 3089 h 4574"/>
              <a:gd name="connsiteX7" fmla="*/ 0 w 6815"/>
              <a:gd name="connsiteY7" fmla="*/ 4574 h 4574"/>
              <a:gd name="connsiteX8" fmla="*/ 73 w 6815"/>
              <a:gd name="connsiteY8" fmla="*/ 0 h 4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5" h="4574">
                <a:moveTo>
                  <a:pt x="73" y="0"/>
                </a:moveTo>
                <a:lnTo>
                  <a:pt x="5158" y="1416"/>
                </a:lnTo>
                <a:lnTo>
                  <a:pt x="5197" y="1278"/>
                </a:lnTo>
                <a:lnTo>
                  <a:pt x="5189" y="369"/>
                </a:lnTo>
                <a:lnTo>
                  <a:pt x="6815" y="2214"/>
                </a:lnTo>
                <a:lnTo>
                  <a:pt x="5189" y="4027"/>
                </a:lnTo>
                <a:lnTo>
                  <a:pt x="5252" y="3089"/>
                </a:lnTo>
                <a:lnTo>
                  <a:pt x="0" y="4574"/>
                </a:lnTo>
                <a:lnTo>
                  <a:pt x="73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Выгнутая вниз стрелка 4"/>
          <p:cNvSpPr/>
          <p:nvPr/>
        </p:nvSpPr>
        <p:spPr>
          <a:xfrm rot="10800000" flipH="1">
            <a:off x="2863215" y="129539"/>
            <a:ext cx="7017385" cy="1723661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4148478366"/>
              </p:ext>
            </p:extLst>
          </p:nvPr>
        </p:nvGraphicFramePr>
        <p:xfrm>
          <a:off x="138526" y="-62865"/>
          <a:ext cx="7439025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Выгнутая вниз стрелка 8"/>
          <p:cNvSpPr/>
          <p:nvPr/>
        </p:nvSpPr>
        <p:spPr>
          <a:xfrm rot="21180000" flipH="1">
            <a:off x="3281045" y="5184775"/>
            <a:ext cx="6347460" cy="1453515"/>
          </a:xfrm>
          <a:prstGeom prst="curved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xmlns="" val="3926778500"/>
              </p:ext>
            </p:extLst>
          </p:nvPr>
        </p:nvGraphicFramePr>
        <p:xfrm>
          <a:off x="8150225" y="1008380"/>
          <a:ext cx="6543040" cy="584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Овал 11"/>
          <p:cNvSpPr/>
          <p:nvPr/>
        </p:nvSpPr>
        <p:spPr>
          <a:xfrm>
            <a:off x="1736090" y="2746375"/>
            <a:ext cx="1332230" cy="1250315"/>
          </a:xfrm>
          <a:prstGeom prst="ellipse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900">
                <a:latin typeface="Times New Roman" panose="02020603050405020304" charset="0"/>
                <a:cs typeface="Times New Roman" panose="02020603050405020304" charset="0"/>
              </a:rPr>
              <a:t>НАСТАВНИК</a:t>
            </a:r>
          </a:p>
        </p:txBody>
      </p:sp>
      <p:sp>
        <p:nvSpPr>
          <p:cNvPr id="3" name="Овал 2"/>
          <p:cNvSpPr/>
          <p:nvPr/>
        </p:nvSpPr>
        <p:spPr>
          <a:xfrm>
            <a:off x="9508490" y="2952750"/>
            <a:ext cx="1271270" cy="1249680"/>
          </a:xfrm>
          <a:prstGeom prst="ellipse">
            <a:avLst/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МОЛОДОЙ </a:t>
            </a:r>
          </a:p>
          <a:p>
            <a:pPr algn="ctr"/>
            <a:r>
              <a:rPr lang="ru-RU" altLang="en-US" sz="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СПЕЦИАЛИСТ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9729" y="129538"/>
            <a:ext cx="8743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Модель наставничества с использованием цифровых ресурсов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«Курс на успех»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40819">
            <a:off x="6982901" y="629954"/>
            <a:ext cx="2826414" cy="64719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компетенций молодого педагога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448609">
            <a:off x="3323100" y="6079711"/>
            <a:ext cx="2295450" cy="276999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1540040"/>
              </a:avLst>
            </a:prstTxWarp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компетенций молодого педагога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3652" y="313442"/>
            <a:ext cx="4002731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Описание модели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16961" y="1395245"/>
            <a:ext cx="118206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Цель: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создание условий в ДОУ для обеспечения непрерывного профессионального роста и профессионального самоопределения, а также самореализации и закрепления в профессии молодых педагогов посредством цифровых ресурсов.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Задачи: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1. Содействовать адаптации молодого педагога в педагогическом коллективе;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2. Оказать методическую помощь в реализации различных форм и видов деятельности наставляемым;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3. Обеспечить помощь в формировании профессиональных компетенций молодого педагога.</a:t>
            </a:r>
          </a:p>
          <a:p>
            <a:pPr marL="342900" indent="-342900">
              <a:buAutoNum type="arabicPeriod"/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      Модель наставничества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«Курс на успех»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представляет собой инновационный подход к обучению и развитию педагогических кадров. Она представляет с собой процесс, в котором опытный специалист (наставник) помогает молодому специалисту развиваться и совершенствоваться в своей профессии посредством цифровых устройств.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31" y="64008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0624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6416" y="225793"/>
            <a:ext cx="1153934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   Модель основана на принципе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менторства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когда опытный наставник делится своими знаниями и компетенциями (навыками) с молодым специалистом. Цифровые ресурсы, такие как онлайн-платформы,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видеоуроки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 интерактивные задания позволяют сделать процесс обучения более эффективным и доступным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   Благодаря предложенной модели, молодые педагоги получают возможность быстрее адаптироваться к работе в дошкольном учреждении, а также развивать свои профессиональные навыки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   Важной особенностью данной модели является систематическое диагностирование прогресса молодого специалиста, что позволяет адаптировать процесс наставничества под индивидуальные потребности каждого участника. Наставник, используя специально разработанные онлайн – инструменты, проводит анализ сильных и слабых сторон подопечного, определяет его потребности и разрабатывает индивидуальную программу обучения. Такой подход позволяет максимально эффективно использовать время и ресурсы, обеспечивая быстрый и качественный рост профессионализма молодого специалиста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Уникальность модели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заключается в применении цифровых ресурсов в отличие от традиционных подходов.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60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8855" y="316684"/>
            <a:ext cx="12297507" cy="1320800"/>
          </a:xfrm>
        </p:spPr>
        <p:txBody>
          <a:bodyPr>
            <a:normAutofit fontScale="90000"/>
          </a:bodyPr>
          <a:lstStyle/>
          <a:p>
            <a:r>
              <a:rPr lang="ru-RU" altLang="en-US" sz="3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Внутренние локальные акты</a:t>
            </a:r>
            <a: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09672" y="3825350"/>
            <a:ext cx="167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2"/>
              </a:rPr>
              <a:t>Программа наставничества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9513" y="3778814"/>
            <a:ext cx="1856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Положение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3"/>
              </a:rPr>
              <a:t>о системе (целевой модели) наставничества педагогических работников МБДОУ №18 «Мишутка»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113" y="973334"/>
            <a:ext cx="1985347" cy="280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65785" y="3825350"/>
            <a:ext cx="1864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3"/>
              </a:rPr>
              <a:t>Приказ №ДС18-11-323/4 от 10.06.2024 об утверждении положения о системе (целевой модели) наставничества педагогических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работников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МБДОУ №18 «Мишутка»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5470" y="973334"/>
            <a:ext cx="1938881" cy="275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85470" y="3825350"/>
            <a:ext cx="1938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Приказ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6"/>
              </a:rPr>
              <a:t>№ДС18-11-400/4 от 22.08.2024 о закреплении пар(групп) «наставник-наставляемый» в МБДОУ №18 «Мишутка»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47574" y="973334"/>
            <a:ext cx="1931441" cy="2778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050215" y="382535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Диагностический инструментарий (методика И.Ю. Соколовой)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61" y="4419434"/>
            <a:ext cx="2362852" cy="2362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977661" y="5395010"/>
            <a:ext cx="607255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hlinkClick r:id="rId10"/>
            </a:endParaRPr>
          </a:p>
          <a:p>
            <a:r>
              <a:rPr lang="en-US" sz="2000" b="1" dirty="0" smtClean="0">
                <a:hlinkClick r:id="rId10"/>
              </a:rPr>
              <a:t>https</a:t>
            </a:r>
            <a:r>
              <a:rPr lang="en-US" sz="2000" b="1" dirty="0">
                <a:hlinkClick r:id="rId10"/>
              </a:rPr>
              <a:t>://</a:t>
            </a:r>
            <a:r>
              <a:rPr lang="en-US" sz="2000" b="1" dirty="0" smtClean="0">
                <a:hlinkClick r:id="rId10"/>
              </a:rPr>
              <a:t>disk.yandex.ru/d/85CJLDDaCY1cGA</a:t>
            </a:r>
            <a:endParaRPr lang="ru-RU" sz="2000" b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628" y="946816"/>
            <a:ext cx="2077148" cy="2855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0325" y="948950"/>
            <a:ext cx="2075596" cy="28531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772416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3317" y="196344"/>
            <a:ext cx="11496501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Количественные и качественные показатели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780065138"/>
              </p:ext>
            </p:extLst>
          </p:nvPr>
        </p:nvGraphicFramePr>
        <p:xfrm>
          <a:off x="196714" y="1040581"/>
          <a:ext cx="10879016" cy="569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0194" y="6333299"/>
            <a:ext cx="3948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представлены по 10 – бальной шкале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0224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6653" y="473795"/>
            <a:ext cx="11496501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Достигнутые результаты реализации модели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8517" y="1492209"/>
            <a:ext cx="1000852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Созданы условия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ДОУ для обеспечения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непрерывного профессионального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роста и профессионального самоопределения, а также самореализации и закрепления в профессии молодых педагогов посредством цифровых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ресурсов;</a:t>
            </a:r>
          </a:p>
          <a:p>
            <a:pPr lvl="0" algn="just"/>
            <a:endParaRPr lang="ru-RU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Успешная адаптация молодого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педагога в педагогическом коллективе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 algn="just"/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buFont typeface="Wingdings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Оказана методическая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помощь в реализации различных форм и видов деятельности наставляемым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0"/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Обеспечена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помощь в формировании профессиональных компетенций молодого 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педагога.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31" y="53694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6389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793" y="359911"/>
            <a:ext cx="11496501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Результативность модели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9380" y="1344309"/>
            <a:ext cx="4552881" cy="94636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условий в ДОУ для обеспечения непрерывного профессионального роста и профессионального самоопределения, а также самореализации и закрепления в профессии молодых педагогов посредством цифровых ресурсов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9377" y="2584070"/>
            <a:ext cx="4552881" cy="9463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1: содействовать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 молодого педагога в педагогическом коллективе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377" y="3850769"/>
            <a:ext cx="4552881" cy="9463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оказать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методическую помощь в реализации различных форм и видов деятельности наставляемым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378" y="5155358"/>
            <a:ext cx="4552881" cy="94636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 обеспечить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формировании профессиональных компетенций молодого педагога 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5429874" y="1575177"/>
            <a:ext cx="1371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429874" y="2720854"/>
            <a:ext cx="1371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429874" y="4081637"/>
            <a:ext cx="1371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429874" y="5386226"/>
            <a:ext cx="1371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39156" y="1344308"/>
            <a:ext cx="4552881" cy="94636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созданы условия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ДОУ для обеспечения непрерывного профессионального роста и профессионального самоопределения, а также самореализации и закрепления в профессии молодых педагогов посредством цифровых ресурсов</a:t>
            </a:r>
            <a:endParaRPr lang="ru-RU" sz="1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9377" y="2587099"/>
            <a:ext cx="4552881" cy="9463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1: содействовать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 молодого педагога в педагогическом коллективе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39156" y="2584069"/>
            <a:ext cx="4552881" cy="9463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успешная адаптация молодого педагога в педагогическом коллективе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39155" y="3850769"/>
            <a:ext cx="4552881" cy="94636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оказана методическая помощь в реализации различных форм и видов деятельности с наставляемым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039155" y="5155358"/>
            <a:ext cx="4552881" cy="94636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обеспечена помощь в формировании профессиональных компетенций педагога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8395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9715" y="104625"/>
            <a:ext cx="6935650" cy="1320800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Принципы реализации модели 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5" name="Блок-схема: узел 4"/>
          <p:cNvSpPr/>
          <p:nvPr/>
        </p:nvSpPr>
        <p:spPr>
          <a:xfrm>
            <a:off x="3030412" y="1300309"/>
            <a:ext cx="2286003" cy="2385579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5650523" y="1286232"/>
            <a:ext cx="2391508" cy="2365694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8360181" y="1311222"/>
            <a:ext cx="2319542" cy="238882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118338" y="1920862"/>
            <a:ext cx="20280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7754" y="1831260"/>
            <a:ext cx="21570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Систематичность и последовательность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60181" y="1831260"/>
            <a:ext cx="23211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и самостоятельность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292460" y="3730689"/>
            <a:ext cx="252049" cy="369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444" y="37198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0702" y="373528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75365" y="3747252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96358" y="4144226"/>
            <a:ext cx="24442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принцип наставничества. 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адаптацию методов обучения к потребностям наставляемого. Цифровые ресурсы предоставляют широкий спектр инструментов для реализации данного принципа (интерактивные обучающие программы, онлайн- задания, дистанционные консультации и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тп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89383" y="4184649"/>
            <a:ext cx="2368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приоритет и уважение интересов личности и личностного развития педагогов, добровольность их участия в наставнической деятельности, признание равного социального статуса педагогических работников, независимо от ролевой позиции в системе наставничества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85693" y="4261112"/>
            <a:ext cx="23680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должно проходить регулярно и поэтапно, с учетом индивидуальных потребностей наставляемого. Использование цифровых ресурсов помогает в организации этого процесса, обеспечивая доступ к различным обучающим материалам и инструментам.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91115" y="4222899"/>
            <a:ext cx="2590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стимулирование обучаемого к активному участию в процессе обучения, развитию его инициативности и умения самостоятельно принимать решения. Для достижения этой цели используются интерактивные методы обучения, такие как онлайн-курсы,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форумы и чаты, где молодой специалист может задавать вопросы и получать обратную связь от своего наставника.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52" y="45767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узел 3"/>
          <p:cNvSpPr/>
          <p:nvPr/>
        </p:nvSpPr>
        <p:spPr>
          <a:xfrm>
            <a:off x="269197" y="1311222"/>
            <a:ext cx="2327034" cy="2330704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2040" y="1831260"/>
            <a:ext cx="23328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96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31" y="152401"/>
            <a:ext cx="11875477" cy="1195754"/>
          </a:xfrm>
        </p:spPr>
        <p:txBody>
          <a:bodyPr>
            <a:normAutofit/>
          </a:bodyPr>
          <a:lstStyle/>
          <a:p>
            <a:pPr algn="ctr"/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Использованные ресурсы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4" name="Блок-схема: узел 3"/>
          <p:cNvSpPr/>
          <p:nvPr/>
        </p:nvSpPr>
        <p:spPr>
          <a:xfrm>
            <a:off x="633046" y="894988"/>
            <a:ext cx="1723292" cy="1688237"/>
          </a:xfrm>
          <a:prstGeom prst="flowChartConnector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3054445" y="924284"/>
            <a:ext cx="1688123" cy="169205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5408221" y="844198"/>
            <a:ext cx="1668170" cy="1738999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7512985" y="859821"/>
            <a:ext cx="1746738" cy="1723404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9720132" y="854448"/>
            <a:ext cx="1840523" cy="1793631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05673" y="1487620"/>
            <a:ext cx="144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Кадровые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0059" y="1263959"/>
            <a:ext cx="1512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Организационно-методические и организационно-педагогические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9951" y="1394949"/>
            <a:ext cx="1324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36727" y="1379899"/>
            <a:ext cx="1441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Финансово-экономические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48731" y="1414971"/>
            <a:ext cx="1383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Психолого-педагогические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400670" y="2662941"/>
            <a:ext cx="188043" cy="292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3962" y="2678052"/>
            <a:ext cx="24447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68" y="2662941"/>
            <a:ext cx="24447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5459" y="2647100"/>
            <a:ext cx="24447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8154" y="2685989"/>
            <a:ext cx="24447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5509" y="2983328"/>
            <a:ext cx="225082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Наличие в образовательной организации:</a:t>
            </a:r>
          </a:p>
          <a:p>
            <a:pPr algn="just"/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уководителя,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разделяющего ценности отечественного образования;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уратора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реализации персонализированных программ наставничества;</a:t>
            </a:r>
          </a:p>
          <a:p>
            <a:pPr algn="just"/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аставников-педагогов,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имеющих подтвержденные результаты педагогической деятельности;</a:t>
            </a:r>
          </a:p>
          <a:p>
            <a:pPr algn="just"/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едагога-психолога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, в фокусе которого находятся личности наставника и наставляемого, организация и психологическое сопровождение их взаимодействия.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50123" y="2887682"/>
            <a:ext cx="28721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подготовка локальных актов, программ;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разработка персонализированных программ наставничества;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оказание консультативной и методической помощи наставникам и наставляемым;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цифровая информационно-коммуникативная среда;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изучение, обобщение и распространение положительного опыта, обмен инновационным опытом в сфере наставничества педагогических работников;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нормотворческая, учебно-методическая, научно-методическая, информационно-аналитическая деятельность региональных ЦНППМ, </a:t>
            </a:r>
            <a:r>
              <a:rPr lang="ru-RU" sz="1200" i="1" dirty="0" err="1" smtClean="0">
                <a:latin typeface="Times New Roman" pitchFamily="18" charset="0"/>
                <a:cs typeface="Times New Roman" pitchFamily="18" charset="0"/>
              </a:rPr>
              <a:t>стажировочных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 площадок, сетевых сообществ и т.д.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8222" y="2887682"/>
            <a:ext cx="207610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рекреационная зона для проведения индивидуальных встреч наставников и наставляемых;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доска объявлений для размещения открытой информации по наставничеству (в </a:t>
            </a:r>
            <a:r>
              <a:rPr lang="ru-RU" sz="1200" i="1" dirty="0" err="1" smtClean="0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. электронный ресурс, чаты/группы наставников-наставляемых в социальных сетях);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-широкополосный интернет,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Wi-Fi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средства для организации видео-конференц-связи (ВКС);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другие материально-технические ресурсы.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2985" y="2947255"/>
            <a:ext cx="19108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 материальное стимулирование за реализацию наставнической деятельности;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 нематериальные способы стимулирования (комплекс мероприятий, направленных на повышение общественного статуса наставников. 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14618" y="2980441"/>
            <a:ext cx="22960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широкое использование методик и технологий рефлексивно-ценностного и эмоционально-ценностного отношения к участникам системы наставничества;</a:t>
            </a:r>
          </a:p>
          <a:p>
            <a:pPr algn="just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 психологическая поддержка формируемым парам наставников и наставляемых;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   -формирование психологической готовности наставляемого выйти на индивидуальную траекторию, которая поможет сформироваться неповторимому профессиональному почерку педагога.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62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2462" y="52813"/>
            <a:ext cx="7134053" cy="1320800"/>
          </a:xfrm>
        </p:spPr>
        <p:txBody>
          <a:bodyPr>
            <a:normAutofit/>
          </a:bodyPr>
          <a:lstStyle/>
          <a:p>
            <a:pPr algn="ctr"/>
            <a: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Условия реализации модели </a:t>
            </a:r>
            <a: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внешние факторы)</a:t>
            </a:r>
            <a:endParaRPr lang="ru-RU" alt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3030412" y="1300309"/>
            <a:ext cx="2286003" cy="2385579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5650523" y="1286232"/>
            <a:ext cx="2391508" cy="2365694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8360181" y="1311222"/>
            <a:ext cx="2319542" cy="2388820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114594" y="1822161"/>
            <a:ext cx="2028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другими ДОУ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7754" y="1831260"/>
            <a:ext cx="215704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ИКОП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60181" y="1831260"/>
            <a:ext cx="23211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Интернет-ресурсов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292460" y="3730689"/>
            <a:ext cx="252049" cy="369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444" y="371985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0702" y="373528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75365" y="3747252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96358" y="4144226"/>
            <a:ext cx="24442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курсов повышения квалификаций молодых специалистов;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мероприятий в рамках договора о сотрудничестве (диссеминация опыта)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89383" y="4184649"/>
            <a:ext cx="2368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опытом с педагогами – наставниками дошкольных образовательных учреждений города Сургута;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мероприятий в рамках Декады молодых специалистов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85693" y="4261112"/>
            <a:ext cx="23680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на информационно-коммуникационной платформе «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(прямые трансляции,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видеоуроки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онлайн-мероприятия)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91115" y="4222899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использование Интернет-ресурсов в образовательных целях.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333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узел 3"/>
          <p:cNvSpPr/>
          <p:nvPr/>
        </p:nvSpPr>
        <p:spPr>
          <a:xfrm>
            <a:off x="269197" y="1311222"/>
            <a:ext cx="2327034" cy="2330704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2040" y="1831260"/>
            <a:ext cx="2332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lang="ru-RU" dirty="0" smtClean="0"/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 сотрудничестве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СурГПУ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425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2882" y="536027"/>
            <a:ext cx="8187559" cy="648089"/>
          </a:xfrm>
        </p:spPr>
        <p:txBody>
          <a:bodyPr>
            <a:normAutofit/>
          </a:bodyPr>
          <a:lstStyle/>
          <a:p>
            <a:r>
              <a:rPr lang="ru-RU" alt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Возможность тиражирования модели</a:t>
            </a:r>
            <a:endParaRPr lang="ru-RU" alt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3589" y="1523601"/>
            <a:ext cx="1000852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«Курс на успех»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мероприятиях федерального и регионального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материалов и диссеминация опыта в сетевых педагогических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Интернет-сообществах;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МБДОУ №18 «Мишутка» размещена модель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 с использованием цифровых ресурсов «Курс на успех»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itchFamily="2" charset="2"/>
              <a:buChar char="ü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Выступление на ГМО воспитателей города Сургута с результатами апробации модели</a:t>
            </a:r>
          </a:p>
          <a:p>
            <a:pPr lvl="0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можно применять в любой другой отрасли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31" y="53694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9589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903" y="442331"/>
            <a:ext cx="8050925" cy="1320800"/>
          </a:xfrm>
        </p:spPr>
        <p:txBody>
          <a:bodyPr>
            <a:normAutofit/>
          </a:bodyPr>
          <a:lstStyle/>
          <a:p>
            <a:pPr algn="ctr"/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Время, в течение которого модель </a:t>
            </a:r>
            <a:b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наставничества реализуется 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771" y="240534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91365" y="2224543"/>
            <a:ext cx="8657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Модель «Курс на успех» 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реализуется в течение 14 месяцев</a:t>
            </a:r>
          </a:p>
          <a:p>
            <a:pPr algn="ctr"/>
            <a:r>
              <a:rPr lang="ru-RU" sz="3600" dirty="0" smtClean="0">
                <a:latin typeface="Arial" pitchFamily="34" charset="0"/>
                <a:cs typeface="Arial" pitchFamily="34" charset="0"/>
              </a:rPr>
              <a:t>(с сентября 2023 года) 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409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2676" y="201120"/>
            <a:ext cx="7788165" cy="671239"/>
          </a:xfrm>
        </p:spPr>
        <p:txBody>
          <a:bodyPr>
            <a:normAutofit/>
          </a:bodyPr>
          <a:lstStyle/>
          <a:p>
            <a:r>
              <a:rPr lang="ru-RU" altLang="en-US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Зрелость модели наставничества </a:t>
            </a:r>
            <a:endParaRPr lang="ru-RU" altLang="en-US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3589" y="3194039"/>
            <a:ext cx="8317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31" y="108981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8786" y="2238703"/>
            <a:ext cx="102254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Модель наставничества с использованием цифровых ресурсов «Курс на успех» считаем зрелой, так как прошла модель апробацию в течение 2023-2024 учебного года.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Результаты диагностики демонстрируют положительную динамику формирования профессиональных качеств молодого педагога, а также успешную адаптацию к условиям образовательного учреждения.</a:t>
            </a:r>
          </a:p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Предложенную модель можно применять в качестве образца педагогу-наставнику для работы с молодыми специалистами в других образовательных учреждениях.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41833" y="779024"/>
            <a:ext cx="100333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Подтвержденная эффективность – накоплены фактические данные по показателям, подтверждающим эффективность модели «Курс на успех», практика готова к тиражированию внутри и вне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3028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6537" y="202330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Модель наставничества с использованием цифровых ресурсов «Курс на успех»</a:t>
            </a:r>
            <a:endParaRPr lang="ru-RU" altLang="en-U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98125" y="3899338"/>
            <a:ext cx="613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Педагог – наставник: Яковлева Татьяна Юрьевна,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воспитатель высшей квалификационной категории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МБДОУ №18 «Мишутка», города Сургута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7971" y="5952589"/>
            <a:ext cx="1699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Сургут, 2024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280" y="186958"/>
            <a:ext cx="1438515" cy="143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5840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991</TotalTime>
  <Words>1526</Words>
  <Application>Microsoft Office PowerPoint</Application>
  <PresentationFormat>Произвольный</PresentationFormat>
  <Paragraphs>209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Модель наставничества с использованием цифровых ресурсов «Курс на успех»</vt:lpstr>
      <vt:lpstr>Целевая аудитория: педагогические работники МБДОУ №18 «Мишутка»</vt:lpstr>
      <vt:lpstr>Решаемая проблема: отсутствие условий для обеспечения непрерывного профессионального роста и профессионального самоопределения, самореализации и закреплении в профессии молодого педагога</vt:lpstr>
      <vt:lpstr>Предмет наставничества: процесс обеспечения непрерывного профессионального роста и профессионального самоопределения, самореализации и закреплении в профессии молодого педагога посредством цифровых ресурсов</vt:lpstr>
      <vt:lpstr>Слайд 5</vt:lpstr>
      <vt:lpstr>Описание модели</vt:lpstr>
      <vt:lpstr>Слайд 7</vt:lpstr>
      <vt:lpstr>Внутренние локальные акты   </vt:lpstr>
      <vt:lpstr>Количественные и качественные показатели</vt:lpstr>
      <vt:lpstr>Достигнутые результаты реализации модели</vt:lpstr>
      <vt:lpstr>Результативность модели</vt:lpstr>
      <vt:lpstr>Принципы реализации модели </vt:lpstr>
      <vt:lpstr>Использованные ресурсы</vt:lpstr>
      <vt:lpstr>Условия реализации модели  (внешние факторы)</vt:lpstr>
      <vt:lpstr>Возможность тиражирования модели</vt:lpstr>
      <vt:lpstr>Время, в течение которого модель  наставничества реализуется </vt:lpstr>
      <vt:lpstr>Зрелость модели наставничества </vt:lpstr>
      <vt:lpstr>Модель наставничества с использованием цифровых ресурсов «Курс на успех»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Борис</cp:lastModifiedBy>
  <cp:revision>79</cp:revision>
  <cp:lastPrinted>2024-10-02T09:03:25Z</cp:lastPrinted>
  <dcterms:created xsi:type="dcterms:W3CDTF">2024-09-11T05:32:13Z</dcterms:created>
  <dcterms:modified xsi:type="dcterms:W3CDTF">2024-11-18T06:14:54Z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1049-12.2.0.17562</vt:lpwstr>
  </property>
  <property fmtid="{D5CDD505-2E9C-101B-9397-08002B2CF9AE}" pid="3" name="ICV">
    <vt:lpwstr>39B8329831174CB38A7137B7551CFECE_12</vt:lpwstr>
  </property>
</Properties>
</file>