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314" r:id="rId3"/>
    <p:sldId id="315" r:id="rId4"/>
    <p:sldId id="316" r:id="rId5"/>
    <p:sldId id="317" r:id="rId6"/>
    <p:sldId id="318" r:id="rId7"/>
    <p:sldId id="309" r:id="rId8"/>
    <p:sldId id="310" r:id="rId9"/>
    <p:sldId id="312" r:id="rId10"/>
    <p:sldId id="311" r:id="rId11"/>
    <p:sldId id="319" r:id="rId12"/>
    <p:sldId id="305" r:id="rId13"/>
    <p:sldId id="320" r:id="rId14"/>
    <p:sldId id="321" r:id="rId15"/>
    <p:sldId id="322" r:id="rId16"/>
    <p:sldId id="323" r:id="rId17"/>
    <p:sldId id="325" r:id="rId18"/>
    <p:sldId id="257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5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93" autoAdjust="0"/>
    <p:restoredTop sz="94660"/>
  </p:normalViewPr>
  <p:slideViewPr>
    <p:cSldViewPr snapToGrid="0">
      <p:cViewPr varScale="1">
        <p:scale>
          <a:sx n="83" d="100"/>
          <a:sy n="83" d="100"/>
        </p:scale>
        <p:origin x="706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311B57-8AFC-444A-B6A4-F8AF5C5B00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4AC455C-CBA9-44F1-B22C-365C60F9DF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387A6B9-AD5B-4CA4-9932-56A96F7E6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69C4687-2B58-4071-A22C-6C18D80AB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3F531F-2235-45E0-8ABC-D5BD40C6F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908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4CCA077-0A26-467F-8568-FE6756130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9B614F-0FD2-43C4-8004-B29B0C1A2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C78B5B-0E94-446B-A51C-85EE1220D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C3BA86-A8B4-4B96-A911-B4C81DAC2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F70AE92-4D7C-4758-9B16-020016127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0805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E72F15-49F5-4E82-B63F-DDE7AF437C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FD56E8-DD35-4645-B433-901F50B828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B28FB5-128D-4681-82FA-1304FBE8A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1AAAE67-BD62-4264-9DDE-947A288D9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27DD37B-8C74-488C-85A8-BF6337597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5701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92110A-EB03-418D-B9DD-DF3FCBC60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FD3FE4B-1429-495F-AA5C-68595D55FA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0B1A43F-B5A3-4AD7-B340-C41F21A06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77DB11D-057C-458C-9217-6048842CBE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7F97C26-CFD0-48F0-9D37-BCA61E3763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E45F72-E8D8-4CF8-B93F-E220CFC7A2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3283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7D566F3-A1B9-460B-82C0-AA4EC34F5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F7B76F1-24AC-4660-B74C-5739C03B35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4CE16CD-01A7-49FE-A7C6-A2AFEB11DA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6260703-1B1F-4C0B-9655-74EA329E20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0C076EF-1C96-41A1-96F2-3B4835F514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CEF0921-ABF2-4C2E-B4C7-3E21BC81A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107BC50-118B-4432-9F23-22393EA3BD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99619A32-3998-4A50-A098-51DCC6CEF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24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2A9CA0-C20F-418C-8682-22C61FC1E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78D8AA1-D795-450B-80D8-854AFE589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16F83AA-634B-4589-8560-6F3B2EEEA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81CE340-8DB0-41FF-BFE3-998A6B8C6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471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68BCCC6-ABDE-4C04-99B4-D1F2A45D0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EFF582D-306A-4FB1-B49A-8F2D4903E7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281D3D-96FA-4D3F-8BF9-9F6B924B9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7839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006474-8063-41D9-902E-B182F5800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989731B-637D-41A3-A6F9-A6F2F6A10B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492B000-5A1A-4F69-A66D-AD204FAB41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0EC7A61-5586-47EC-BE33-06977A737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C5E970-8F78-4AB8-A101-08BE1EB50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85CC871-E2B9-4EC1-A3A7-86CF58544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339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B46C45-0191-40EE-8190-C204CF8C1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331B9DD-BE9D-4034-9B11-E93687F151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BDB524-6F6A-43B8-B9F2-6F1E0312F8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89C245B-C2C7-4DC9-AC62-51E6926A54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F3870C-7779-47B4-9481-AEB322CAF8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F2F999-2528-4B70-BAE2-182AFA7E2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9481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EC604-9784-4B85-8D63-9BBE55788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61F55ED-BA13-434B-9FF6-C26228852B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6BD754A-B629-4759-BA77-B9A56405E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04780A-6B68-4016-AB18-2016F0CB5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BC3EA2-0F57-4AF3-A86D-ACE31DFF8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110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B074385-304B-47CC-9570-3513F87112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9B79154-0D68-4379-B9D1-21EA78C10B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7BD89E-5754-4B5A-AA2B-090149C46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00A4C56-F429-4313-ABDE-7053F1180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3A4C47-141E-4C3E-9C3F-E3035E42E4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8367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EE10FBE-EC60-4827-BA80-D72CB7AF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B5BEBF2-D190-4584-8E34-506BE5710B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D945D6A-0AB5-4ACF-95C2-50B2BE12BE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E15B9-6F47-4961-82A9-5CB23D39B36A}" type="datetimeFigureOut">
              <a:rPr lang="ru-RU" smtClean="0"/>
              <a:t>05.10.2024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C1F8013-0136-4185-8263-E8E2B660E2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A4DB19-63AD-4332-8C50-22FB03B33B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F74A65-2207-4CCC-BE75-D06419D9AE6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3247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jpeg"/><Relationship Id="rId7" Type="http://schemas.microsoft.com/office/2007/relationships/hdphoto" Target="../media/hdphoto3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2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shkola4pokachi-r86.gosweb.gosuslugi.ru/svedeniya-ob-obrazovatelnoy-organizatsii/dokumenty/dokumenty-all-52_777.html" TargetMode="External"/><Relationship Id="rId13" Type="http://schemas.openxmlformats.org/officeDocument/2006/relationships/hyperlink" Target="https://pokachi4.gosuslugi.ru/pedagogam-i-sotrudnikam/nastavnichestvo/dokumenty-2_1382.html" TargetMode="External"/><Relationship Id="rId3" Type="http://schemas.openxmlformats.org/officeDocument/2006/relationships/hyperlink" Target="https://shkola4pokachi-r86.gosweb.gosuslugi.ru/svedeniya-ob-obrazovatelnoy-organizatsii/dokumenty/dokumenty-all-52_776.html" TargetMode="External"/><Relationship Id="rId7" Type="http://schemas.openxmlformats.org/officeDocument/2006/relationships/image" Target="../media/image22.png"/><Relationship Id="rId12" Type="http://schemas.openxmlformats.org/officeDocument/2006/relationships/hyperlink" Target="https://shkola4pokachi-r86.gosweb.gosuslugi.ru/netcat_files/184/5032/Personalizirovannaya_programma_nastavnichestva.pdf" TargetMode="External"/><Relationship Id="rId2" Type="http://schemas.openxmlformats.org/officeDocument/2006/relationships/hyperlink" Target="https://shkola4pokachi-r86.gosweb.gosuslugi.ru/pedagogam-i-sotrudnikam/nastavnichestvo/dokumenty_1581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hyperlink" Target="https://shkola4pokachi-r86.gosweb.gosuslugi.ru/pedagogam-i-sotrudnikam/nastavnichestvo/dokumenty-3_1603.html" TargetMode="External"/><Relationship Id="rId5" Type="http://schemas.openxmlformats.org/officeDocument/2006/relationships/image" Target="../media/image20.png"/><Relationship Id="rId15" Type="http://schemas.openxmlformats.org/officeDocument/2006/relationships/image" Target="../media/image23.png"/><Relationship Id="rId10" Type="http://schemas.openxmlformats.org/officeDocument/2006/relationships/hyperlink" Target="https://shkola4pokachi-r86.gosweb.gosuslugi.ru/netcat_files/184/5032/Dorozhnaya_karta_reversivnogo_nastavnichestva.pdf" TargetMode="External"/><Relationship Id="rId4" Type="http://schemas.openxmlformats.org/officeDocument/2006/relationships/image" Target="../media/image19.png"/><Relationship Id="rId9" Type="http://schemas.openxmlformats.org/officeDocument/2006/relationships/hyperlink" Target="https://shkola4pokachi-r86.gosweb.gosuslugi.ru/netcat_files/30/69/162.pdf" TargetMode="External"/><Relationship Id="rId14" Type="http://schemas.openxmlformats.org/officeDocument/2006/relationships/hyperlink" Target="https://pokachi4.gosuslugi.ru/svedeniya-ob-obrazovatelnoy-organizatsii/dokumenty/dokumenty-all-52_779.ht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pokachi4.gosuslugi.ru/pedagogam-i-sotrudnikam/nastavnichestvo/dokumenty-3_1588.html" TargetMode="External"/><Relationship Id="rId5" Type="http://schemas.openxmlformats.org/officeDocument/2006/relationships/hyperlink" Target="https://shkola4pokachi-r86.gosweb.gosuslugi.ru/pedagogam-i-sotrudnikam/nastavnichestvo/dokumenty-3_1591.html" TargetMode="External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wall-160052369?q=&#1050;&#1072;&#1088;&#1080;&#1084;&#1086;&#1074;&#1072;%20&amp;w=wall-160052369_6907" TargetMode="External"/><Relationship Id="rId13" Type="http://schemas.openxmlformats.org/officeDocument/2006/relationships/hyperlink" Target="https://vk.com/sch4pokachi?w=wall-160052369_9385" TargetMode="External"/><Relationship Id="rId3" Type="http://schemas.openxmlformats.org/officeDocument/2006/relationships/image" Target="../media/image28.png"/><Relationship Id="rId7" Type="http://schemas.openxmlformats.org/officeDocument/2006/relationships/hyperlink" Target="https://vk.com/wall-160052369?q=&#1050;&#1072;&#1088;&#1080;&#1084;&#1086;&#1074;&#1072;%20&#1071;&#1085;&#1072;%20&#1043;&#1080;&#1083;&#1100;&#1084;&#1072;&#1085;&#1086;&#1074;&#1085;&#1072;&amp;w=wall-160052369_5846" TargetMode="External"/><Relationship Id="rId12" Type="http://schemas.openxmlformats.org/officeDocument/2006/relationships/hyperlink" Target="https://vk.com/sch4pokachi?w=wall-160052369_10776" TargetMode="External"/><Relationship Id="rId2" Type="http://schemas.openxmlformats.org/officeDocument/2006/relationships/image" Target="../media/image27.png"/><Relationship Id="rId16" Type="http://schemas.openxmlformats.org/officeDocument/2006/relationships/hyperlink" Target="https://vk.com/sch4pokachi?w=wall-160052369_923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wall-160052369?q=&#1050;&#1072;&#1088;&#1080;&#1084;&#1086;&#1074;&#1072;%20&#1071;&#1085;&#1072;%20&#1043;&#1080;&#1083;&#1100;&#1084;&#1072;&#1085;&#1086;&#1074;&#1085;&#1072;&amp;w=wall-160052369_6186" TargetMode="External"/><Relationship Id="rId11" Type="http://schemas.openxmlformats.org/officeDocument/2006/relationships/hyperlink" Target="https://vk.com/wall-160052369?q=&#1084;&#1091;&#1093;&#1072;&#1084;&#1077;&#1076;&#1075;&#1072;&#1083;&#1080;&#1085;&#1072;&amp;w=wall-160052369_5943" TargetMode="External"/><Relationship Id="rId5" Type="http://schemas.microsoft.com/office/2007/relationships/hdphoto" Target="../media/hdphoto5.wdp"/><Relationship Id="rId15" Type="http://schemas.openxmlformats.org/officeDocument/2006/relationships/hyperlink" Target="https://vk.com/sch4pokachi?w=wall-160052369_9295" TargetMode="External"/><Relationship Id="rId10" Type="http://schemas.openxmlformats.org/officeDocument/2006/relationships/hyperlink" Target="https://vk.com/wall-160052369?q=&#1084;&#1091;&#1093;&#1072;&#1084;&#1077;&#1076;&#1075;&#1072;&#1083;&#1080;&#1085;&#1072;&amp;w=wall-160052369_5995" TargetMode="External"/><Relationship Id="rId4" Type="http://schemas.openxmlformats.org/officeDocument/2006/relationships/image" Target="../media/image29.png"/><Relationship Id="rId9" Type="http://schemas.openxmlformats.org/officeDocument/2006/relationships/hyperlink" Target="https://vk.com/wall-160052369?q=&#1084;&#1091;&#1093;&#1072;&#1084;&#1077;&#1076;&#1075;&#1072;&#1083;&#1080;&#1085;&#1072;" TargetMode="External"/><Relationship Id="rId14" Type="http://schemas.openxmlformats.org/officeDocument/2006/relationships/hyperlink" Target="https://vk.com/sch4pokachi?w=wall-160052369_9388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hyperlink" Target="https://vk.com/video-160052369_456239659" TargetMode="External"/><Relationship Id="rId7" Type="http://schemas.openxmlformats.org/officeDocument/2006/relationships/image" Target="../media/image30.jpeg"/><Relationship Id="rId2" Type="http://schemas.openxmlformats.org/officeDocument/2006/relationships/hyperlink" Target="https://shkola4pokachi-r86.gosweb.gosuslugi.ru/pedagogam-i-sotrudnikam/nastavnichestvo/mezhpredmetnyy-urok-literatury-i-fizkultury-opyt-reversivnogo-nastavnichestva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kola4pokachi-r86.gosweb.gosuslugi.ru/pedagogam-i-sotrudnikam/nastavnichestvo/nash-molodoy-i-talantlivyy-uchitel-fizicheskoy-kultury-oganesyan-da-prinimaet-uchastie-vo-vserossiyskom-smotre-konkurse-magnit-futbola.html" TargetMode="External"/><Relationship Id="rId5" Type="http://schemas.openxmlformats.org/officeDocument/2006/relationships/hyperlink" Target="https://vk.com/sch4pokachi?w=wall-160052369_10320%2Fall" TargetMode="External"/><Relationship Id="rId10" Type="http://schemas.openxmlformats.org/officeDocument/2006/relationships/image" Target="../media/image33.jpeg"/><Relationship Id="rId4" Type="http://schemas.openxmlformats.org/officeDocument/2006/relationships/hyperlink" Target="https://shkola4pokachi-r86.gosweb.gosuslugi.ru/pedagogam-i-sotrudnikam/nastavnichestvo/master-klassy-ot-nastavnicheskih-par-maou-sosh-4-uchimsya-novomu.html" TargetMode="External"/><Relationship Id="rId9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jpeg"/><Relationship Id="rId3" Type="http://schemas.openxmlformats.org/officeDocument/2006/relationships/hyperlink" Target="https://shkola4pokachi-r86.gosweb.gosuslugi.ru/pedagogam-i-sotrudnikam/nastavnichestvo/shkola-voshla-v-nastavnicheskuyu-ligu-proekta-shkola-minprosvescheniya-rossii.html" TargetMode="External"/><Relationship Id="rId7" Type="http://schemas.openxmlformats.org/officeDocument/2006/relationships/hyperlink" Target="https://shkola4pokachi-r86.gosweb.gosuslugi.ru/pedagogam-i-sotrudnikam/nastavnichestvo/mezhpredmetnyy-urok-literatury-i-fizkultury-opyt-reversivnogo-nastavnichestva.html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11" Type="http://schemas.microsoft.com/office/2007/relationships/hdphoto" Target="../media/hdphoto6.wdp"/><Relationship Id="rId5" Type="http://schemas.openxmlformats.org/officeDocument/2006/relationships/hyperlink" Target="https://shkola4pokachi-r86.gosweb.gosuslugi.ru/pedagogam-i-sotrudnikam/nastavnichestvo/realizatsiya-modeli-nastavnichestva-v-shkole-kruglyy-stol-zavety-velikih-pedagogov.html" TargetMode="External"/><Relationship Id="rId10" Type="http://schemas.openxmlformats.org/officeDocument/2006/relationships/image" Target="../media/image40.png"/><Relationship Id="rId4" Type="http://schemas.openxmlformats.org/officeDocument/2006/relationships/image" Target="../media/image37.jpeg"/><Relationship Id="rId9" Type="http://schemas.openxmlformats.org/officeDocument/2006/relationships/hyperlink" Target="https://rutube.ru/video/private/9a598fd64f516028a2b0628fbd213218/?p=efjDE2Rc78nm5iccaKkj0A&amp;r=a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hyperlink" Target="&#1059;&#1095;&#1080;&#1090;&#1077;&#1083;&#1103;%20&#1088;&#1091;&#1089;&#1089;&#1082;&#1086;&#1075;&#1086;%20&#1103;&#1079;&#1099;&#1082;&#1072;%20&#1080;%20&#1083;&#1080;&#1090;&#1077;&#1088;&#1072;&#1090;&#1091;&#1088;&#1099;%20&#1076;&#1077;&#1083;&#1103;&#1090;&#1089;&#1103;%20&#1086;&#1087;&#1099;&#1090;&#1086;&#1084;:%20&#1091;&#1088;&#1086;&#1082;%20%22&#1043;&#1088;&#1072;&#1084;&#1086;&#1090;&#1085;&#1099;&#1084;%20&#1073;&#1099;&#1090;&#1100;%20&#1084;&#1086;&#1076;&#1085;&#1086;%22" TargetMode="External"/><Relationship Id="rId7" Type="http://schemas.openxmlformats.org/officeDocument/2006/relationships/image" Target="../media/image42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hyperlink" Target="https://shkola4pokachi-r86.gosweb.gosuslugi.ru/pedagogam-i-sotrudnikam/nastavnichestvo/rezultaty-konkursa-luchshie-praktiki-nastavnichestva-2023-god.html" TargetMode="External"/><Relationship Id="rId10" Type="http://schemas.openxmlformats.org/officeDocument/2006/relationships/image" Target="../media/image44.jpeg"/><Relationship Id="rId4" Type="http://schemas.openxmlformats.org/officeDocument/2006/relationships/hyperlink" Target="https://shkola4pokachi-r86.gosweb.gosuslugi.ru/pedagogam-i-sotrudnikam/nastavnichestvo/work-shop-masterskaya-dlya-molodyh-spetsialistov-osnovy-professionalnoy-kommunikatsii.html" TargetMode="External"/><Relationship Id="rId9" Type="http://schemas.openxmlformats.org/officeDocument/2006/relationships/hyperlink" Target="https://shkola4pokachi-r86.gosweb.gosuslugi.ru/pedagogam-i-sotrudnikam/nastavnichestvo/master-klassy-ot-nastavnicheskih-par-maou-sosh-4-uchimsya-novomu.html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hyperlink" Target="https://shkola4pokachi-r86.gosweb.gosuslugi.ru/pedagogam-i-sotrudnikam/nastavnichestvo/proekt-nastavnichestvo-obedinyaet-pokoleniya.html" TargetMode="External"/><Relationship Id="rId7" Type="http://schemas.openxmlformats.org/officeDocument/2006/relationships/image" Target="../media/image46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hyperlink" Target="https://vk.com/video-87720037_456245494?list=6d8fd8b6291696fa61" TargetMode="External"/><Relationship Id="rId10" Type="http://schemas.openxmlformats.org/officeDocument/2006/relationships/image" Target="../media/image48.jpeg"/><Relationship Id="rId4" Type="http://schemas.openxmlformats.org/officeDocument/2006/relationships/hyperlink" Target="https://shkola4pokachi-r86.gosweb.gosuslugi.ru/pedagogam-i-sotrudnikam/nastavnichestvo/kruglyy-stol-nastavnik-dialog-pokoleniy.html" TargetMode="External"/><Relationship Id="rId9" Type="http://schemas.openxmlformats.org/officeDocument/2006/relationships/hyperlink" Target="https://shkola4pokachi-r86.gosweb.gosuslugi.ru/pedagogam-i-sotrudnikam/nastavnichestvo/programma-nastavnichestva-v-maou-sosh-4-adaptatsiya-molodyh-pedagogov-i-vklyuchenie-v-innovatsionnuyu-deyatelnost.html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shkola4pokachi-r86.gosweb.gosuslugi.ru/pedagogam-i-sotrudnikam/nastavnichestvo/model-reversivnogo-nastavnichestva-v-deystvii-podderzhka-molodyh-spetsialistov.html" TargetMode="External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hyperlink" Target="https://shkola4pokachi-r86.gosweb.gosuslugi.ru/pedagogam-i-sotrudnikam/nastavnichestvo/vserossiyskiy-konkurs-luchshih-praktik-nastavnichestva.html" TargetMode="External"/><Relationship Id="rId4" Type="http://schemas.openxmlformats.org/officeDocument/2006/relationships/image" Target="../media/image49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shkola4pokachi-r86.gosweb.gosuslugi.ru/netcat_files/184/5032/Personalizirovannaya_programma_nastavnichestva.pdf" TargetMode="External"/><Relationship Id="rId13" Type="http://schemas.openxmlformats.org/officeDocument/2006/relationships/hyperlink" Target="https://shkola4pokachi-r86.gosweb.gosuslugi.ru/svedeniya-ob-obrazovatelnoy-organizatsii/dokumenty/dokumenty-all-52_784.html" TargetMode="External"/><Relationship Id="rId3" Type="http://schemas.openxmlformats.org/officeDocument/2006/relationships/hyperlink" Target="https://shkola4pokachi-r86.gosweb.gosuslugi.ru/svedeniya-ob-obrazovatelnoy-organizatsii/dokumenty/dokumenty-all-52_776.html" TargetMode="External"/><Relationship Id="rId7" Type="http://schemas.openxmlformats.org/officeDocument/2006/relationships/hyperlink" Target="https://shkola4pokachi-r86.gosweb.gosuslugi.ru/pedagogam-i-sotrudnikam/nastavnichestvo/dokumenty-3_1603.html" TargetMode="External"/><Relationship Id="rId12" Type="http://schemas.openxmlformats.org/officeDocument/2006/relationships/hyperlink" Target="https://shkola4pokachi-r86.gosweb.gosuslugi.ru/svedeniya-ob-obrazovatelnoy-organizatsii/dokumenty/dokumenty-all-52_783.html" TargetMode="External"/><Relationship Id="rId2" Type="http://schemas.openxmlformats.org/officeDocument/2006/relationships/hyperlink" Target="https://shkola4pokachi-r86.gosweb.gosuslugi.ru/pedagogam-i-sotrudnikam/nastavnichestvo/dokumenty_158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hkola4pokachi-r86.gosweb.gosuslugi.ru/netcat_files/184/5032/Dorozhnaya_karta_reversivnogo_nastavnichestva.pdf" TargetMode="External"/><Relationship Id="rId11" Type="http://schemas.openxmlformats.org/officeDocument/2006/relationships/hyperlink" Target="https://shkola4pokachi-r86.gosweb.gosuslugi.ru/pedagogam-i-sotrudnikam/nastavnichestvo/" TargetMode="External"/><Relationship Id="rId5" Type="http://schemas.openxmlformats.org/officeDocument/2006/relationships/hyperlink" Target="https://shkola4pokachi-r86.gosweb.gosuslugi.ru/netcat_files/30/69/162.pdf" TargetMode="External"/><Relationship Id="rId10" Type="http://schemas.openxmlformats.org/officeDocument/2006/relationships/hyperlink" Target="https://shkola4pokachi-r86.gosweb.gosuslugi.ru/netcat_files/184/5032/KPK_nastavnichestvo.pdf" TargetMode="External"/><Relationship Id="rId4" Type="http://schemas.openxmlformats.org/officeDocument/2006/relationships/hyperlink" Target="https://shkola4pokachi-r86.gosweb.gosuslugi.ru/svedeniya-ob-obrazovatelnoy-organizatsii/dokumenty/dokumenty-all-52_777.html" TargetMode="External"/><Relationship Id="rId9" Type="http://schemas.openxmlformats.org/officeDocument/2006/relationships/hyperlink" Target="https://shkola4pokachi-r86.gosweb.gosuslugi.ru/netcat_files/184/5032/Kratkoe_opisanie_usloviy_realizatsii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Полилиния: фигура 37">
            <a:extLst>
              <a:ext uri="{FF2B5EF4-FFF2-40B4-BE49-F238E27FC236}">
                <a16:creationId xmlns:a16="http://schemas.microsoft.com/office/drawing/2014/main" id="{FF1CA63E-484B-4D67-9328-249D1593F9FB}"/>
              </a:ext>
            </a:extLst>
          </p:cNvPr>
          <p:cNvSpPr/>
          <p:nvPr/>
        </p:nvSpPr>
        <p:spPr>
          <a:xfrm>
            <a:off x="5775960" y="579120"/>
            <a:ext cx="4804076" cy="5125848"/>
          </a:xfrm>
          <a:custGeom>
            <a:avLst/>
            <a:gdLst>
              <a:gd name="connsiteX0" fmla="*/ 2524772 w 5046690"/>
              <a:gd name="connsiteY0" fmla="*/ 0 h 4933936"/>
              <a:gd name="connsiteX1" fmla="*/ 2633819 w 5046690"/>
              <a:gd name="connsiteY1" fmla="*/ 21417 h 4933936"/>
              <a:gd name="connsiteX2" fmla="*/ 2669205 w 5046690"/>
              <a:gd name="connsiteY2" fmla="*/ 40101 h 4933936"/>
              <a:gd name="connsiteX3" fmla="*/ 2674700 w 5046690"/>
              <a:gd name="connsiteY3" fmla="*/ 37838 h 4933936"/>
              <a:gd name="connsiteX4" fmla="*/ 2695195 w 5046690"/>
              <a:gd name="connsiteY4" fmla="*/ 57610 h 4933936"/>
              <a:gd name="connsiteX5" fmla="*/ 2722867 w 5046690"/>
              <a:gd name="connsiteY5" fmla="*/ 79821 h 4933936"/>
              <a:gd name="connsiteX6" fmla="*/ 2743804 w 5046690"/>
              <a:gd name="connsiteY6" fmla="*/ 104505 h 4933936"/>
              <a:gd name="connsiteX7" fmla="*/ 4932909 w 5046690"/>
              <a:gd name="connsiteY7" fmla="*/ 2216413 h 4933936"/>
              <a:gd name="connsiteX8" fmla="*/ 4932793 w 5046690"/>
              <a:gd name="connsiteY8" fmla="*/ 2218416 h 4933936"/>
              <a:gd name="connsiteX9" fmla="*/ 4936164 w 5046690"/>
              <a:gd name="connsiteY9" fmla="*/ 2221365 h 4933936"/>
              <a:gd name="connsiteX10" fmla="*/ 4936214 w 5046690"/>
              <a:gd name="connsiteY10" fmla="*/ 2219602 h 4933936"/>
              <a:gd name="connsiteX11" fmla="*/ 4940961 w 5046690"/>
              <a:gd name="connsiteY11" fmla="*/ 2224181 h 4933936"/>
              <a:gd name="connsiteX12" fmla="*/ 4940520 w 5046690"/>
              <a:gd name="connsiteY12" fmla="*/ 2225175 h 4933936"/>
              <a:gd name="connsiteX13" fmla="*/ 4949600 w 5046690"/>
              <a:gd name="connsiteY13" fmla="*/ 2233117 h 4933936"/>
              <a:gd name="connsiteX14" fmla="*/ 5046690 w 5046690"/>
              <a:gd name="connsiteY14" fmla="*/ 2481622 h 4933936"/>
              <a:gd name="connsiteX15" fmla="*/ 4900540 w 5046690"/>
              <a:gd name="connsiteY15" fmla="*/ 2773041 h 4933936"/>
              <a:gd name="connsiteX16" fmla="*/ 4863657 w 5046690"/>
              <a:gd name="connsiteY16" fmla="*/ 2794265 h 4933936"/>
              <a:gd name="connsiteX17" fmla="*/ 2695859 w 5046690"/>
              <a:gd name="connsiteY17" fmla="*/ 4885616 h 4933936"/>
              <a:gd name="connsiteX18" fmla="*/ 2686330 w 5046690"/>
              <a:gd name="connsiteY18" fmla="*/ 4882858 h 4933936"/>
              <a:gd name="connsiteX19" fmla="*/ 2680679 w 5046690"/>
              <a:gd name="connsiteY19" fmla="*/ 4887394 h 4933936"/>
              <a:gd name="connsiteX20" fmla="*/ 2524045 w 5046690"/>
              <a:gd name="connsiteY20" fmla="*/ 4933936 h 4933936"/>
              <a:gd name="connsiteX21" fmla="*/ 2325950 w 5046690"/>
              <a:gd name="connsiteY21" fmla="*/ 4854116 h 4933936"/>
              <a:gd name="connsiteX22" fmla="*/ 2314254 w 5046690"/>
              <a:gd name="connsiteY22" fmla="*/ 4840326 h 4933936"/>
              <a:gd name="connsiteX23" fmla="*/ 145367 w 5046690"/>
              <a:gd name="connsiteY23" fmla="*/ 2747927 h 4933936"/>
              <a:gd name="connsiteX24" fmla="*/ 133093 w 5046690"/>
              <a:gd name="connsiteY24" fmla="*/ 2740863 h 4933936"/>
              <a:gd name="connsiteX25" fmla="*/ 0 w 5046690"/>
              <a:gd name="connsiteY25" fmla="*/ 2475481 h 4933936"/>
              <a:gd name="connsiteX26" fmla="*/ 51555 w 5046690"/>
              <a:gd name="connsiteY26" fmla="*/ 2296544 h 4933936"/>
              <a:gd name="connsiteX27" fmla="*/ 61991 w 5046690"/>
              <a:gd name="connsiteY27" fmla="*/ 2283135 h 4933936"/>
              <a:gd name="connsiteX28" fmla="*/ 60521 w 5046690"/>
              <a:gd name="connsiteY28" fmla="*/ 2277798 h 4933936"/>
              <a:gd name="connsiteX29" fmla="*/ 83084 w 5046690"/>
              <a:gd name="connsiteY29" fmla="*/ 2256031 h 4933936"/>
              <a:gd name="connsiteX30" fmla="*/ 88416 w 5046690"/>
              <a:gd name="connsiteY30" fmla="*/ 2249179 h 4933936"/>
              <a:gd name="connsiteX31" fmla="*/ 107389 w 5046690"/>
              <a:gd name="connsiteY31" fmla="*/ 2232583 h 4933936"/>
              <a:gd name="connsiteX32" fmla="*/ 2287144 w 5046690"/>
              <a:gd name="connsiteY32" fmla="*/ 129696 h 4933936"/>
              <a:gd name="connsiteX33" fmla="*/ 2292468 w 5046690"/>
              <a:gd name="connsiteY33" fmla="*/ 120153 h 4933936"/>
              <a:gd name="connsiteX34" fmla="*/ 2368138 w 5046690"/>
              <a:gd name="connsiteY34" fmla="*/ 46543 h 4933936"/>
              <a:gd name="connsiteX35" fmla="*/ 2379620 w 5046690"/>
              <a:gd name="connsiteY35" fmla="*/ 40480 h 4933936"/>
              <a:gd name="connsiteX36" fmla="*/ 2389986 w 5046690"/>
              <a:gd name="connsiteY36" fmla="*/ 30480 h 4933936"/>
              <a:gd name="connsiteX37" fmla="*/ 2396850 w 5046690"/>
              <a:gd name="connsiteY37" fmla="*/ 31383 h 4933936"/>
              <a:gd name="connsiteX38" fmla="*/ 2415726 w 5046690"/>
              <a:gd name="connsiteY38" fmla="*/ 21417 h 4933936"/>
              <a:gd name="connsiteX39" fmla="*/ 2524772 w 5046690"/>
              <a:gd name="connsiteY39" fmla="*/ 0 h 4933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046690" h="4933936">
                <a:moveTo>
                  <a:pt x="2524772" y="0"/>
                </a:moveTo>
                <a:cubicBezTo>
                  <a:pt x="2563453" y="0"/>
                  <a:pt x="2600302" y="7626"/>
                  <a:pt x="2633819" y="21417"/>
                </a:cubicBezTo>
                <a:lnTo>
                  <a:pt x="2669205" y="40101"/>
                </a:lnTo>
                <a:lnTo>
                  <a:pt x="2674700" y="37838"/>
                </a:lnTo>
                <a:lnTo>
                  <a:pt x="2695195" y="57610"/>
                </a:lnTo>
                <a:lnTo>
                  <a:pt x="2722867" y="79821"/>
                </a:lnTo>
                <a:lnTo>
                  <a:pt x="2743804" y="104505"/>
                </a:lnTo>
                <a:lnTo>
                  <a:pt x="4932909" y="2216413"/>
                </a:lnTo>
                <a:lnTo>
                  <a:pt x="4932793" y="2218416"/>
                </a:lnTo>
                <a:lnTo>
                  <a:pt x="4936164" y="2221365"/>
                </a:lnTo>
                <a:lnTo>
                  <a:pt x="4936214" y="2219602"/>
                </a:lnTo>
                <a:lnTo>
                  <a:pt x="4940961" y="2224181"/>
                </a:lnTo>
                <a:lnTo>
                  <a:pt x="4940520" y="2225175"/>
                </a:lnTo>
                <a:lnTo>
                  <a:pt x="4949600" y="2233117"/>
                </a:lnTo>
                <a:cubicBezTo>
                  <a:pt x="5009587" y="2296715"/>
                  <a:pt x="5046690" y="2384575"/>
                  <a:pt x="5046690" y="2481622"/>
                </a:cubicBezTo>
                <a:cubicBezTo>
                  <a:pt x="5046690" y="2602931"/>
                  <a:pt x="4988717" y="2709885"/>
                  <a:pt x="4900540" y="2773041"/>
                </a:cubicBezTo>
                <a:lnTo>
                  <a:pt x="4863657" y="2794265"/>
                </a:lnTo>
                <a:lnTo>
                  <a:pt x="2695859" y="4885616"/>
                </a:lnTo>
                <a:lnTo>
                  <a:pt x="2686330" y="4882858"/>
                </a:lnTo>
                <a:lnTo>
                  <a:pt x="2680679" y="4887394"/>
                </a:lnTo>
                <a:cubicBezTo>
                  <a:pt x="2635967" y="4916778"/>
                  <a:pt x="2582066" y="4933936"/>
                  <a:pt x="2524045" y="4933936"/>
                </a:cubicBezTo>
                <a:cubicBezTo>
                  <a:pt x="2446684" y="4933936"/>
                  <a:pt x="2376647" y="4903433"/>
                  <a:pt x="2325950" y="4854116"/>
                </a:cubicBezTo>
                <a:lnTo>
                  <a:pt x="2314254" y="4840326"/>
                </a:lnTo>
                <a:lnTo>
                  <a:pt x="145367" y="2747927"/>
                </a:lnTo>
                <a:lnTo>
                  <a:pt x="133093" y="2740863"/>
                </a:lnTo>
                <a:cubicBezTo>
                  <a:pt x="52794" y="2683350"/>
                  <a:pt x="0" y="2585952"/>
                  <a:pt x="0" y="2475481"/>
                </a:cubicBezTo>
                <a:cubicBezTo>
                  <a:pt x="0" y="2409199"/>
                  <a:pt x="19006" y="2347623"/>
                  <a:pt x="51555" y="2296544"/>
                </a:cubicBezTo>
                <a:lnTo>
                  <a:pt x="61991" y="2283135"/>
                </a:lnTo>
                <a:lnTo>
                  <a:pt x="60521" y="2277798"/>
                </a:lnTo>
                <a:lnTo>
                  <a:pt x="83084" y="2256031"/>
                </a:lnTo>
                <a:lnTo>
                  <a:pt x="88416" y="2249179"/>
                </a:lnTo>
                <a:lnTo>
                  <a:pt x="107389" y="2232583"/>
                </a:lnTo>
                <a:lnTo>
                  <a:pt x="2287144" y="129696"/>
                </a:lnTo>
                <a:lnTo>
                  <a:pt x="2292468" y="120153"/>
                </a:lnTo>
                <a:cubicBezTo>
                  <a:pt x="2312606" y="91157"/>
                  <a:pt x="2338330" y="66133"/>
                  <a:pt x="2368138" y="46543"/>
                </a:cubicBezTo>
                <a:lnTo>
                  <a:pt x="2379620" y="40480"/>
                </a:lnTo>
                <a:lnTo>
                  <a:pt x="2389986" y="30480"/>
                </a:lnTo>
                <a:lnTo>
                  <a:pt x="2396850" y="31383"/>
                </a:lnTo>
                <a:lnTo>
                  <a:pt x="2415726" y="21417"/>
                </a:lnTo>
                <a:cubicBezTo>
                  <a:pt x="2449242" y="7626"/>
                  <a:pt x="2486092" y="0"/>
                  <a:pt x="25247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/>
          </a:p>
        </p:txBody>
      </p: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14302438-6E30-479A-B9AC-F013CADD85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07" r="29763" b="7190"/>
          <a:stretch>
            <a:fillRect/>
          </a:stretch>
        </p:blipFill>
        <p:spPr>
          <a:xfrm>
            <a:off x="7015577" y="198120"/>
            <a:ext cx="3210463" cy="3161626"/>
          </a:xfrm>
          <a:custGeom>
            <a:avLst/>
            <a:gdLst>
              <a:gd name="connsiteX0" fmla="*/ 2504908 w 5006985"/>
              <a:gd name="connsiteY0" fmla="*/ 0 h 4930816"/>
              <a:gd name="connsiteX1" fmla="*/ 2613097 w 5006985"/>
              <a:gd name="connsiteY1" fmla="*/ 21404 h 4930816"/>
              <a:gd name="connsiteX2" fmla="*/ 2648205 w 5006985"/>
              <a:gd name="connsiteY2" fmla="*/ 40076 h 4930816"/>
              <a:gd name="connsiteX3" fmla="*/ 2653657 w 5006985"/>
              <a:gd name="connsiteY3" fmla="*/ 37814 h 4930816"/>
              <a:gd name="connsiteX4" fmla="*/ 2673991 w 5006985"/>
              <a:gd name="connsiteY4" fmla="*/ 57574 h 4930816"/>
              <a:gd name="connsiteX5" fmla="*/ 2701445 w 5006985"/>
              <a:gd name="connsiteY5" fmla="*/ 79771 h 4930816"/>
              <a:gd name="connsiteX6" fmla="*/ 2722217 w 5006985"/>
              <a:gd name="connsiteY6" fmla="*/ 104439 h 4930816"/>
              <a:gd name="connsiteX7" fmla="*/ 4894099 w 5006985"/>
              <a:gd name="connsiteY7" fmla="*/ 2215012 h 4930816"/>
              <a:gd name="connsiteX8" fmla="*/ 4893984 w 5006985"/>
              <a:gd name="connsiteY8" fmla="*/ 2217013 h 4930816"/>
              <a:gd name="connsiteX9" fmla="*/ 4897329 w 5006985"/>
              <a:gd name="connsiteY9" fmla="*/ 2219960 h 4930816"/>
              <a:gd name="connsiteX10" fmla="*/ 4897378 w 5006985"/>
              <a:gd name="connsiteY10" fmla="*/ 2218199 h 4930816"/>
              <a:gd name="connsiteX11" fmla="*/ 4902088 w 5006985"/>
              <a:gd name="connsiteY11" fmla="*/ 2222775 h 4930816"/>
              <a:gd name="connsiteX12" fmla="*/ 4901651 w 5006985"/>
              <a:gd name="connsiteY12" fmla="*/ 2223768 h 4930816"/>
              <a:gd name="connsiteX13" fmla="*/ 4910659 w 5006985"/>
              <a:gd name="connsiteY13" fmla="*/ 2231705 h 4930816"/>
              <a:gd name="connsiteX14" fmla="*/ 5006985 w 5006985"/>
              <a:gd name="connsiteY14" fmla="*/ 2480053 h 4930816"/>
              <a:gd name="connsiteX15" fmla="*/ 4861985 w 5006985"/>
              <a:gd name="connsiteY15" fmla="*/ 2771288 h 4930816"/>
              <a:gd name="connsiteX16" fmla="*/ 4825392 w 5006985"/>
              <a:gd name="connsiteY16" fmla="*/ 2792498 h 4930816"/>
              <a:gd name="connsiteX17" fmla="*/ 2674649 w 5006985"/>
              <a:gd name="connsiteY17" fmla="*/ 4882527 h 4930816"/>
              <a:gd name="connsiteX18" fmla="*/ 2665195 w 5006985"/>
              <a:gd name="connsiteY18" fmla="*/ 4879771 h 4930816"/>
              <a:gd name="connsiteX19" fmla="*/ 2659589 w 5006985"/>
              <a:gd name="connsiteY19" fmla="*/ 4884304 h 4930816"/>
              <a:gd name="connsiteX20" fmla="*/ 2504187 w 5006985"/>
              <a:gd name="connsiteY20" fmla="*/ 4930816 h 4930816"/>
              <a:gd name="connsiteX21" fmla="*/ 2307651 w 5006985"/>
              <a:gd name="connsiteY21" fmla="*/ 4851047 h 4930816"/>
              <a:gd name="connsiteX22" fmla="*/ 2296047 w 5006985"/>
              <a:gd name="connsiteY22" fmla="*/ 4837265 h 4930816"/>
              <a:gd name="connsiteX23" fmla="*/ 144224 w 5006985"/>
              <a:gd name="connsiteY23" fmla="*/ 2746189 h 4930816"/>
              <a:gd name="connsiteX24" fmla="*/ 132046 w 5006985"/>
              <a:gd name="connsiteY24" fmla="*/ 2739130 h 4930816"/>
              <a:gd name="connsiteX25" fmla="*/ 0 w 5006985"/>
              <a:gd name="connsiteY25" fmla="*/ 2473916 h 4930816"/>
              <a:gd name="connsiteX26" fmla="*/ 51150 w 5006985"/>
              <a:gd name="connsiteY26" fmla="*/ 2295092 h 4930816"/>
              <a:gd name="connsiteX27" fmla="*/ 61504 w 5006985"/>
              <a:gd name="connsiteY27" fmla="*/ 2281691 h 4930816"/>
              <a:gd name="connsiteX28" fmla="*/ 60045 w 5006985"/>
              <a:gd name="connsiteY28" fmla="*/ 2276358 h 4930816"/>
              <a:gd name="connsiteX29" fmla="*/ 82431 w 5006985"/>
              <a:gd name="connsiteY29" fmla="*/ 2254605 h 4930816"/>
              <a:gd name="connsiteX30" fmla="*/ 87721 w 5006985"/>
              <a:gd name="connsiteY30" fmla="*/ 2247757 h 4930816"/>
              <a:gd name="connsiteX31" fmla="*/ 106544 w 5006985"/>
              <a:gd name="connsiteY31" fmla="*/ 2231171 h 4930816"/>
              <a:gd name="connsiteX32" fmla="*/ 2269150 w 5006985"/>
              <a:gd name="connsiteY32" fmla="*/ 129614 h 4930816"/>
              <a:gd name="connsiteX33" fmla="*/ 2274432 w 5006985"/>
              <a:gd name="connsiteY33" fmla="*/ 120077 h 4930816"/>
              <a:gd name="connsiteX34" fmla="*/ 2349507 w 5006985"/>
              <a:gd name="connsiteY34" fmla="*/ 46514 h 4930816"/>
              <a:gd name="connsiteX35" fmla="*/ 2360898 w 5006985"/>
              <a:gd name="connsiteY35" fmla="*/ 40454 h 4930816"/>
              <a:gd name="connsiteX36" fmla="*/ 2371183 w 5006985"/>
              <a:gd name="connsiteY36" fmla="*/ 30461 h 4930816"/>
              <a:gd name="connsiteX37" fmla="*/ 2377993 w 5006985"/>
              <a:gd name="connsiteY37" fmla="*/ 31363 h 4930816"/>
              <a:gd name="connsiteX38" fmla="*/ 2396720 w 5006985"/>
              <a:gd name="connsiteY38" fmla="*/ 21404 h 4930816"/>
              <a:gd name="connsiteX39" fmla="*/ 2504908 w 5006985"/>
              <a:gd name="connsiteY39" fmla="*/ 0 h 4930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5006985" h="4930816">
                <a:moveTo>
                  <a:pt x="2504908" y="0"/>
                </a:moveTo>
                <a:cubicBezTo>
                  <a:pt x="2543285" y="0"/>
                  <a:pt x="2579844" y="7621"/>
                  <a:pt x="2613097" y="21404"/>
                </a:cubicBezTo>
                <a:lnTo>
                  <a:pt x="2648205" y="40076"/>
                </a:lnTo>
                <a:lnTo>
                  <a:pt x="2653657" y="37814"/>
                </a:lnTo>
                <a:lnTo>
                  <a:pt x="2673991" y="57574"/>
                </a:lnTo>
                <a:lnTo>
                  <a:pt x="2701445" y="79771"/>
                </a:lnTo>
                <a:lnTo>
                  <a:pt x="2722217" y="104439"/>
                </a:lnTo>
                <a:lnTo>
                  <a:pt x="4894099" y="2215012"/>
                </a:lnTo>
                <a:lnTo>
                  <a:pt x="4893984" y="2217013"/>
                </a:lnTo>
                <a:lnTo>
                  <a:pt x="4897329" y="2219960"/>
                </a:lnTo>
                <a:lnTo>
                  <a:pt x="4897378" y="2218199"/>
                </a:lnTo>
                <a:lnTo>
                  <a:pt x="4902088" y="2222775"/>
                </a:lnTo>
                <a:lnTo>
                  <a:pt x="4901651" y="2223768"/>
                </a:lnTo>
                <a:lnTo>
                  <a:pt x="4910659" y="2231705"/>
                </a:lnTo>
                <a:cubicBezTo>
                  <a:pt x="4970174" y="2295263"/>
                  <a:pt x="5006985" y="2383067"/>
                  <a:pt x="5006985" y="2480053"/>
                </a:cubicBezTo>
                <a:cubicBezTo>
                  <a:pt x="5006985" y="2601285"/>
                  <a:pt x="4949468" y="2708172"/>
                  <a:pt x="4861985" y="2771288"/>
                </a:cubicBezTo>
                <a:lnTo>
                  <a:pt x="4825392" y="2792498"/>
                </a:lnTo>
                <a:lnTo>
                  <a:pt x="2674649" y="4882527"/>
                </a:lnTo>
                <a:lnTo>
                  <a:pt x="2665195" y="4879771"/>
                </a:lnTo>
                <a:lnTo>
                  <a:pt x="2659589" y="4884304"/>
                </a:lnTo>
                <a:cubicBezTo>
                  <a:pt x="2615229" y="4913669"/>
                  <a:pt x="2561752" y="4930816"/>
                  <a:pt x="2504187" y="4930816"/>
                </a:cubicBezTo>
                <a:cubicBezTo>
                  <a:pt x="2427435" y="4930816"/>
                  <a:pt x="2357949" y="4900333"/>
                  <a:pt x="2307651" y="4851047"/>
                </a:cubicBezTo>
                <a:lnTo>
                  <a:pt x="2296047" y="4837265"/>
                </a:lnTo>
                <a:lnTo>
                  <a:pt x="144224" y="2746189"/>
                </a:lnTo>
                <a:lnTo>
                  <a:pt x="132046" y="2739130"/>
                </a:lnTo>
                <a:cubicBezTo>
                  <a:pt x="52379" y="2681653"/>
                  <a:pt x="0" y="2584317"/>
                  <a:pt x="0" y="2473916"/>
                </a:cubicBezTo>
                <a:cubicBezTo>
                  <a:pt x="0" y="2407676"/>
                  <a:pt x="18857" y="2346139"/>
                  <a:pt x="51150" y="2295092"/>
                </a:cubicBezTo>
                <a:lnTo>
                  <a:pt x="61504" y="2281691"/>
                </a:lnTo>
                <a:lnTo>
                  <a:pt x="60045" y="2276358"/>
                </a:lnTo>
                <a:lnTo>
                  <a:pt x="82431" y="2254605"/>
                </a:lnTo>
                <a:lnTo>
                  <a:pt x="87721" y="2247757"/>
                </a:lnTo>
                <a:lnTo>
                  <a:pt x="106544" y="2231171"/>
                </a:lnTo>
                <a:lnTo>
                  <a:pt x="2269150" y="129614"/>
                </a:lnTo>
                <a:lnTo>
                  <a:pt x="2274432" y="120077"/>
                </a:lnTo>
                <a:cubicBezTo>
                  <a:pt x="2294412" y="91099"/>
                  <a:pt x="2319933" y="66091"/>
                  <a:pt x="2349507" y="46514"/>
                </a:cubicBezTo>
                <a:lnTo>
                  <a:pt x="2360898" y="40454"/>
                </a:lnTo>
                <a:lnTo>
                  <a:pt x="2371183" y="30461"/>
                </a:lnTo>
                <a:lnTo>
                  <a:pt x="2377993" y="31363"/>
                </a:lnTo>
                <a:lnTo>
                  <a:pt x="2396720" y="21404"/>
                </a:lnTo>
                <a:cubicBezTo>
                  <a:pt x="2429973" y="7621"/>
                  <a:pt x="2466533" y="0"/>
                  <a:pt x="2504908" y="0"/>
                </a:cubicBezTo>
                <a:close/>
              </a:path>
            </a:pathLst>
          </a:custGeom>
          <a:effectLst>
            <a:glow rad="165100">
              <a:schemeClr val="accent1">
                <a:alpha val="40000"/>
              </a:schemeClr>
            </a:glow>
          </a:effectLst>
        </p:spPr>
      </p:pic>
      <p:pic>
        <p:nvPicPr>
          <p:cNvPr id="52" name="Рисунок 51" descr="Picture background">
            <a:extLst>
              <a:ext uri="{FF2B5EF4-FFF2-40B4-BE49-F238E27FC236}">
                <a16:creationId xmlns:a16="http://schemas.microsoft.com/office/drawing/2014/main" id="{37735765-2638-4A5C-AFC6-3C0A2D2D11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5" t="7340" r="18585" b="9149"/>
          <a:stretch>
            <a:fillRect/>
          </a:stretch>
        </p:blipFill>
        <p:spPr bwMode="auto">
          <a:xfrm>
            <a:off x="8788109" y="1909000"/>
            <a:ext cx="3155595" cy="3081932"/>
          </a:xfrm>
          <a:custGeom>
            <a:avLst/>
            <a:gdLst>
              <a:gd name="connsiteX0" fmla="*/ 1470273 w 2938884"/>
              <a:gd name="connsiteY0" fmla="*/ 0 h 2870280"/>
              <a:gd name="connsiteX1" fmla="*/ 1533775 w 2938884"/>
              <a:gd name="connsiteY1" fmla="*/ 12459 h 2870280"/>
              <a:gd name="connsiteX2" fmla="*/ 1554382 w 2938884"/>
              <a:gd name="connsiteY2" fmla="*/ 23329 h 2870280"/>
              <a:gd name="connsiteX3" fmla="*/ 1557582 w 2938884"/>
              <a:gd name="connsiteY3" fmla="*/ 22012 h 2870280"/>
              <a:gd name="connsiteX4" fmla="*/ 1569517 w 2938884"/>
              <a:gd name="connsiteY4" fmla="*/ 33514 h 2870280"/>
              <a:gd name="connsiteX5" fmla="*/ 1585632 w 2938884"/>
              <a:gd name="connsiteY5" fmla="*/ 46435 h 2870280"/>
              <a:gd name="connsiteX6" fmla="*/ 1597824 w 2938884"/>
              <a:gd name="connsiteY6" fmla="*/ 60795 h 2870280"/>
              <a:gd name="connsiteX7" fmla="*/ 2872625 w 2938884"/>
              <a:gd name="connsiteY7" fmla="*/ 1289382 h 2870280"/>
              <a:gd name="connsiteX8" fmla="*/ 2872557 w 2938884"/>
              <a:gd name="connsiteY8" fmla="*/ 1290547 h 2870280"/>
              <a:gd name="connsiteX9" fmla="*/ 2874521 w 2938884"/>
              <a:gd name="connsiteY9" fmla="*/ 1292262 h 2870280"/>
              <a:gd name="connsiteX10" fmla="*/ 2874550 w 2938884"/>
              <a:gd name="connsiteY10" fmla="*/ 1291237 h 2870280"/>
              <a:gd name="connsiteX11" fmla="*/ 2877314 w 2938884"/>
              <a:gd name="connsiteY11" fmla="*/ 1293901 h 2870280"/>
              <a:gd name="connsiteX12" fmla="*/ 2877057 w 2938884"/>
              <a:gd name="connsiteY12" fmla="*/ 1294479 h 2870280"/>
              <a:gd name="connsiteX13" fmla="*/ 2882345 w 2938884"/>
              <a:gd name="connsiteY13" fmla="*/ 1299099 h 2870280"/>
              <a:gd name="connsiteX14" fmla="*/ 2938884 w 2938884"/>
              <a:gd name="connsiteY14" fmla="*/ 1443665 h 2870280"/>
              <a:gd name="connsiteX15" fmla="*/ 2853775 w 2938884"/>
              <a:gd name="connsiteY15" fmla="*/ 1613196 h 2870280"/>
              <a:gd name="connsiteX16" fmla="*/ 2832297 w 2938884"/>
              <a:gd name="connsiteY16" fmla="*/ 1625543 h 2870280"/>
              <a:gd name="connsiteX17" fmla="*/ 1569904 w 2938884"/>
              <a:gd name="connsiteY17" fmla="*/ 2842170 h 2870280"/>
              <a:gd name="connsiteX18" fmla="*/ 1564355 w 2938884"/>
              <a:gd name="connsiteY18" fmla="*/ 2840566 h 2870280"/>
              <a:gd name="connsiteX19" fmla="*/ 1561064 w 2938884"/>
              <a:gd name="connsiteY19" fmla="*/ 2843205 h 2870280"/>
              <a:gd name="connsiteX20" fmla="*/ 1469850 w 2938884"/>
              <a:gd name="connsiteY20" fmla="*/ 2870280 h 2870280"/>
              <a:gd name="connsiteX21" fmla="*/ 1354491 w 2938884"/>
              <a:gd name="connsiteY21" fmla="*/ 2823845 h 2870280"/>
              <a:gd name="connsiteX22" fmla="*/ 1347680 w 2938884"/>
              <a:gd name="connsiteY22" fmla="*/ 2815823 h 2870280"/>
              <a:gd name="connsiteX23" fmla="*/ 84653 w 2938884"/>
              <a:gd name="connsiteY23" fmla="*/ 1598586 h 2870280"/>
              <a:gd name="connsiteX24" fmla="*/ 77505 w 2938884"/>
              <a:gd name="connsiteY24" fmla="*/ 1594477 h 2870280"/>
              <a:gd name="connsiteX25" fmla="*/ 0 w 2938884"/>
              <a:gd name="connsiteY25" fmla="*/ 1440093 h 2870280"/>
              <a:gd name="connsiteX26" fmla="*/ 30023 w 2938884"/>
              <a:gd name="connsiteY26" fmla="*/ 1335997 h 2870280"/>
              <a:gd name="connsiteX27" fmla="*/ 36100 w 2938884"/>
              <a:gd name="connsiteY27" fmla="*/ 1328197 h 2870280"/>
              <a:gd name="connsiteX28" fmla="*/ 35244 w 2938884"/>
              <a:gd name="connsiteY28" fmla="*/ 1325092 h 2870280"/>
              <a:gd name="connsiteX29" fmla="*/ 48383 w 2938884"/>
              <a:gd name="connsiteY29" fmla="*/ 1312429 h 2870280"/>
              <a:gd name="connsiteX30" fmla="*/ 51488 w 2938884"/>
              <a:gd name="connsiteY30" fmla="*/ 1308443 h 2870280"/>
              <a:gd name="connsiteX31" fmla="*/ 62537 w 2938884"/>
              <a:gd name="connsiteY31" fmla="*/ 1298788 h 2870280"/>
              <a:gd name="connsiteX32" fmla="*/ 1331893 w 2938884"/>
              <a:gd name="connsiteY32" fmla="*/ 75450 h 2870280"/>
              <a:gd name="connsiteX33" fmla="*/ 1334994 w 2938884"/>
              <a:gd name="connsiteY33" fmla="*/ 69898 h 2870280"/>
              <a:gd name="connsiteX34" fmla="*/ 1379059 w 2938884"/>
              <a:gd name="connsiteY34" fmla="*/ 27076 h 2870280"/>
              <a:gd name="connsiteX35" fmla="*/ 1385746 w 2938884"/>
              <a:gd name="connsiteY35" fmla="*/ 23549 h 2870280"/>
              <a:gd name="connsiteX36" fmla="*/ 1391782 w 2938884"/>
              <a:gd name="connsiteY36" fmla="*/ 17732 h 2870280"/>
              <a:gd name="connsiteX37" fmla="*/ 1395779 w 2938884"/>
              <a:gd name="connsiteY37" fmla="*/ 18257 h 2870280"/>
              <a:gd name="connsiteX38" fmla="*/ 1406771 w 2938884"/>
              <a:gd name="connsiteY38" fmla="*/ 12459 h 2870280"/>
              <a:gd name="connsiteX39" fmla="*/ 1470273 w 2938884"/>
              <a:gd name="connsiteY39" fmla="*/ 0 h 2870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2938884" h="2870280">
                <a:moveTo>
                  <a:pt x="1470273" y="0"/>
                </a:moveTo>
                <a:cubicBezTo>
                  <a:pt x="1492799" y="0"/>
                  <a:pt x="1514257" y="4436"/>
                  <a:pt x="1533775" y="12459"/>
                </a:cubicBezTo>
                <a:lnTo>
                  <a:pt x="1554382" y="23329"/>
                </a:lnTo>
                <a:lnTo>
                  <a:pt x="1557582" y="22012"/>
                </a:lnTo>
                <a:lnTo>
                  <a:pt x="1569517" y="33514"/>
                </a:lnTo>
                <a:lnTo>
                  <a:pt x="1585632" y="46435"/>
                </a:lnTo>
                <a:lnTo>
                  <a:pt x="1597824" y="60795"/>
                </a:lnTo>
                <a:lnTo>
                  <a:pt x="2872625" y="1289382"/>
                </a:lnTo>
                <a:lnTo>
                  <a:pt x="2872557" y="1290547"/>
                </a:lnTo>
                <a:lnTo>
                  <a:pt x="2874521" y="1292262"/>
                </a:lnTo>
                <a:lnTo>
                  <a:pt x="2874550" y="1291237"/>
                </a:lnTo>
                <a:lnTo>
                  <a:pt x="2877314" y="1293901"/>
                </a:lnTo>
                <a:lnTo>
                  <a:pt x="2877057" y="1294479"/>
                </a:lnTo>
                <a:lnTo>
                  <a:pt x="2882345" y="1299099"/>
                </a:lnTo>
                <a:cubicBezTo>
                  <a:pt x="2917278" y="1336097"/>
                  <a:pt x="2938884" y="1387209"/>
                  <a:pt x="2938884" y="1443665"/>
                </a:cubicBezTo>
                <a:cubicBezTo>
                  <a:pt x="2938884" y="1514236"/>
                  <a:pt x="2905124" y="1576455"/>
                  <a:pt x="2853775" y="1613196"/>
                </a:cubicBezTo>
                <a:lnTo>
                  <a:pt x="2832297" y="1625543"/>
                </a:lnTo>
                <a:lnTo>
                  <a:pt x="1569904" y="2842170"/>
                </a:lnTo>
                <a:lnTo>
                  <a:pt x="1564355" y="2840566"/>
                </a:lnTo>
                <a:lnTo>
                  <a:pt x="1561064" y="2843205"/>
                </a:lnTo>
                <a:cubicBezTo>
                  <a:pt x="1535026" y="2860299"/>
                  <a:pt x="1503638" y="2870280"/>
                  <a:pt x="1469850" y="2870280"/>
                </a:cubicBezTo>
                <a:cubicBezTo>
                  <a:pt x="1424800" y="2870280"/>
                  <a:pt x="1384014" y="2852535"/>
                  <a:pt x="1354491" y="2823845"/>
                </a:cubicBezTo>
                <a:lnTo>
                  <a:pt x="1347680" y="2815823"/>
                </a:lnTo>
                <a:lnTo>
                  <a:pt x="84653" y="1598586"/>
                </a:lnTo>
                <a:lnTo>
                  <a:pt x="77505" y="1594477"/>
                </a:lnTo>
                <a:cubicBezTo>
                  <a:pt x="30744" y="1561019"/>
                  <a:pt x="0" y="1504358"/>
                  <a:pt x="0" y="1440093"/>
                </a:cubicBezTo>
                <a:cubicBezTo>
                  <a:pt x="0" y="1401534"/>
                  <a:pt x="11068" y="1365712"/>
                  <a:pt x="30023" y="1335997"/>
                </a:cubicBezTo>
                <a:lnTo>
                  <a:pt x="36100" y="1328197"/>
                </a:lnTo>
                <a:lnTo>
                  <a:pt x="35244" y="1325092"/>
                </a:lnTo>
                <a:lnTo>
                  <a:pt x="48383" y="1312429"/>
                </a:lnTo>
                <a:lnTo>
                  <a:pt x="51488" y="1308443"/>
                </a:lnTo>
                <a:lnTo>
                  <a:pt x="62537" y="1298788"/>
                </a:lnTo>
                <a:lnTo>
                  <a:pt x="1331893" y="75450"/>
                </a:lnTo>
                <a:lnTo>
                  <a:pt x="1334994" y="69898"/>
                </a:lnTo>
                <a:cubicBezTo>
                  <a:pt x="1346721" y="53030"/>
                  <a:pt x="1361701" y="38472"/>
                  <a:pt x="1379059" y="27076"/>
                </a:cubicBezTo>
                <a:lnTo>
                  <a:pt x="1385746" y="23549"/>
                </a:lnTo>
                <a:lnTo>
                  <a:pt x="1391782" y="17732"/>
                </a:lnTo>
                <a:lnTo>
                  <a:pt x="1395779" y="18257"/>
                </a:lnTo>
                <a:lnTo>
                  <a:pt x="1406771" y="12459"/>
                </a:lnTo>
                <a:cubicBezTo>
                  <a:pt x="1426289" y="4436"/>
                  <a:pt x="1447748" y="0"/>
                  <a:pt x="1470273" y="0"/>
                </a:cubicBezTo>
                <a:close/>
              </a:path>
            </a:pathLst>
          </a:custGeom>
          <a:noFill/>
          <a:effectLst>
            <a:glow rad="165100">
              <a:schemeClr val="accent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Рисунок 54" descr="Picture background">
            <a:extLst>
              <a:ext uri="{FF2B5EF4-FFF2-40B4-BE49-F238E27FC236}">
                <a16:creationId xmlns:a16="http://schemas.microsoft.com/office/drawing/2014/main" id="{360C3489-053A-49DF-916C-110A692F1E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1" t="1659" r="17301"/>
          <a:stretch>
            <a:fillRect/>
          </a:stretch>
        </p:blipFill>
        <p:spPr bwMode="auto">
          <a:xfrm>
            <a:off x="7030817" y="3543478"/>
            <a:ext cx="3073303" cy="3081932"/>
          </a:xfrm>
          <a:custGeom>
            <a:avLst/>
            <a:gdLst>
              <a:gd name="connsiteX0" fmla="*/ 1761123 w 3520255"/>
              <a:gd name="connsiteY0" fmla="*/ 0 h 3530139"/>
              <a:gd name="connsiteX1" fmla="*/ 1837187 w 3520255"/>
              <a:gd name="connsiteY1" fmla="*/ 15324 h 3530139"/>
              <a:gd name="connsiteX2" fmla="*/ 1861870 w 3520255"/>
              <a:gd name="connsiteY2" fmla="*/ 28692 h 3530139"/>
              <a:gd name="connsiteX3" fmla="*/ 1865703 w 3520255"/>
              <a:gd name="connsiteY3" fmla="*/ 27073 h 3530139"/>
              <a:gd name="connsiteX4" fmla="*/ 1879999 w 3520255"/>
              <a:gd name="connsiteY4" fmla="*/ 41219 h 3530139"/>
              <a:gd name="connsiteX5" fmla="*/ 1899302 w 3520255"/>
              <a:gd name="connsiteY5" fmla="*/ 57110 h 3530139"/>
              <a:gd name="connsiteX6" fmla="*/ 1913906 w 3520255"/>
              <a:gd name="connsiteY6" fmla="*/ 74771 h 3530139"/>
              <a:gd name="connsiteX7" fmla="*/ 3440889 w 3520255"/>
              <a:gd name="connsiteY7" fmla="*/ 1585802 h 3530139"/>
              <a:gd name="connsiteX8" fmla="*/ 3440808 w 3520255"/>
              <a:gd name="connsiteY8" fmla="*/ 1587235 h 3530139"/>
              <a:gd name="connsiteX9" fmla="*/ 3443159 w 3520255"/>
              <a:gd name="connsiteY9" fmla="*/ 1589345 h 3530139"/>
              <a:gd name="connsiteX10" fmla="*/ 3443194 w 3520255"/>
              <a:gd name="connsiteY10" fmla="*/ 1588084 h 3530139"/>
              <a:gd name="connsiteX11" fmla="*/ 3446505 w 3520255"/>
              <a:gd name="connsiteY11" fmla="*/ 1591360 h 3530139"/>
              <a:gd name="connsiteX12" fmla="*/ 3446198 w 3520255"/>
              <a:gd name="connsiteY12" fmla="*/ 1592071 h 3530139"/>
              <a:gd name="connsiteX13" fmla="*/ 3452531 w 3520255"/>
              <a:gd name="connsiteY13" fmla="*/ 1597754 h 3530139"/>
              <a:gd name="connsiteX14" fmla="*/ 3520255 w 3520255"/>
              <a:gd name="connsiteY14" fmla="*/ 1775554 h 3530139"/>
              <a:gd name="connsiteX15" fmla="*/ 3418310 w 3520255"/>
              <a:gd name="connsiteY15" fmla="*/ 1984059 h 3530139"/>
              <a:gd name="connsiteX16" fmla="*/ 3392583 w 3520255"/>
              <a:gd name="connsiteY16" fmla="*/ 1999245 h 3530139"/>
              <a:gd name="connsiteX17" fmla="*/ 1880463 w 3520255"/>
              <a:gd name="connsiteY17" fmla="*/ 3495567 h 3530139"/>
              <a:gd name="connsiteX18" fmla="*/ 1873816 w 3520255"/>
              <a:gd name="connsiteY18" fmla="*/ 3493594 h 3530139"/>
              <a:gd name="connsiteX19" fmla="*/ 1869874 w 3520255"/>
              <a:gd name="connsiteY19" fmla="*/ 3496839 h 3530139"/>
              <a:gd name="connsiteX20" fmla="*/ 1760616 w 3520255"/>
              <a:gd name="connsiteY20" fmla="*/ 3530139 h 3530139"/>
              <a:gd name="connsiteX21" fmla="*/ 1622437 w 3520255"/>
              <a:gd name="connsiteY21" fmla="*/ 3473029 h 3530139"/>
              <a:gd name="connsiteX22" fmla="*/ 1614279 w 3520255"/>
              <a:gd name="connsiteY22" fmla="*/ 3463163 h 3530139"/>
              <a:gd name="connsiteX23" fmla="*/ 101399 w 3520255"/>
              <a:gd name="connsiteY23" fmla="*/ 1966091 h 3530139"/>
              <a:gd name="connsiteX24" fmla="*/ 92838 w 3520255"/>
              <a:gd name="connsiteY24" fmla="*/ 1961036 h 3530139"/>
              <a:gd name="connsiteX25" fmla="*/ 0 w 3520255"/>
              <a:gd name="connsiteY25" fmla="*/ 1771161 h 3530139"/>
              <a:gd name="connsiteX26" fmla="*/ 35962 w 3520255"/>
              <a:gd name="connsiteY26" fmla="*/ 1643135 h 3530139"/>
              <a:gd name="connsiteX27" fmla="*/ 43241 w 3520255"/>
              <a:gd name="connsiteY27" fmla="*/ 1633541 h 3530139"/>
              <a:gd name="connsiteX28" fmla="*/ 42216 w 3520255"/>
              <a:gd name="connsiteY28" fmla="*/ 1629722 h 3530139"/>
              <a:gd name="connsiteX29" fmla="*/ 57954 w 3520255"/>
              <a:gd name="connsiteY29" fmla="*/ 1614148 h 3530139"/>
              <a:gd name="connsiteX30" fmla="*/ 61674 w 3520255"/>
              <a:gd name="connsiteY30" fmla="*/ 1609246 h 3530139"/>
              <a:gd name="connsiteX31" fmla="*/ 74908 w 3520255"/>
              <a:gd name="connsiteY31" fmla="*/ 1597372 h 3530139"/>
              <a:gd name="connsiteX32" fmla="*/ 1595369 w 3520255"/>
              <a:gd name="connsiteY32" fmla="*/ 92795 h 3530139"/>
              <a:gd name="connsiteX33" fmla="*/ 1599082 w 3520255"/>
              <a:gd name="connsiteY33" fmla="*/ 85967 h 3530139"/>
              <a:gd name="connsiteX34" fmla="*/ 1651865 w 3520255"/>
              <a:gd name="connsiteY34" fmla="*/ 33301 h 3530139"/>
              <a:gd name="connsiteX35" fmla="*/ 1659874 w 3520255"/>
              <a:gd name="connsiteY35" fmla="*/ 28963 h 3530139"/>
              <a:gd name="connsiteX36" fmla="*/ 1667105 w 3520255"/>
              <a:gd name="connsiteY36" fmla="*/ 21808 h 3530139"/>
              <a:gd name="connsiteX37" fmla="*/ 1671893 w 3520255"/>
              <a:gd name="connsiteY37" fmla="*/ 22454 h 3530139"/>
              <a:gd name="connsiteX38" fmla="*/ 1685059 w 3520255"/>
              <a:gd name="connsiteY38" fmla="*/ 15324 h 3530139"/>
              <a:gd name="connsiteX39" fmla="*/ 1761123 w 3520255"/>
              <a:gd name="connsiteY39" fmla="*/ 0 h 3530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520255" h="3530139">
                <a:moveTo>
                  <a:pt x="1761123" y="0"/>
                </a:moveTo>
                <a:cubicBezTo>
                  <a:pt x="1788105" y="0"/>
                  <a:pt x="1813808" y="5456"/>
                  <a:pt x="1837187" y="15324"/>
                </a:cubicBezTo>
                <a:lnTo>
                  <a:pt x="1861870" y="28692"/>
                </a:lnTo>
                <a:lnTo>
                  <a:pt x="1865703" y="27073"/>
                </a:lnTo>
                <a:lnTo>
                  <a:pt x="1879999" y="41219"/>
                </a:lnTo>
                <a:lnTo>
                  <a:pt x="1899302" y="57110"/>
                </a:lnTo>
                <a:lnTo>
                  <a:pt x="1913906" y="74771"/>
                </a:lnTo>
                <a:lnTo>
                  <a:pt x="3440889" y="1585802"/>
                </a:lnTo>
                <a:lnTo>
                  <a:pt x="3440808" y="1587235"/>
                </a:lnTo>
                <a:lnTo>
                  <a:pt x="3443159" y="1589345"/>
                </a:lnTo>
                <a:lnTo>
                  <a:pt x="3443194" y="1588084"/>
                </a:lnTo>
                <a:lnTo>
                  <a:pt x="3446505" y="1591360"/>
                </a:lnTo>
                <a:lnTo>
                  <a:pt x="3446198" y="1592071"/>
                </a:lnTo>
                <a:lnTo>
                  <a:pt x="3452531" y="1597754"/>
                </a:lnTo>
                <a:cubicBezTo>
                  <a:pt x="3494374" y="1643257"/>
                  <a:pt x="3520255" y="1706119"/>
                  <a:pt x="3520255" y="1775554"/>
                </a:cubicBezTo>
                <a:cubicBezTo>
                  <a:pt x="3520255" y="1862349"/>
                  <a:pt x="3479817" y="1938872"/>
                  <a:pt x="3418310" y="1984059"/>
                </a:cubicBezTo>
                <a:lnTo>
                  <a:pt x="3392583" y="1999245"/>
                </a:lnTo>
                <a:lnTo>
                  <a:pt x="1880463" y="3495567"/>
                </a:lnTo>
                <a:lnTo>
                  <a:pt x="1873816" y="3493594"/>
                </a:lnTo>
                <a:lnTo>
                  <a:pt x="1869874" y="3496839"/>
                </a:lnTo>
                <a:cubicBezTo>
                  <a:pt x="1838686" y="3517863"/>
                  <a:pt x="1801088" y="3530139"/>
                  <a:pt x="1760616" y="3530139"/>
                </a:cubicBezTo>
                <a:cubicBezTo>
                  <a:pt x="1706654" y="3530139"/>
                  <a:pt x="1657800" y="3508315"/>
                  <a:pt x="1622437" y="3473029"/>
                </a:cubicBezTo>
                <a:lnTo>
                  <a:pt x="1614279" y="3463163"/>
                </a:lnTo>
                <a:lnTo>
                  <a:pt x="101399" y="1966091"/>
                </a:lnTo>
                <a:lnTo>
                  <a:pt x="92838" y="1961036"/>
                </a:lnTo>
                <a:cubicBezTo>
                  <a:pt x="36826" y="1919887"/>
                  <a:pt x="0" y="1850201"/>
                  <a:pt x="0" y="1771161"/>
                </a:cubicBezTo>
                <a:cubicBezTo>
                  <a:pt x="0" y="1723737"/>
                  <a:pt x="13258" y="1679681"/>
                  <a:pt x="35962" y="1643135"/>
                </a:cubicBezTo>
                <a:lnTo>
                  <a:pt x="43241" y="1633541"/>
                </a:lnTo>
                <a:lnTo>
                  <a:pt x="42216" y="1629722"/>
                </a:lnTo>
                <a:lnTo>
                  <a:pt x="57954" y="1614148"/>
                </a:lnTo>
                <a:lnTo>
                  <a:pt x="61674" y="1609246"/>
                </a:lnTo>
                <a:lnTo>
                  <a:pt x="74908" y="1597372"/>
                </a:lnTo>
                <a:lnTo>
                  <a:pt x="1595369" y="92795"/>
                </a:lnTo>
                <a:lnTo>
                  <a:pt x="1599082" y="85967"/>
                </a:lnTo>
                <a:cubicBezTo>
                  <a:pt x="1613129" y="65221"/>
                  <a:pt x="1631073" y="47317"/>
                  <a:pt x="1651865" y="33301"/>
                </a:cubicBezTo>
                <a:lnTo>
                  <a:pt x="1659874" y="28963"/>
                </a:lnTo>
                <a:lnTo>
                  <a:pt x="1667105" y="21808"/>
                </a:lnTo>
                <a:lnTo>
                  <a:pt x="1671893" y="22454"/>
                </a:lnTo>
                <a:lnTo>
                  <a:pt x="1685059" y="15324"/>
                </a:lnTo>
                <a:cubicBezTo>
                  <a:pt x="1708438" y="5456"/>
                  <a:pt x="1734142" y="0"/>
                  <a:pt x="1761123" y="0"/>
                </a:cubicBezTo>
                <a:close/>
              </a:path>
            </a:pathLst>
          </a:custGeom>
          <a:noFill/>
          <a:effectLst>
            <a:glow rad="165100">
              <a:schemeClr val="accent1"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Прямоугольник: скругленные углы 47">
            <a:extLst>
              <a:ext uri="{FF2B5EF4-FFF2-40B4-BE49-F238E27FC236}">
                <a16:creationId xmlns:a16="http://schemas.microsoft.com/office/drawing/2014/main" id="{F19DDF96-48B6-4506-BB88-3ECA17B29968}"/>
              </a:ext>
            </a:extLst>
          </p:cNvPr>
          <p:cNvSpPr/>
          <p:nvPr/>
        </p:nvSpPr>
        <p:spPr>
          <a:xfrm>
            <a:off x="4571999" y="2545080"/>
            <a:ext cx="2852441" cy="148917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МАОУ СОШ №4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г. Покачи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09A4723-42B3-4DBE-88D0-C66AAF8084F5}"/>
              </a:ext>
            </a:extLst>
          </p:cNvPr>
          <p:cNvSpPr txBox="1"/>
          <p:nvPr/>
        </p:nvSpPr>
        <p:spPr>
          <a:xfrm>
            <a:off x="316709" y="579120"/>
            <a:ext cx="60790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МОДЕЛЬ </a:t>
            </a:r>
          </a:p>
          <a:p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  <a:latin typeface="Arial Black" panose="020B0A04020102020204" pitchFamily="34" charset="0"/>
              </a:rPr>
              <a:t>РЕВЕРСИВНОГО НАСТАВНИЧЕСТВА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070EB94A-9CBB-4C0F-B257-FFE072D5D7FD}"/>
              </a:ext>
            </a:extLst>
          </p:cNvPr>
          <p:cNvSpPr txBox="1"/>
          <p:nvPr/>
        </p:nvSpPr>
        <p:spPr>
          <a:xfrm>
            <a:off x="-232076" y="5443107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ru-RU" sz="2400" dirty="0">
                <a:solidFill>
                  <a:schemeClr val="accent2"/>
                </a:solidFill>
                <a:latin typeface="Bahnschrift Light Condensed" panose="020B0502040204020203" pitchFamily="34" charset="0"/>
                <a:cs typeface="Arial" panose="020B0604020202020204" pitchFamily="34" charset="0"/>
              </a:rPr>
              <a:t>Каримова Яна </a:t>
            </a:r>
            <a:r>
              <a:rPr lang="ru-RU" sz="2400" dirty="0" err="1">
                <a:solidFill>
                  <a:schemeClr val="accent2"/>
                </a:solidFill>
                <a:latin typeface="Bahnschrift Light Condensed" panose="020B0502040204020203" pitchFamily="34" charset="0"/>
                <a:cs typeface="Arial" panose="020B0604020202020204" pitchFamily="34" charset="0"/>
              </a:rPr>
              <a:t>Гильмановна</a:t>
            </a:r>
            <a:r>
              <a:rPr lang="ru-RU" sz="2400" dirty="0">
                <a:solidFill>
                  <a:schemeClr val="accent2"/>
                </a:solidFill>
                <a:latin typeface="Bahnschrift Light Condensed" panose="020B0502040204020203" pitchFamily="34" charset="0"/>
                <a:cs typeface="Arial" panose="020B0604020202020204" pitchFamily="34" charset="0"/>
              </a:rPr>
              <a:t>,</a:t>
            </a:r>
          </a:p>
          <a:p>
            <a:pPr lvl="1"/>
            <a:r>
              <a:rPr lang="ru-RU" sz="2400" dirty="0">
                <a:solidFill>
                  <a:schemeClr val="accent2"/>
                </a:solidFill>
                <a:latin typeface="Bahnschrift Light Condensed" panose="020B0502040204020203" pitchFamily="34" charset="0"/>
                <a:cs typeface="Arial" panose="020B0604020202020204" pitchFamily="34" charset="0"/>
              </a:rPr>
              <a:t>учитель математики</a:t>
            </a:r>
          </a:p>
          <a:p>
            <a:pPr lvl="1"/>
            <a:r>
              <a:rPr lang="ru-RU" sz="2400" dirty="0">
                <a:solidFill>
                  <a:schemeClr val="accent2"/>
                </a:solidFill>
                <a:latin typeface="Bahnschrift Light Condensed" panose="020B0502040204020203" pitchFamily="34" charset="0"/>
                <a:cs typeface="Arial" panose="020B0604020202020204" pitchFamily="34" charset="0"/>
              </a:rPr>
              <a:t>kyg_s@mail.ru</a:t>
            </a:r>
            <a:endParaRPr lang="ru-RU" sz="2000" dirty="0">
              <a:solidFill>
                <a:schemeClr val="accent2"/>
              </a:solidFill>
              <a:latin typeface="Bahnschrift Light Condensed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F8D5304-3591-42D3-ACCB-7A8048EBABFF}"/>
              </a:ext>
            </a:extLst>
          </p:cNvPr>
          <p:cNvSpPr txBox="1"/>
          <p:nvPr/>
        </p:nvSpPr>
        <p:spPr>
          <a:xfrm>
            <a:off x="-232076" y="3239213"/>
            <a:ext cx="547538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endParaRPr lang="en-CA" sz="2400" dirty="0">
              <a:solidFill>
                <a:schemeClr val="tx1">
                  <a:lumMod val="65000"/>
                  <a:lumOff val="35000"/>
                </a:schemeClr>
              </a:solidFill>
              <a:latin typeface="Bahnschrift Light Condensed" panose="020B0502040204020203" pitchFamily="34" charset="0"/>
            </a:endParaRPr>
          </a:p>
          <a:p>
            <a:pPr lvl="1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Light Condensed" panose="020B0502040204020203" pitchFamily="34" charset="0"/>
              </a:rPr>
              <a:t>Номинация: </a:t>
            </a:r>
          </a:p>
          <a:p>
            <a:pPr lvl="1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Light Condensed" panose="020B0502040204020203" pitchFamily="34" charset="0"/>
              </a:rPr>
              <a:t>«Лучшая модель реверсивного наставничества</a:t>
            </a:r>
          </a:p>
          <a:p>
            <a:pPr lvl="1"/>
            <a:r>
              <a:rPr lang="ru-RU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Bahnschrift Light Condensed" panose="020B0502040204020203" pitchFamily="34" charset="0"/>
              </a:rPr>
              <a:t>в образовательной организации»</a:t>
            </a:r>
          </a:p>
        </p:txBody>
      </p:sp>
      <p:cxnSp>
        <p:nvCxnSpPr>
          <p:cNvPr id="57" name="Прямая соединительная линия 56">
            <a:extLst>
              <a:ext uri="{FF2B5EF4-FFF2-40B4-BE49-F238E27FC236}">
                <a16:creationId xmlns:a16="http://schemas.microsoft.com/office/drawing/2014/main" id="{575B4FD9-E84D-497E-A1DA-9EDCEFF09C5D}"/>
              </a:ext>
            </a:extLst>
          </p:cNvPr>
          <p:cNvCxnSpPr>
            <a:cxnSpLocks/>
          </p:cNvCxnSpPr>
          <p:nvPr/>
        </p:nvCxnSpPr>
        <p:spPr>
          <a:xfrm>
            <a:off x="252259" y="3551612"/>
            <a:ext cx="4095583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>
            <a:extLst>
              <a:ext uri="{FF2B5EF4-FFF2-40B4-BE49-F238E27FC236}">
                <a16:creationId xmlns:a16="http://schemas.microsoft.com/office/drawing/2014/main" id="{DC099C3B-6D83-40EA-8630-C19FB85020EC}"/>
              </a:ext>
            </a:extLst>
          </p:cNvPr>
          <p:cNvCxnSpPr>
            <a:cxnSpLocks/>
          </p:cNvCxnSpPr>
          <p:nvPr/>
        </p:nvCxnSpPr>
        <p:spPr>
          <a:xfrm>
            <a:off x="252260" y="4872626"/>
            <a:ext cx="4095583" cy="0"/>
          </a:xfrm>
          <a:prstGeom prst="line">
            <a:avLst/>
          </a:prstGeom>
          <a:ln w="3810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6" name="Прямоугольник: скругленные углы 65">
            <a:extLst>
              <a:ext uri="{FF2B5EF4-FFF2-40B4-BE49-F238E27FC236}">
                <a16:creationId xmlns:a16="http://schemas.microsoft.com/office/drawing/2014/main" id="{252526B1-A4AB-43D0-9C2D-4DCC53695947}"/>
              </a:ext>
            </a:extLst>
          </p:cNvPr>
          <p:cNvSpPr/>
          <p:nvPr/>
        </p:nvSpPr>
        <p:spPr>
          <a:xfrm>
            <a:off x="4938975" y="6362560"/>
            <a:ext cx="1422496" cy="355526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Bahnschrift Condensed" panose="020B0502040204020203" pitchFamily="34" charset="0"/>
              </a:rPr>
              <a:t>2024 г.</a:t>
            </a:r>
          </a:p>
        </p:txBody>
      </p:sp>
    </p:spTree>
    <p:extLst>
      <p:ext uri="{BB962C8B-B14F-4D97-AF65-F5344CB8AC3E}">
        <p14:creationId xmlns:p14="http://schemas.microsoft.com/office/powerpoint/2010/main" val="11644068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EEA5AA98-90BE-4348-AD94-F5D2FC7C4B5F}"/>
              </a:ext>
            </a:extLst>
          </p:cNvPr>
          <p:cNvGrpSpPr/>
          <p:nvPr/>
        </p:nvGrpSpPr>
        <p:grpSpPr>
          <a:xfrm>
            <a:off x="3873921" y="-215455"/>
            <a:ext cx="4019550" cy="4324350"/>
            <a:chOff x="2903970" y="1355581"/>
            <a:chExt cx="4019550" cy="4324350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126CA6BF-1259-45AC-8B3E-426416467F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9471" b="92291" l="3318" r="95024">
                          <a14:foregroundMark x1="8057" y1="53304" x2="8057" y2="53304"/>
                          <a14:foregroundMark x1="38152" y1="87225" x2="38152" y2="87225"/>
                          <a14:foregroundMark x1="83649" y1="71366" x2="83649" y2="71366"/>
                          <a14:foregroundMark x1="86256" y1="54626" x2="86256" y2="54626"/>
                          <a14:foregroundMark x1="87915" y1="36564" x2="87915" y2="36564"/>
                          <a14:foregroundMark x1="90521" y1="37004" x2="90521" y2="37004"/>
                          <a14:foregroundMark x1="90521" y1="37004" x2="90521" y2="37004"/>
                          <a14:foregroundMark x1="90995" y1="38326" x2="90995" y2="38326"/>
                          <a14:foregroundMark x1="88626" y1="47797" x2="88626" y2="47797"/>
                          <a14:foregroundMark x1="88626" y1="47797" x2="88626" y2="47797"/>
                          <a14:foregroundMark x1="88626" y1="47797" x2="88626" y2="47797"/>
                          <a14:foregroundMark x1="88626" y1="47797" x2="88626" y2="47797"/>
                          <a14:foregroundMark x1="88626" y1="47797" x2="88626" y2="47797"/>
                          <a14:foregroundMark x1="88626" y1="47797" x2="88626" y2="47797"/>
                          <a14:foregroundMark x1="85782" y1="44934" x2="85782" y2="44934"/>
                          <a14:foregroundMark x1="85782" y1="44934" x2="85782" y2="44934"/>
                          <a14:foregroundMark x1="85782" y1="38326" x2="85782" y2="38326"/>
                          <a14:foregroundMark x1="89336" y1="40969" x2="89336" y2="40969"/>
                          <a14:foregroundMark x1="95024" y1="44493" x2="95024" y2="44493"/>
                          <a14:foregroundMark x1="92654" y1="51762" x2="90995" y2="56167"/>
                          <a14:foregroundMark x1="86730" y1="68502" x2="85782" y2="72467"/>
                          <a14:foregroundMark x1="79147" y1="75771" x2="77488" y2="78855"/>
                          <a14:foregroundMark x1="46682" y1="92511" x2="46682" y2="92511"/>
                          <a14:foregroundMark x1="46682" y1="92511" x2="46682" y2="92511"/>
                          <a14:foregroundMark x1="46682" y1="92511" x2="46682" y2="92511"/>
                          <a14:foregroundMark x1="3318" y1="50441" x2="3318" y2="50441"/>
                          <a14:foregroundMark x1="3318" y1="50441" x2="3318" y2="50441"/>
                          <a14:foregroundMark x1="52844" y1="9471" x2="52844" y2="9471"/>
                          <a14:foregroundMark x1="52844" y1="9471" x2="52844" y2="9471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2903970" y="1355581"/>
              <a:ext cx="4019550" cy="4324350"/>
            </a:xfrm>
            <a:prstGeom prst="rect">
              <a:avLst/>
            </a:prstGeom>
          </p:spPr>
        </p:pic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3AEFE8DE-EBDB-48C0-AC8A-80A0CF7E1996}"/>
                </a:ext>
              </a:extLst>
            </p:cNvPr>
            <p:cNvSpPr/>
            <p:nvPr/>
          </p:nvSpPr>
          <p:spPr>
            <a:xfrm>
              <a:off x="3537526" y="2254105"/>
              <a:ext cx="2668880" cy="2650405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400" b="1" dirty="0">
                  <a:latin typeface="Arial" panose="020B0604020202020204" pitchFamily="34" charset="0"/>
                  <a:cs typeface="Arial" panose="020B0604020202020204" pitchFamily="34" charset="0"/>
                </a:rPr>
                <a:t>Целевая аудитория</a:t>
              </a:r>
            </a:p>
          </p:txBody>
        </p:sp>
      </p:grp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8F7597F4-3D66-4294-A2B1-23B2EA6D9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821" y="373280"/>
            <a:ext cx="1403927" cy="15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Picture background">
            <a:extLst>
              <a:ext uri="{FF2B5EF4-FFF2-40B4-BE49-F238E27FC236}">
                <a16:creationId xmlns:a16="http://schemas.microsoft.com/office/drawing/2014/main" id="{6D4EA425-855F-4114-A3FC-0B12313CE4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8786" y="184479"/>
            <a:ext cx="1403927" cy="15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Picture background">
            <a:extLst>
              <a:ext uri="{FF2B5EF4-FFF2-40B4-BE49-F238E27FC236}">
                <a16:creationId xmlns:a16="http://schemas.microsoft.com/office/drawing/2014/main" id="{33B39B9D-FB3A-4F7D-B18F-7DEDE04E4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138" y="3429000"/>
            <a:ext cx="1403927" cy="15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448DCDE-EE5E-439A-809E-223F4C6883AD}"/>
              </a:ext>
            </a:extLst>
          </p:cNvPr>
          <p:cNvGrpSpPr/>
          <p:nvPr/>
        </p:nvGrpSpPr>
        <p:grpSpPr>
          <a:xfrm>
            <a:off x="208469" y="1891968"/>
            <a:ext cx="3443648" cy="1237324"/>
            <a:chOff x="398679" y="1877860"/>
            <a:chExt cx="2955133" cy="123732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0D6C9E7-0C0C-4383-A211-DFD62566676B}"/>
                </a:ext>
              </a:extLst>
            </p:cNvPr>
            <p:cNvSpPr txBox="1"/>
            <p:nvPr/>
          </p:nvSpPr>
          <p:spPr>
            <a:xfrm>
              <a:off x="398679" y="2284187"/>
              <a:ext cx="295513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latin typeface="Arial Narrow" panose="020B0606020202030204" pitchFamily="34" charset="0"/>
                  <a:cs typeface="Arial" panose="020B0604020202020204" pitchFamily="34" charset="0"/>
                </a:rPr>
                <a:t>Начинающие специалисты</a:t>
              </a:r>
            </a:p>
            <a:p>
              <a:r>
                <a:rPr lang="ru-RU" sz="1600" dirty="0">
                  <a:latin typeface="Arial Narrow" panose="020B0606020202030204" pitchFamily="34" charset="0"/>
                  <a:cs typeface="Arial" panose="020B0604020202020204" pitchFamily="34" charset="0"/>
                </a:rPr>
                <a:t>Поддержка и советы от более опытных коллег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BE07605-F6E8-4881-8EF2-DC2B859F94ED}"/>
                </a:ext>
              </a:extLst>
            </p:cNvPr>
            <p:cNvSpPr txBox="1"/>
            <p:nvPr/>
          </p:nvSpPr>
          <p:spPr>
            <a:xfrm>
              <a:off x="492593" y="1877860"/>
              <a:ext cx="209665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dirty="0">
                  <a:latin typeface="Arial" panose="020B0604020202020204" pitchFamily="34" charset="0"/>
                  <a:cs typeface="Arial" panose="020B0604020202020204" pitchFamily="34" charset="0"/>
                </a:rPr>
                <a:t>Молодые учителя</a:t>
              </a:r>
            </a:p>
          </p:txBody>
        </p:sp>
        <p:cxnSp>
          <p:nvCxnSpPr>
            <p:cNvPr id="18" name="Прямая соединительная линия 17">
              <a:extLst>
                <a:ext uri="{FF2B5EF4-FFF2-40B4-BE49-F238E27FC236}">
                  <a16:creationId xmlns:a16="http://schemas.microsoft.com/office/drawing/2014/main" id="{C2467F3D-DC54-4819-93E6-B98288FB56F6}"/>
                </a:ext>
              </a:extLst>
            </p:cNvPr>
            <p:cNvCxnSpPr>
              <a:cxnSpLocks/>
            </p:cNvCxnSpPr>
            <p:nvPr/>
          </p:nvCxnSpPr>
          <p:spPr>
            <a:xfrm>
              <a:off x="548007" y="2207491"/>
              <a:ext cx="2805805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EFDC66E3-63D8-42A5-AFC3-25FC4DB0AD19}"/>
              </a:ext>
            </a:extLst>
          </p:cNvPr>
          <p:cNvGrpSpPr/>
          <p:nvPr/>
        </p:nvGrpSpPr>
        <p:grpSpPr>
          <a:xfrm>
            <a:off x="238769" y="5026001"/>
            <a:ext cx="3526775" cy="1237324"/>
            <a:chOff x="398679" y="1877860"/>
            <a:chExt cx="2955133" cy="123732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A132E96-7873-4440-AE83-0F0A586CF67D}"/>
                </a:ext>
              </a:extLst>
            </p:cNvPr>
            <p:cNvSpPr txBox="1"/>
            <p:nvPr/>
          </p:nvSpPr>
          <p:spPr>
            <a:xfrm>
              <a:off x="398679" y="2284187"/>
              <a:ext cx="295513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Педагоги с большим стажем</a:t>
              </a:r>
              <a:endParaRPr lang="ru-RU" sz="1600" dirty="0">
                <a:solidFill>
                  <a:srgbClr val="000000"/>
                </a:solidFill>
                <a:latin typeface="Arial Narrow" panose="020B0606020202030204" pitchFamily="34" charset="0"/>
              </a:endParaRPr>
            </a:p>
            <a:p>
              <a:r>
                <a:rPr lang="ru-RU" sz="1600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Помощь в освоении </a:t>
              </a:r>
              <a:r>
                <a:rPr lang="ru-RU" sz="1600" b="0" i="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</a:rPr>
                <a:t>новых технологий и современных методов обучения</a:t>
              </a:r>
              <a:endParaRPr lang="ru-RU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7BB6A99-D256-415A-9176-5E3A20921E4D}"/>
                </a:ext>
              </a:extLst>
            </p:cNvPr>
            <p:cNvSpPr txBox="1"/>
            <p:nvPr/>
          </p:nvSpPr>
          <p:spPr>
            <a:xfrm>
              <a:off x="492593" y="1877860"/>
              <a:ext cx="270318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0" i="0" dirty="0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Опытные учителя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6" name="Прямая соединительная линия 25">
              <a:extLst>
                <a:ext uri="{FF2B5EF4-FFF2-40B4-BE49-F238E27FC236}">
                  <a16:creationId xmlns:a16="http://schemas.microsoft.com/office/drawing/2014/main" id="{A9D8ED46-6AC6-45FC-9D2D-2CA72813C910}"/>
                </a:ext>
              </a:extLst>
            </p:cNvPr>
            <p:cNvCxnSpPr>
              <a:cxnSpLocks/>
            </p:cNvCxnSpPr>
            <p:nvPr/>
          </p:nvCxnSpPr>
          <p:spPr>
            <a:xfrm>
              <a:off x="548007" y="2207491"/>
              <a:ext cx="2805805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F2AC2A2A-4E37-478C-B56E-12EA454D6F63}"/>
              </a:ext>
            </a:extLst>
          </p:cNvPr>
          <p:cNvGrpSpPr/>
          <p:nvPr/>
        </p:nvGrpSpPr>
        <p:grpSpPr>
          <a:xfrm>
            <a:off x="7979458" y="1834801"/>
            <a:ext cx="3963160" cy="1483545"/>
            <a:chOff x="398679" y="1877860"/>
            <a:chExt cx="2955133" cy="148354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F4C5559-3716-4423-933D-89AA1A6BF59D}"/>
                </a:ext>
              </a:extLst>
            </p:cNvPr>
            <p:cNvSpPr txBox="1"/>
            <p:nvPr/>
          </p:nvSpPr>
          <p:spPr>
            <a:xfrm>
              <a:off x="398679" y="2284187"/>
              <a:ext cx="2955133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Специалисты</a:t>
              </a:r>
            </a:p>
            <a:p>
              <a:r>
                <a:rPr lang="ru-RU" sz="1600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О</a:t>
              </a:r>
              <a:r>
                <a:rPr lang="ru-RU" sz="1600" b="0" i="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</a:rPr>
                <a:t>бмен опытом и методиками преподавания в своих предметных областях, изучение междисциплинарных подходов</a:t>
              </a:r>
              <a:endParaRPr lang="ru-RU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0E1A797-D173-4F41-ADFA-2CB7659E74CD}"/>
                </a:ext>
              </a:extLst>
            </p:cNvPr>
            <p:cNvSpPr txBox="1"/>
            <p:nvPr/>
          </p:nvSpPr>
          <p:spPr>
            <a:xfrm>
              <a:off x="492593" y="1877860"/>
              <a:ext cx="270318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0" i="0" dirty="0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Учителя-предметники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85B25A84-5510-4723-8EEE-A8E186DFEEAD}"/>
                </a:ext>
              </a:extLst>
            </p:cNvPr>
            <p:cNvCxnSpPr>
              <a:cxnSpLocks/>
            </p:cNvCxnSpPr>
            <p:nvPr/>
          </p:nvCxnSpPr>
          <p:spPr>
            <a:xfrm>
              <a:off x="548007" y="2207491"/>
              <a:ext cx="2805805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2" descr="Picture background">
            <a:extLst>
              <a:ext uri="{FF2B5EF4-FFF2-40B4-BE49-F238E27FC236}">
                <a16:creationId xmlns:a16="http://schemas.microsoft.com/office/drawing/2014/main" id="{CE8CAD26-61C6-4489-AF53-D2F916CF48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63682" y="3402786"/>
            <a:ext cx="1403927" cy="15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A4700E7F-B952-49F4-8B6F-F85647DA8449}"/>
              </a:ext>
            </a:extLst>
          </p:cNvPr>
          <p:cNvGrpSpPr/>
          <p:nvPr/>
        </p:nvGrpSpPr>
        <p:grpSpPr>
          <a:xfrm>
            <a:off x="3873921" y="5415720"/>
            <a:ext cx="3882843" cy="1237324"/>
            <a:chOff x="398679" y="1877860"/>
            <a:chExt cx="2955133" cy="123732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9ACDE3D-8349-49DB-A50E-E5C0C2D91ED8}"/>
                </a:ext>
              </a:extLst>
            </p:cNvPr>
            <p:cNvSpPr txBox="1"/>
            <p:nvPr/>
          </p:nvSpPr>
          <p:spPr>
            <a:xfrm>
              <a:off x="398679" y="2284187"/>
              <a:ext cx="2955133" cy="8309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i="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</a:rPr>
                <a:t>Руководители</a:t>
              </a:r>
              <a:r>
                <a:rPr lang="ru-RU" sz="1600" b="0" i="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</a:rPr>
                <a:t>, заинтересованные в создании культуры сотрудничества и обмена знаниями среди учителей</a:t>
              </a:r>
              <a:endParaRPr lang="ru-RU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E669444-1F82-4AB6-9365-558C56C33B38}"/>
                </a:ext>
              </a:extLst>
            </p:cNvPr>
            <p:cNvSpPr txBox="1"/>
            <p:nvPr/>
          </p:nvSpPr>
          <p:spPr>
            <a:xfrm>
              <a:off x="492593" y="1877860"/>
              <a:ext cx="270318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0" i="0" dirty="0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Администрация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B0F6D02E-F390-4F65-ABBA-F5A095FFA334}"/>
                </a:ext>
              </a:extLst>
            </p:cNvPr>
            <p:cNvCxnSpPr>
              <a:cxnSpLocks/>
            </p:cNvCxnSpPr>
            <p:nvPr/>
          </p:nvCxnSpPr>
          <p:spPr>
            <a:xfrm>
              <a:off x="548007" y="2207491"/>
              <a:ext cx="2805805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8" name="Picture 2" descr="Picture background">
            <a:extLst>
              <a:ext uri="{FF2B5EF4-FFF2-40B4-BE49-F238E27FC236}">
                <a16:creationId xmlns:a16="http://schemas.microsoft.com/office/drawing/2014/main" id="{41133179-6F3D-4708-A985-EC518B1FE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7143" y="3919081"/>
            <a:ext cx="1403927" cy="1504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9" name="Группа 38">
            <a:extLst>
              <a:ext uri="{FF2B5EF4-FFF2-40B4-BE49-F238E27FC236}">
                <a16:creationId xmlns:a16="http://schemas.microsoft.com/office/drawing/2014/main" id="{9133F1B1-824F-436E-BB04-5C2719FE24F8}"/>
              </a:ext>
            </a:extLst>
          </p:cNvPr>
          <p:cNvGrpSpPr/>
          <p:nvPr/>
        </p:nvGrpSpPr>
        <p:grpSpPr>
          <a:xfrm>
            <a:off x="7848436" y="5106053"/>
            <a:ext cx="4225203" cy="1483545"/>
            <a:chOff x="398679" y="1877860"/>
            <a:chExt cx="2955133" cy="148354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3A51959-AD64-492B-88B4-29DBFEDBC5F1}"/>
                </a:ext>
              </a:extLst>
            </p:cNvPr>
            <p:cNvSpPr txBox="1"/>
            <p:nvPr/>
          </p:nvSpPr>
          <p:spPr>
            <a:xfrm>
              <a:off x="398679" y="2284187"/>
              <a:ext cx="2955133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b="1" i="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</a:rPr>
                <a:t>Педагоги, ответственные за разработку учебных программ и методик</a:t>
              </a:r>
            </a:p>
            <a:p>
              <a:r>
                <a:rPr lang="ru-RU" sz="1600" b="0" i="0" dirty="0">
                  <a:solidFill>
                    <a:srgbClr val="000000"/>
                  </a:solidFill>
                  <a:effectLst/>
                  <a:latin typeface="Arial Narrow" panose="020B0606020202030204" pitchFamily="34" charset="0"/>
                </a:rPr>
                <a:t>Внедрение инновационных практик реверсивного наставничества</a:t>
              </a:r>
              <a:endParaRPr lang="ru-RU" sz="1600" dirty="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C52AAB3-8D94-44FD-85DF-F8DAC9F7DED6}"/>
                </a:ext>
              </a:extLst>
            </p:cNvPr>
            <p:cNvSpPr txBox="1"/>
            <p:nvPr/>
          </p:nvSpPr>
          <p:spPr>
            <a:xfrm>
              <a:off x="492593" y="1877860"/>
              <a:ext cx="270318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b="0" i="0" dirty="0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Кураторы и методисты</a:t>
              </a:r>
              <a:endParaRPr lang="ru-RU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712737C7-CE84-4803-86CA-E515659CB767}"/>
                </a:ext>
              </a:extLst>
            </p:cNvPr>
            <p:cNvCxnSpPr>
              <a:cxnSpLocks/>
            </p:cNvCxnSpPr>
            <p:nvPr/>
          </p:nvCxnSpPr>
          <p:spPr>
            <a:xfrm>
              <a:off x="548007" y="2207491"/>
              <a:ext cx="2805805" cy="0"/>
            </a:xfrm>
            <a:prstGeom prst="line">
              <a:avLst/>
            </a:prstGeom>
            <a:ln w="28575"/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7824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335A62-5E8C-4AB1-A66F-B05C072D9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8884" y="51137"/>
            <a:ext cx="10515600" cy="47570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Решаемая </a:t>
            </a:r>
            <a:r>
              <a:rPr lang="ru-RU" sz="4000" b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проблема</a:t>
            </a:r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4C26F920-A5DC-4B91-A47C-85F03707ED7C}"/>
              </a:ext>
            </a:extLst>
          </p:cNvPr>
          <p:cNvSpPr/>
          <p:nvPr/>
        </p:nvSpPr>
        <p:spPr>
          <a:xfrm rot="3565696">
            <a:off x="-803564" y="3934402"/>
            <a:ext cx="5116945" cy="511694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4BD7193-59BA-4AE1-AF7E-22E2FC586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7795" t="1874" r="15505"/>
          <a:stretch>
            <a:fillRect/>
          </a:stretch>
        </p:blipFill>
        <p:spPr>
          <a:xfrm>
            <a:off x="1939635" y="3323338"/>
            <a:ext cx="2863274" cy="280961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2E97CBD-ADDD-4F73-820B-88C56A0D7649}"/>
              </a:ext>
            </a:extLst>
          </p:cNvPr>
          <p:cNvSpPr txBox="1"/>
          <p:nvPr/>
        </p:nvSpPr>
        <p:spPr>
          <a:xfrm>
            <a:off x="4378038" y="951411"/>
            <a:ext cx="7305963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/>
            <a:r>
              <a:rPr lang="ru-RU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Реверсивное наставничество </a:t>
            </a:r>
            <a:r>
              <a:rPr lang="ru-RU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позволяет молодым педагогам стать наставниками для опытных коллег в области информационно-коммуникационных технологий, а опытные педагоги, в свою очередь, могут передавать свой педагогический опыт и знания молодым специалистам. Это способствует повышению уровня информационной компетентности «возрастных» педагогов и росту профессионального мастерства молодых педагогов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F5898D-6864-41AB-975D-226FC3A33680}"/>
              </a:ext>
            </a:extLst>
          </p:cNvPr>
          <p:cNvSpPr txBox="1"/>
          <p:nvPr/>
        </p:nvSpPr>
        <p:spPr>
          <a:xfrm>
            <a:off x="6299202" y="4728143"/>
            <a:ext cx="5588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Реверсивное наставничество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помогает преодолеть профессиональные трудности в педагогической деятельности и мотивирует профессиональный рост педагогов</a:t>
            </a:r>
          </a:p>
        </p:txBody>
      </p:sp>
      <p:pic>
        <p:nvPicPr>
          <p:cNvPr id="2050" name="Picture 2" descr="Picture background">
            <a:extLst>
              <a:ext uri="{FF2B5EF4-FFF2-40B4-BE49-F238E27FC236}">
                <a16:creationId xmlns:a16="http://schemas.microsoft.com/office/drawing/2014/main" id="{F7F9F638-A3C0-403D-9797-32CD45A3F3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9743" y="1545520"/>
            <a:ext cx="1278631" cy="96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Picture background">
            <a:extLst>
              <a:ext uri="{FF2B5EF4-FFF2-40B4-BE49-F238E27FC236}">
                <a16:creationId xmlns:a16="http://schemas.microsoft.com/office/drawing/2014/main" id="{828E9767-AB7B-492B-844C-7C423503AF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7757" y="4728143"/>
            <a:ext cx="1278631" cy="96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0414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163C1F7D-7196-4E8B-8534-5C59D9E8F9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1128" y="63413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Предмет</a:t>
            </a:r>
            <a:r>
              <a:rPr lang="ru-RU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 наставничества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7E705FB-A3EC-4B36-AFC9-088F0E100924}"/>
              </a:ext>
            </a:extLst>
          </p:cNvPr>
          <p:cNvSpPr/>
          <p:nvPr/>
        </p:nvSpPr>
        <p:spPr>
          <a:xfrm>
            <a:off x="-11544" y="0"/>
            <a:ext cx="60267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6" name="Picture 4" descr="Picture background">
            <a:extLst>
              <a:ext uri="{FF2B5EF4-FFF2-40B4-BE49-F238E27FC236}">
                <a16:creationId xmlns:a16="http://schemas.microsoft.com/office/drawing/2014/main" id="{17162FE3-8A9E-4BD3-A1F3-1BF83388F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-437050" y="1720907"/>
            <a:ext cx="6165272" cy="4108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B50AF321-98E9-4685-B9B0-0D42FFCA2C3F}"/>
              </a:ext>
            </a:extLst>
          </p:cNvPr>
          <p:cNvSpPr/>
          <p:nvPr/>
        </p:nvSpPr>
        <p:spPr>
          <a:xfrm>
            <a:off x="591128" y="692726"/>
            <a:ext cx="4108914" cy="6165273"/>
          </a:xfrm>
          <a:prstGeom prst="rect">
            <a:avLst/>
          </a:prstGeom>
          <a:solidFill>
            <a:schemeClr val="accent1">
              <a:alpha val="4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0EB57B7-A817-4C77-8190-480D015EF94E}"/>
              </a:ext>
            </a:extLst>
          </p:cNvPr>
          <p:cNvSpPr txBox="1"/>
          <p:nvPr/>
        </p:nvSpPr>
        <p:spPr>
          <a:xfrm>
            <a:off x="6153728" y="1430715"/>
            <a:ext cx="3356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Передача знаний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9A78D4-FD72-4C17-8D66-CAF623D23222}"/>
              </a:ext>
            </a:extLst>
          </p:cNvPr>
          <p:cNvSpPr txBox="1"/>
          <p:nvPr/>
        </p:nvSpPr>
        <p:spPr>
          <a:xfrm>
            <a:off x="6690360" y="2230030"/>
            <a:ext cx="3356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Развитие навыков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B2E2C7-D04B-487C-90F1-9232BB06990A}"/>
              </a:ext>
            </a:extLst>
          </p:cNvPr>
          <p:cNvSpPr txBox="1"/>
          <p:nvPr/>
        </p:nvSpPr>
        <p:spPr>
          <a:xfrm>
            <a:off x="7125856" y="3029345"/>
            <a:ext cx="491374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Социальная поддержка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5A693E-CF3D-401E-B69E-A9AC3F8FB1B1}"/>
              </a:ext>
            </a:extLst>
          </p:cNvPr>
          <p:cNvSpPr txBox="1"/>
          <p:nvPr/>
        </p:nvSpPr>
        <p:spPr>
          <a:xfrm>
            <a:off x="7506856" y="3828660"/>
            <a:ext cx="3356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Обмен опытом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F6E170F-B48E-4415-9A5F-B3D0E0430E93}"/>
              </a:ext>
            </a:extLst>
          </p:cNvPr>
          <p:cNvSpPr txBox="1"/>
          <p:nvPr/>
        </p:nvSpPr>
        <p:spPr>
          <a:xfrm>
            <a:off x="7831744" y="4627973"/>
            <a:ext cx="3356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Личностный рост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9F1817-9029-4686-94F5-14B7A4F6A185}"/>
              </a:ext>
            </a:extLst>
          </p:cNvPr>
          <p:cNvSpPr txBox="1"/>
          <p:nvPr/>
        </p:nvSpPr>
        <p:spPr>
          <a:xfrm>
            <a:off x="8368376" y="5427286"/>
            <a:ext cx="33560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0" i="0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Карьерный рост</a:t>
            </a:r>
            <a:endParaRPr lang="ru-RU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 descr="Picture background">
            <a:extLst>
              <a:ext uri="{FF2B5EF4-FFF2-40B4-BE49-F238E27FC236}">
                <a16:creationId xmlns:a16="http://schemas.microsoft.com/office/drawing/2014/main" id="{57873841-3423-4716-BC8B-41A5E8A329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0246" y="1348046"/>
            <a:ext cx="853482" cy="64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Picture background">
            <a:extLst>
              <a:ext uri="{FF2B5EF4-FFF2-40B4-BE49-F238E27FC236}">
                <a16:creationId xmlns:a16="http://schemas.microsoft.com/office/drawing/2014/main" id="{45859951-C199-4D15-AA6E-069885D59D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4214" y="2230030"/>
            <a:ext cx="853482" cy="64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Picture background">
            <a:extLst>
              <a:ext uri="{FF2B5EF4-FFF2-40B4-BE49-F238E27FC236}">
                <a16:creationId xmlns:a16="http://schemas.microsoft.com/office/drawing/2014/main" id="{24DC2C48-E4C3-4169-BFFC-63E83F6741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3728" y="2906735"/>
            <a:ext cx="853482" cy="64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Picture background">
            <a:extLst>
              <a:ext uri="{FF2B5EF4-FFF2-40B4-BE49-F238E27FC236}">
                <a16:creationId xmlns:a16="http://schemas.microsoft.com/office/drawing/2014/main" id="{C45722A2-D498-4600-BEDC-4B0840456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469" y="3735989"/>
            <a:ext cx="853482" cy="64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Picture background">
            <a:extLst>
              <a:ext uri="{FF2B5EF4-FFF2-40B4-BE49-F238E27FC236}">
                <a16:creationId xmlns:a16="http://schemas.microsoft.com/office/drawing/2014/main" id="{8278324D-2FC5-4B3E-BA28-C02C2BA60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8261" y="4504824"/>
            <a:ext cx="853482" cy="64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Picture background">
            <a:extLst>
              <a:ext uri="{FF2B5EF4-FFF2-40B4-BE49-F238E27FC236}">
                <a16:creationId xmlns:a16="http://schemas.microsoft.com/office/drawing/2014/main" id="{72D6267E-B180-4BFC-ACE3-6246EC26EE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3273" y="5311445"/>
            <a:ext cx="853482" cy="645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41491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4103977-703B-40FA-BCB8-C9DDE76FCD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1088" y="276773"/>
            <a:ext cx="11585632" cy="549275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ln w="0"/>
                <a:solidFill>
                  <a:schemeClr val="accent2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9 шагов </a:t>
            </a:r>
            <a:r>
              <a:rPr lang="ru-RU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  <a:ea typeface="+mn-ea"/>
                <a:cs typeface="+mn-cs"/>
              </a:rPr>
              <a:t>к внедрению реверсивной модели  наставничества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D2BBE13-02EC-48D9-872B-9DEE77EA3B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4812" y="1163002"/>
            <a:ext cx="11382375" cy="5172075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53454A20-8E9F-4649-B80C-0A939FBFA564}"/>
              </a:ext>
            </a:extLst>
          </p:cNvPr>
          <p:cNvGrpSpPr/>
          <p:nvPr/>
        </p:nvGrpSpPr>
        <p:grpSpPr>
          <a:xfrm>
            <a:off x="769620" y="1699260"/>
            <a:ext cx="10551668" cy="4450080"/>
            <a:chOff x="769620" y="1699260"/>
            <a:chExt cx="10551668" cy="4450080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4E157340-D0C3-4C71-951F-5FCB625F1E32}"/>
                </a:ext>
              </a:extLst>
            </p:cNvPr>
            <p:cNvSpPr/>
            <p:nvPr/>
          </p:nvSpPr>
          <p:spPr>
            <a:xfrm>
              <a:off x="3291840" y="2578608"/>
              <a:ext cx="1347216" cy="713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</a:rPr>
                <a:t>Разработка дорожной карты</a:t>
              </a:r>
            </a:p>
          </p:txBody>
        </p:sp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0E06BA9F-50A5-4147-9580-F97C80DB94A7}"/>
                </a:ext>
              </a:extLst>
            </p:cNvPr>
            <p:cNvSpPr/>
            <p:nvPr/>
          </p:nvSpPr>
          <p:spPr>
            <a:xfrm>
              <a:off x="5463541" y="2588767"/>
              <a:ext cx="1445258" cy="7030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</a:rPr>
                <a:t>Привлечение и обучение наставников</a:t>
              </a:r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:a16="http://schemas.microsoft.com/office/drawing/2014/main" id="{F3C2FE18-1721-45BD-BD84-109DB30D0E6E}"/>
                </a:ext>
              </a:extLst>
            </p:cNvPr>
            <p:cNvSpPr/>
            <p:nvPr/>
          </p:nvSpPr>
          <p:spPr>
            <a:xfrm>
              <a:off x="990601" y="2540358"/>
              <a:ext cx="1488312" cy="7514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</a:rPr>
                <a:t>Анализ профессиональных затруднений педагогов</a:t>
              </a:r>
            </a:p>
          </p:txBody>
        </p:sp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8538916-755C-4E44-AFB3-DFAAB6ED283C}"/>
                </a:ext>
              </a:extLst>
            </p:cNvPr>
            <p:cNvSpPr/>
            <p:nvPr/>
          </p:nvSpPr>
          <p:spPr>
            <a:xfrm>
              <a:off x="7722808" y="2540358"/>
              <a:ext cx="1453452" cy="75148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</a:rPr>
                <a:t>Формирование наставнических групп</a:t>
              </a:r>
            </a:p>
          </p:txBody>
        </p:sp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9D3E3FD-76E3-4AB7-B47D-43B53B4E0EDB}"/>
                </a:ext>
              </a:extLst>
            </p:cNvPr>
            <p:cNvSpPr/>
            <p:nvPr/>
          </p:nvSpPr>
          <p:spPr>
            <a:xfrm>
              <a:off x="9928352" y="2573528"/>
              <a:ext cx="1392936" cy="6522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</a:rPr>
                <a:t>Анализ психологического климата школы </a:t>
              </a:r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9763A7EE-623C-4D3C-AC37-9CFD73558EF8}"/>
                </a:ext>
              </a:extLst>
            </p:cNvPr>
            <p:cNvSpPr/>
            <p:nvPr/>
          </p:nvSpPr>
          <p:spPr>
            <a:xfrm>
              <a:off x="2118360" y="5012246"/>
              <a:ext cx="1409192" cy="77133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</a:rPr>
                <a:t>Посещение уроков  наставляемого</a:t>
              </a:r>
            </a:p>
          </p:txBody>
        </p:sp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4B9BE295-AA44-4430-A17F-653A9739D04C}"/>
                </a:ext>
              </a:extLst>
            </p:cNvPr>
            <p:cNvSpPr/>
            <p:nvPr/>
          </p:nvSpPr>
          <p:spPr>
            <a:xfrm>
              <a:off x="4385056" y="4981766"/>
              <a:ext cx="1392936" cy="713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</a:rPr>
                <a:t>Посещение уроков  наставника</a:t>
              </a:r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B148C909-4BCE-48DA-B337-D96170B70E29}"/>
                </a:ext>
              </a:extLst>
            </p:cNvPr>
            <p:cNvSpPr/>
            <p:nvPr/>
          </p:nvSpPr>
          <p:spPr>
            <a:xfrm>
              <a:off x="6635496" y="4981766"/>
              <a:ext cx="1309624" cy="713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</a:rPr>
                <a:t>Обмен опытом</a:t>
              </a:r>
            </a:p>
          </p:txBody>
        </p:sp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5CB0947E-AF41-44F2-BD81-110E0D0F2E5C}"/>
                </a:ext>
              </a:extLst>
            </p:cNvPr>
            <p:cNvSpPr/>
            <p:nvPr/>
          </p:nvSpPr>
          <p:spPr>
            <a:xfrm>
              <a:off x="8855456" y="4981766"/>
              <a:ext cx="1392936" cy="7132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1200" b="1" dirty="0">
                  <a:solidFill>
                    <a:srgbClr val="002060"/>
                  </a:solidFill>
                </a:rPr>
                <a:t>Мониторинг</a:t>
              </a:r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3F8A3C4F-DF18-4656-BBFB-4126097856B8}"/>
                </a:ext>
              </a:extLst>
            </p:cNvPr>
            <p:cNvSpPr/>
            <p:nvPr/>
          </p:nvSpPr>
          <p:spPr>
            <a:xfrm>
              <a:off x="769620" y="1706880"/>
              <a:ext cx="1973579" cy="1981200"/>
            </a:xfrm>
            <a:custGeom>
              <a:avLst/>
              <a:gdLst>
                <a:gd name="connsiteX0" fmla="*/ 986790 w 1973579"/>
                <a:gd name="connsiteY0" fmla="*/ 0 h 1981200"/>
                <a:gd name="connsiteX1" fmla="*/ 1973579 w 1973579"/>
                <a:gd name="connsiteY1" fmla="*/ 990600 h 1981200"/>
                <a:gd name="connsiteX2" fmla="*/ 986790 w 1973579"/>
                <a:gd name="connsiteY2" fmla="*/ 1981200 h 1981200"/>
                <a:gd name="connsiteX3" fmla="*/ 0 w 1973579"/>
                <a:gd name="connsiteY3" fmla="*/ 990600 h 1981200"/>
                <a:gd name="connsiteX4" fmla="*/ 3713 w 1973579"/>
                <a:gd name="connsiteY4" fmla="*/ 916793 h 1981200"/>
                <a:gd name="connsiteX5" fmla="*/ 15242 w 1973579"/>
                <a:gd name="connsiteY5" fmla="*/ 919121 h 1981200"/>
                <a:gd name="connsiteX6" fmla="*/ 103526 w 1973579"/>
                <a:gd name="connsiteY6" fmla="*/ 919121 h 1981200"/>
                <a:gd name="connsiteX7" fmla="*/ 99930 w 1973579"/>
                <a:gd name="connsiteY7" fmla="*/ 990600 h 1981200"/>
                <a:gd name="connsiteX8" fmla="*/ 976488 w 1973579"/>
                <a:gd name="connsiteY8" fmla="*/ 1870543 h 1981200"/>
                <a:gd name="connsiteX9" fmla="*/ 1853046 w 1973579"/>
                <a:gd name="connsiteY9" fmla="*/ 990600 h 1981200"/>
                <a:gd name="connsiteX10" fmla="*/ 976488 w 1973579"/>
                <a:gd name="connsiteY10" fmla="*/ 110657 h 1981200"/>
                <a:gd name="connsiteX11" fmla="*/ 635292 w 1973579"/>
                <a:gd name="connsiteY11" fmla="*/ 179808 h 1981200"/>
                <a:gd name="connsiteX12" fmla="*/ 539662 w 1973579"/>
                <a:gd name="connsiteY12" fmla="*/ 231915 h 1981200"/>
                <a:gd name="connsiteX13" fmla="*/ 517394 w 1973579"/>
                <a:gd name="connsiteY13" fmla="*/ 198886 h 1981200"/>
                <a:gd name="connsiteX14" fmla="*/ 441958 w 1973579"/>
                <a:gd name="connsiteY14" fmla="*/ 167640 h 1981200"/>
                <a:gd name="connsiteX15" fmla="*/ 437590 w 1973579"/>
                <a:gd name="connsiteY15" fmla="*/ 167640 h 1981200"/>
                <a:gd name="connsiteX16" fmla="*/ 516427 w 1973579"/>
                <a:gd name="connsiteY16" fmla="*/ 119560 h 1981200"/>
                <a:gd name="connsiteX17" fmla="*/ 986790 w 1973579"/>
                <a:gd name="connsiteY17" fmla="*/ 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73579" h="1981200">
                  <a:moveTo>
                    <a:pt x="986790" y="0"/>
                  </a:moveTo>
                  <a:cubicBezTo>
                    <a:pt x="1531778" y="0"/>
                    <a:pt x="1973579" y="443507"/>
                    <a:pt x="1973579" y="990600"/>
                  </a:cubicBezTo>
                  <a:cubicBezTo>
                    <a:pt x="1973579" y="1537693"/>
                    <a:pt x="1531778" y="1981200"/>
                    <a:pt x="986790" y="1981200"/>
                  </a:cubicBezTo>
                  <a:cubicBezTo>
                    <a:pt x="441801" y="1981200"/>
                    <a:pt x="0" y="1537693"/>
                    <a:pt x="0" y="990600"/>
                  </a:cubicBezTo>
                  <a:lnTo>
                    <a:pt x="3713" y="916793"/>
                  </a:lnTo>
                  <a:lnTo>
                    <a:pt x="15242" y="919121"/>
                  </a:lnTo>
                  <a:lnTo>
                    <a:pt x="103526" y="919121"/>
                  </a:lnTo>
                  <a:lnTo>
                    <a:pt x="99930" y="990600"/>
                  </a:lnTo>
                  <a:cubicBezTo>
                    <a:pt x="99930" y="1476579"/>
                    <a:pt x="492378" y="1870543"/>
                    <a:pt x="976488" y="1870543"/>
                  </a:cubicBezTo>
                  <a:cubicBezTo>
                    <a:pt x="1460598" y="1870543"/>
                    <a:pt x="1853046" y="1476579"/>
                    <a:pt x="1853046" y="990600"/>
                  </a:cubicBezTo>
                  <a:cubicBezTo>
                    <a:pt x="1853046" y="504621"/>
                    <a:pt x="1460598" y="110657"/>
                    <a:pt x="976488" y="110657"/>
                  </a:cubicBezTo>
                  <a:cubicBezTo>
                    <a:pt x="855461" y="110657"/>
                    <a:pt x="740162" y="135280"/>
                    <a:pt x="635292" y="179808"/>
                  </a:cubicBezTo>
                  <a:lnTo>
                    <a:pt x="539662" y="231915"/>
                  </a:lnTo>
                  <a:lnTo>
                    <a:pt x="517394" y="198886"/>
                  </a:lnTo>
                  <a:cubicBezTo>
                    <a:pt x="498088" y="179581"/>
                    <a:pt x="471418" y="167640"/>
                    <a:pt x="441958" y="167640"/>
                  </a:cubicBezTo>
                  <a:lnTo>
                    <a:pt x="437590" y="167640"/>
                  </a:lnTo>
                  <a:lnTo>
                    <a:pt x="516427" y="119560"/>
                  </a:lnTo>
                  <a:cubicBezTo>
                    <a:pt x="656249" y="43311"/>
                    <a:pt x="816481" y="0"/>
                    <a:pt x="9867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04E11C45-78E8-4F3F-83DA-88C7CC81F3BD}"/>
                </a:ext>
              </a:extLst>
            </p:cNvPr>
            <p:cNvSpPr/>
            <p:nvPr/>
          </p:nvSpPr>
          <p:spPr>
            <a:xfrm>
              <a:off x="4109911" y="4168140"/>
              <a:ext cx="1973579" cy="1981200"/>
            </a:xfrm>
            <a:custGeom>
              <a:avLst/>
              <a:gdLst>
                <a:gd name="connsiteX0" fmla="*/ 986790 w 1973579"/>
                <a:gd name="connsiteY0" fmla="*/ 0 h 1981200"/>
                <a:gd name="connsiteX1" fmla="*/ 1973579 w 1973579"/>
                <a:gd name="connsiteY1" fmla="*/ 990600 h 1981200"/>
                <a:gd name="connsiteX2" fmla="*/ 986790 w 1973579"/>
                <a:gd name="connsiteY2" fmla="*/ 1981200 h 1981200"/>
                <a:gd name="connsiteX3" fmla="*/ 0 w 1973579"/>
                <a:gd name="connsiteY3" fmla="*/ 990600 h 1981200"/>
                <a:gd name="connsiteX4" fmla="*/ 3713 w 1973579"/>
                <a:gd name="connsiteY4" fmla="*/ 916793 h 1981200"/>
                <a:gd name="connsiteX5" fmla="*/ 15242 w 1973579"/>
                <a:gd name="connsiteY5" fmla="*/ 919121 h 1981200"/>
                <a:gd name="connsiteX6" fmla="*/ 103526 w 1973579"/>
                <a:gd name="connsiteY6" fmla="*/ 919121 h 1981200"/>
                <a:gd name="connsiteX7" fmla="*/ 99930 w 1973579"/>
                <a:gd name="connsiteY7" fmla="*/ 990600 h 1981200"/>
                <a:gd name="connsiteX8" fmla="*/ 976488 w 1973579"/>
                <a:gd name="connsiteY8" fmla="*/ 1870543 h 1981200"/>
                <a:gd name="connsiteX9" fmla="*/ 1853046 w 1973579"/>
                <a:gd name="connsiteY9" fmla="*/ 990600 h 1981200"/>
                <a:gd name="connsiteX10" fmla="*/ 976488 w 1973579"/>
                <a:gd name="connsiteY10" fmla="*/ 110657 h 1981200"/>
                <a:gd name="connsiteX11" fmla="*/ 635292 w 1973579"/>
                <a:gd name="connsiteY11" fmla="*/ 179808 h 1981200"/>
                <a:gd name="connsiteX12" fmla="*/ 539662 w 1973579"/>
                <a:gd name="connsiteY12" fmla="*/ 231915 h 1981200"/>
                <a:gd name="connsiteX13" fmla="*/ 517394 w 1973579"/>
                <a:gd name="connsiteY13" fmla="*/ 198886 h 1981200"/>
                <a:gd name="connsiteX14" fmla="*/ 441958 w 1973579"/>
                <a:gd name="connsiteY14" fmla="*/ 167640 h 1981200"/>
                <a:gd name="connsiteX15" fmla="*/ 437590 w 1973579"/>
                <a:gd name="connsiteY15" fmla="*/ 167640 h 1981200"/>
                <a:gd name="connsiteX16" fmla="*/ 516427 w 1973579"/>
                <a:gd name="connsiteY16" fmla="*/ 119560 h 1981200"/>
                <a:gd name="connsiteX17" fmla="*/ 986790 w 1973579"/>
                <a:gd name="connsiteY17" fmla="*/ 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73579" h="1981200">
                  <a:moveTo>
                    <a:pt x="986790" y="0"/>
                  </a:moveTo>
                  <a:cubicBezTo>
                    <a:pt x="1531778" y="0"/>
                    <a:pt x="1973579" y="443507"/>
                    <a:pt x="1973579" y="990600"/>
                  </a:cubicBezTo>
                  <a:cubicBezTo>
                    <a:pt x="1973579" y="1537693"/>
                    <a:pt x="1531778" y="1981200"/>
                    <a:pt x="986790" y="1981200"/>
                  </a:cubicBezTo>
                  <a:cubicBezTo>
                    <a:pt x="441801" y="1981200"/>
                    <a:pt x="0" y="1537693"/>
                    <a:pt x="0" y="990600"/>
                  </a:cubicBezTo>
                  <a:lnTo>
                    <a:pt x="3713" y="916793"/>
                  </a:lnTo>
                  <a:lnTo>
                    <a:pt x="15242" y="919121"/>
                  </a:lnTo>
                  <a:lnTo>
                    <a:pt x="103526" y="919121"/>
                  </a:lnTo>
                  <a:lnTo>
                    <a:pt x="99930" y="990600"/>
                  </a:lnTo>
                  <a:cubicBezTo>
                    <a:pt x="99930" y="1476579"/>
                    <a:pt x="492378" y="1870543"/>
                    <a:pt x="976488" y="1870543"/>
                  </a:cubicBezTo>
                  <a:cubicBezTo>
                    <a:pt x="1460598" y="1870543"/>
                    <a:pt x="1853046" y="1476579"/>
                    <a:pt x="1853046" y="990600"/>
                  </a:cubicBezTo>
                  <a:cubicBezTo>
                    <a:pt x="1853046" y="504621"/>
                    <a:pt x="1460598" y="110657"/>
                    <a:pt x="976488" y="110657"/>
                  </a:cubicBezTo>
                  <a:cubicBezTo>
                    <a:pt x="855461" y="110657"/>
                    <a:pt x="740162" y="135280"/>
                    <a:pt x="635292" y="179808"/>
                  </a:cubicBezTo>
                  <a:lnTo>
                    <a:pt x="539662" y="231915"/>
                  </a:lnTo>
                  <a:lnTo>
                    <a:pt x="517394" y="198886"/>
                  </a:lnTo>
                  <a:cubicBezTo>
                    <a:pt x="498088" y="179581"/>
                    <a:pt x="471418" y="167640"/>
                    <a:pt x="441958" y="167640"/>
                  </a:cubicBezTo>
                  <a:lnTo>
                    <a:pt x="437590" y="167640"/>
                  </a:lnTo>
                  <a:lnTo>
                    <a:pt x="516427" y="119560"/>
                  </a:lnTo>
                  <a:cubicBezTo>
                    <a:pt x="656249" y="43311"/>
                    <a:pt x="816481" y="0"/>
                    <a:pt x="9867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3CCAC8D1-7743-4B84-8527-96D362B8CFE8}"/>
                </a:ext>
              </a:extLst>
            </p:cNvPr>
            <p:cNvSpPr/>
            <p:nvPr/>
          </p:nvSpPr>
          <p:spPr>
            <a:xfrm>
              <a:off x="7431786" y="1706880"/>
              <a:ext cx="1973579" cy="1981200"/>
            </a:xfrm>
            <a:custGeom>
              <a:avLst/>
              <a:gdLst>
                <a:gd name="connsiteX0" fmla="*/ 986790 w 1973579"/>
                <a:gd name="connsiteY0" fmla="*/ 0 h 1981200"/>
                <a:gd name="connsiteX1" fmla="*/ 1973579 w 1973579"/>
                <a:gd name="connsiteY1" fmla="*/ 990600 h 1981200"/>
                <a:gd name="connsiteX2" fmla="*/ 986790 w 1973579"/>
                <a:gd name="connsiteY2" fmla="*/ 1981200 h 1981200"/>
                <a:gd name="connsiteX3" fmla="*/ 0 w 1973579"/>
                <a:gd name="connsiteY3" fmla="*/ 990600 h 1981200"/>
                <a:gd name="connsiteX4" fmla="*/ 3713 w 1973579"/>
                <a:gd name="connsiteY4" fmla="*/ 916793 h 1981200"/>
                <a:gd name="connsiteX5" fmla="*/ 15242 w 1973579"/>
                <a:gd name="connsiteY5" fmla="*/ 919121 h 1981200"/>
                <a:gd name="connsiteX6" fmla="*/ 103526 w 1973579"/>
                <a:gd name="connsiteY6" fmla="*/ 919121 h 1981200"/>
                <a:gd name="connsiteX7" fmla="*/ 99930 w 1973579"/>
                <a:gd name="connsiteY7" fmla="*/ 990600 h 1981200"/>
                <a:gd name="connsiteX8" fmla="*/ 976488 w 1973579"/>
                <a:gd name="connsiteY8" fmla="*/ 1870543 h 1981200"/>
                <a:gd name="connsiteX9" fmla="*/ 1853046 w 1973579"/>
                <a:gd name="connsiteY9" fmla="*/ 990600 h 1981200"/>
                <a:gd name="connsiteX10" fmla="*/ 976488 w 1973579"/>
                <a:gd name="connsiteY10" fmla="*/ 110657 h 1981200"/>
                <a:gd name="connsiteX11" fmla="*/ 635292 w 1973579"/>
                <a:gd name="connsiteY11" fmla="*/ 179808 h 1981200"/>
                <a:gd name="connsiteX12" fmla="*/ 539662 w 1973579"/>
                <a:gd name="connsiteY12" fmla="*/ 231915 h 1981200"/>
                <a:gd name="connsiteX13" fmla="*/ 517394 w 1973579"/>
                <a:gd name="connsiteY13" fmla="*/ 198886 h 1981200"/>
                <a:gd name="connsiteX14" fmla="*/ 441958 w 1973579"/>
                <a:gd name="connsiteY14" fmla="*/ 167640 h 1981200"/>
                <a:gd name="connsiteX15" fmla="*/ 437590 w 1973579"/>
                <a:gd name="connsiteY15" fmla="*/ 167640 h 1981200"/>
                <a:gd name="connsiteX16" fmla="*/ 516427 w 1973579"/>
                <a:gd name="connsiteY16" fmla="*/ 119560 h 1981200"/>
                <a:gd name="connsiteX17" fmla="*/ 986790 w 1973579"/>
                <a:gd name="connsiteY17" fmla="*/ 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73579" h="1981200">
                  <a:moveTo>
                    <a:pt x="986790" y="0"/>
                  </a:moveTo>
                  <a:cubicBezTo>
                    <a:pt x="1531778" y="0"/>
                    <a:pt x="1973579" y="443507"/>
                    <a:pt x="1973579" y="990600"/>
                  </a:cubicBezTo>
                  <a:cubicBezTo>
                    <a:pt x="1973579" y="1537693"/>
                    <a:pt x="1531778" y="1981200"/>
                    <a:pt x="986790" y="1981200"/>
                  </a:cubicBezTo>
                  <a:cubicBezTo>
                    <a:pt x="441801" y="1981200"/>
                    <a:pt x="0" y="1537693"/>
                    <a:pt x="0" y="990600"/>
                  </a:cubicBezTo>
                  <a:lnTo>
                    <a:pt x="3713" y="916793"/>
                  </a:lnTo>
                  <a:lnTo>
                    <a:pt x="15242" y="919121"/>
                  </a:lnTo>
                  <a:lnTo>
                    <a:pt x="103526" y="919121"/>
                  </a:lnTo>
                  <a:lnTo>
                    <a:pt x="99930" y="990600"/>
                  </a:lnTo>
                  <a:cubicBezTo>
                    <a:pt x="99930" y="1476579"/>
                    <a:pt x="492378" y="1870543"/>
                    <a:pt x="976488" y="1870543"/>
                  </a:cubicBezTo>
                  <a:cubicBezTo>
                    <a:pt x="1460598" y="1870543"/>
                    <a:pt x="1853046" y="1476579"/>
                    <a:pt x="1853046" y="990600"/>
                  </a:cubicBezTo>
                  <a:cubicBezTo>
                    <a:pt x="1853046" y="504621"/>
                    <a:pt x="1460598" y="110657"/>
                    <a:pt x="976488" y="110657"/>
                  </a:cubicBezTo>
                  <a:cubicBezTo>
                    <a:pt x="855461" y="110657"/>
                    <a:pt x="740162" y="135280"/>
                    <a:pt x="635292" y="179808"/>
                  </a:cubicBezTo>
                  <a:lnTo>
                    <a:pt x="539662" y="231915"/>
                  </a:lnTo>
                  <a:lnTo>
                    <a:pt x="517394" y="198886"/>
                  </a:lnTo>
                  <a:cubicBezTo>
                    <a:pt x="498088" y="179581"/>
                    <a:pt x="471418" y="167640"/>
                    <a:pt x="441958" y="167640"/>
                  </a:cubicBezTo>
                  <a:lnTo>
                    <a:pt x="437590" y="167640"/>
                  </a:lnTo>
                  <a:lnTo>
                    <a:pt x="516427" y="119560"/>
                  </a:lnTo>
                  <a:cubicBezTo>
                    <a:pt x="656249" y="43311"/>
                    <a:pt x="816481" y="0"/>
                    <a:pt x="98679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C4548A47-6077-4CB2-AE0B-E2D2919589E5}"/>
                </a:ext>
              </a:extLst>
            </p:cNvPr>
            <p:cNvSpPr/>
            <p:nvPr/>
          </p:nvSpPr>
          <p:spPr>
            <a:xfrm>
              <a:off x="5220333" y="1699260"/>
              <a:ext cx="1973579" cy="1981200"/>
            </a:xfrm>
            <a:custGeom>
              <a:avLst/>
              <a:gdLst>
                <a:gd name="connsiteX0" fmla="*/ 986790 w 1973579"/>
                <a:gd name="connsiteY0" fmla="*/ 0 h 1981200"/>
                <a:gd name="connsiteX1" fmla="*/ 1973579 w 1973579"/>
                <a:gd name="connsiteY1" fmla="*/ 990600 h 1981200"/>
                <a:gd name="connsiteX2" fmla="*/ 986790 w 1973579"/>
                <a:gd name="connsiteY2" fmla="*/ 1981200 h 1981200"/>
                <a:gd name="connsiteX3" fmla="*/ 0 w 1973579"/>
                <a:gd name="connsiteY3" fmla="*/ 990600 h 1981200"/>
                <a:gd name="connsiteX4" fmla="*/ 3713 w 1973579"/>
                <a:gd name="connsiteY4" fmla="*/ 916793 h 1981200"/>
                <a:gd name="connsiteX5" fmla="*/ 15242 w 1973579"/>
                <a:gd name="connsiteY5" fmla="*/ 919121 h 1981200"/>
                <a:gd name="connsiteX6" fmla="*/ 103526 w 1973579"/>
                <a:gd name="connsiteY6" fmla="*/ 919121 h 1981200"/>
                <a:gd name="connsiteX7" fmla="*/ 99930 w 1973579"/>
                <a:gd name="connsiteY7" fmla="*/ 990600 h 1981200"/>
                <a:gd name="connsiteX8" fmla="*/ 976488 w 1973579"/>
                <a:gd name="connsiteY8" fmla="*/ 1870543 h 1981200"/>
                <a:gd name="connsiteX9" fmla="*/ 1853046 w 1973579"/>
                <a:gd name="connsiteY9" fmla="*/ 990600 h 1981200"/>
                <a:gd name="connsiteX10" fmla="*/ 976488 w 1973579"/>
                <a:gd name="connsiteY10" fmla="*/ 110657 h 1981200"/>
                <a:gd name="connsiteX11" fmla="*/ 635292 w 1973579"/>
                <a:gd name="connsiteY11" fmla="*/ 179808 h 1981200"/>
                <a:gd name="connsiteX12" fmla="*/ 539662 w 1973579"/>
                <a:gd name="connsiteY12" fmla="*/ 231915 h 1981200"/>
                <a:gd name="connsiteX13" fmla="*/ 517394 w 1973579"/>
                <a:gd name="connsiteY13" fmla="*/ 198886 h 1981200"/>
                <a:gd name="connsiteX14" fmla="*/ 441958 w 1973579"/>
                <a:gd name="connsiteY14" fmla="*/ 167640 h 1981200"/>
                <a:gd name="connsiteX15" fmla="*/ 437590 w 1973579"/>
                <a:gd name="connsiteY15" fmla="*/ 167640 h 1981200"/>
                <a:gd name="connsiteX16" fmla="*/ 516427 w 1973579"/>
                <a:gd name="connsiteY16" fmla="*/ 119560 h 1981200"/>
                <a:gd name="connsiteX17" fmla="*/ 986790 w 1973579"/>
                <a:gd name="connsiteY17" fmla="*/ 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73579" h="1981200">
                  <a:moveTo>
                    <a:pt x="986790" y="0"/>
                  </a:moveTo>
                  <a:cubicBezTo>
                    <a:pt x="1531778" y="0"/>
                    <a:pt x="1973579" y="443507"/>
                    <a:pt x="1973579" y="990600"/>
                  </a:cubicBezTo>
                  <a:cubicBezTo>
                    <a:pt x="1973579" y="1537693"/>
                    <a:pt x="1531778" y="1981200"/>
                    <a:pt x="986790" y="1981200"/>
                  </a:cubicBezTo>
                  <a:cubicBezTo>
                    <a:pt x="441801" y="1981200"/>
                    <a:pt x="0" y="1537693"/>
                    <a:pt x="0" y="990600"/>
                  </a:cubicBezTo>
                  <a:lnTo>
                    <a:pt x="3713" y="916793"/>
                  </a:lnTo>
                  <a:lnTo>
                    <a:pt x="15242" y="919121"/>
                  </a:lnTo>
                  <a:lnTo>
                    <a:pt x="103526" y="919121"/>
                  </a:lnTo>
                  <a:lnTo>
                    <a:pt x="99930" y="990600"/>
                  </a:lnTo>
                  <a:cubicBezTo>
                    <a:pt x="99930" y="1476579"/>
                    <a:pt x="492378" y="1870543"/>
                    <a:pt x="976488" y="1870543"/>
                  </a:cubicBezTo>
                  <a:cubicBezTo>
                    <a:pt x="1460598" y="1870543"/>
                    <a:pt x="1853046" y="1476579"/>
                    <a:pt x="1853046" y="990600"/>
                  </a:cubicBezTo>
                  <a:cubicBezTo>
                    <a:pt x="1853046" y="504621"/>
                    <a:pt x="1460598" y="110657"/>
                    <a:pt x="976488" y="110657"/>
                  </a:cubicBezTo>
                  <a:cubicBezTo>
                    <a:pt x="855461" y="110657"/>
                    <a:pt x="740162" y="135280"/>
                    <a:pt x="635292" y="179808"/>
                  </a:cubicBezTo>
                  <a:lnTo>
                    <a:pt x="539662" y="231915"/>
                  </a:lnTo>
                  <a:lnTo>
                    <a:pt x="517394" y="198886"/>
                  </a:lnTo>
                  <a:cubicBezTo>
                    <a:pt x="498088" y="179581"/>
                    <a:pt x="471418" y="167640"/>
                    <a:pt x="441958" y="167640"/>
                  </a:cubicBezTo>
                  <a:lnTo>
                    <a:pt x="437590" y="167640"/>
                  </a:lnTo>
                  <a:lnTo>
                    <a:pt x="516427" y="119560"/>
                  </a:lnTo>
                  <a:cubicBezTo>
                    <a:pt x="656249" y="43311"/>
                    <a:pt x="816481" y="0"/>
                    <a:pt x="98679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3E34560F-1C77-415F-9029-57CB8C3425F4}"/>
                </a:ext>
              </a:extLst>
            </p:cNvPr>
            <p:cNvSpPr/>
            <p:nvPr/>
          </p:nvSpPr>
          <p:spPr>
            <a:xfrm>
              <a:off x="1874711" y="4168140"/>
              <a:ext cx="1973579" cy="1981200"/>
            </a:xfrm>
            <a:custGeom>
              <a:avLst/>
              <a:gdLst>
                <a:gd name="connsiteX0" fmla="*/ 986790 w 1973579"/>
                <a:gd name="connsiteY0" fmla="*/ 0 h 1981200"/>
                <a:gd name="connsiteX1" fmla="*/ 1973579 w 1973579"/>
                <a:gd name="connsiteY1" fmla="*/ 990600 h 1981200"/>
                <a:gd name="connsiteX2" fmla="*/ 986790 w 1973579"/>
                <a:gd name="connsiteY2" fmla="*/ 1981200 h 1981200"/>
                <a:gd name="connsiteX3" fmla="*/ 0 w 1973579"/>
                <a:gd name="connsiteY3" fmla="*/ 990600 h 1981200"/>
                <a:gd name="connsiteX4" fmla="*/ 3713 w 1973579"/>
                <a:gd name="connsiteY4" fmla="*/ 916793 h 1981200"/>
                <a:gd name="connsiteX5" fmla="*/ 15242 w 1973579"/>
                <a:gd name="connsiteY5" fmla="*/ 919121 h 1981200"/>
                <a:gd name="connsiteX6" fmla="*/ 103526 w 1973579"/>
                <a:gd name="connsiteY6" fmla="*/ 919121 h 1981200"/>
                <a:gd name="connsiteX7" fmla="*/ 99930 w 1973579"/>
                <a:gd name="connsiteY7" fmla="*/ 990600 h 1981200"/>
                <a:gd name="connsiteX8" fmla="*/ 976488 w 1973579"/>
                <a:gd name="connsiteY8" fmla="*/ 1870543 h 1981200"/>
                <a:gd name="connsiteX9" fmla="*/ 1853046 w 1973579"/>
                <a:gd name="connsiteY9" fmla="*/ 990600 h 1981200"/>
                <a:gd name="connsiteX10" fmla="*/ 976488 w 1973579"/>
                <a:gd name="connsiteY10" fmla="*/ 110657 h 1981200"/>
                <a:gd name="connsiteX11" fmla="*/ 635292 w 1973579"/>
                <a:gd name="connsiteY11" fmla="*/ 179808 h 1981200"/>
                <a:gd name="connsiteX12" fmla="*/ 539662 w 1973579"/>
                <a:gd name="connsiteY12" fmla="*/ 231915 h 1981200"/>
                <a:gd name="connsiteX13" fmla="*/ 517394 w 1973579"/>
                <a:gd name="connsiteY13" fmla="*/ 198886 h 1981200"/>
                <a:gd name="connsiteX14" fmla="*/ 441958 w 1973579"/>
                <a:gd name="connsiteY14" fmla="*/ 167640 h 1981200"/>
                <a:gd name="connsiteX15" fmla="*/ 437590 w 1973579"/>
                <a:gd name="connsiteY15" fmla="*/ 167640 h 1981200"/>
                <a:gd name="connsiteX16" fmla="*/ 516427 w 1973579"/>
                <a:gd name="connsiteY16" fmla="*/ 119560 h 1981200"/>
                <a:gd name="connsiteX17" fmla="*/ 986790 w 1973579"/>
                <a:gd name="connsiteY17" fmla="*/ 0 h 1981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973579" h="1981200">
                  <a:moveTo>
                    <a:pt x="986790" y="0"/>
                  </a:moveTo>
                  <a:cubicBezTo>
                    <a:pt x="1531778" y="0"/>
                    <a:pt x="1973579" y="443507"/>
                    <a:pt x="1973579" y="990600"/>
                  </a:cubicBezTo>
                  <a:cubicBezTo>
                    <a:pt x="1973579" y="1537693"/>
                    <a:pt x="1531778" y="1981200"/>
                    <a:pt x="986790" y="1981200"/>
                  </a:cubicBezTo>
                  <a:cubicBezTo>
                    <a:pt x="441801" y="1981200"/>
                    <a:pt x="0" y="1537693"/>
                    <a:pt x="0" y="990600"/>
                  </a:cubicBezTo>
                  <a:lnTo>
                    <a:pt x="3713" y="916793"/>
                  </a:lnTo>
                  <a:lnTo>
                    <a:pt x="15242" y="919121"/>
                  </a:lnTo>
                  <a:lnTo>
                    <a:pt x="103526" y="919121"/>
                  </a:lnTo>
                  <a:lnTo>
                    <a:pt x="99930" y="990600"/>
                  </a:lnTo>
                  <a:cubicBezTo>
                    <a:pt x="99930" y="1476579"/>
                    <a:pt x="492378" y="1870543"/>
                    <a:pt x="976488" y="1870543"/>
                  </a:cubicBezTo>
                  <a:cubicBezTo>
                    <a:pt x="1460598" y="1870543"/>
                    <a:pt x="1853046" y="1476579"/>
                    <a:pt x="1853046" y="990600"/>
                  </a:cubicBezTo>
                  <a:cubicBezTo>
                    <a:pt x="1853046" y="504621"/>
                    <a:pt x="1460598" y="110657"/>
                    <a:pt x="976488" y="110657"/>
                  </a:cubicBezTo>
                  <a:cubicBezTo>
                    <a:pt x="855461" y="110657"/>
                    <a:pt x="740162" y="135280"/>
                    <a:pt x="635292" y="179808"/>
                  </a:cubicBezTo>
                  <a:lnTo>
                    <a:pt x="539662" y="231915"/>
                  </a:lnTo>
                  <a:lnTo>
                    <a:pt x="517394" y="198886"/>
                  </a:lnTo>
                  <a:cubicBezTo>
                    <a:pt x="498088" y="179581"/>
                    <a:pt x="471418" y="167640"/>
                    <a:pt x="441958" y="167640"/>
                  </a:cubicBezTo>
                  <a:lnTo>
                    <a:pt x="437590" y="167640"/>
                  </a:lnTo>
                  <a:lnTo>
                    <a:pt x="516427" y="119560"/>
                  </a:lnTo>
                  <a:cubicBezTo>
                    <a:pt x="656249" y="43311"/>
                    <a:pt x="816481" y="0"/>
                    <a:pt x="986790" y="0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945580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Picture background">
            <a:extLst>
              <a:ext uri="{FF2B5EF4-FFF2-40B4-BE49-F238E27FC236}">
                <a16:creationId xmlns:a16="http://schemas.microsoft.com/office/drawing/2014/main" id="{746D3E51-C5AF-4676-95B0-FB7C5EA214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5" r="35955"/>
          <a:stretch>
            <a:fillRect/>
          </a:stretch>
        </p:blipFill>
        <p:spPr bwMode="auto">
          <a:xfrm>
            <a:off x="428263" y="4563257"/>
            <a:ext cx="2787569" cy="3111372"/>
          </a:xfrm>
          <a:custGeom>
            <a:avLst/>
            <a:gdLst>
              <a:gd name="connsiteX0" fmla="*/ 1435261 w 2870522"/>
              <a:gd name="connsiteY0" fmla="*/ 0 h 3203961"/>
              <a:gd name="connsiteX1" fmla="*/ 2870522 w 2870522"/>
              <a:gd name="connsiteY1" fmla="*/ 1601981 h 3203961"/>
              <a:gd name="connsiteX2" fmla="*/ 2870522 w 2870522"/>
              <a:gd name="connsiteY2" fmla="*/ 3203961 h 3203961"/>
              <a:gd name="connsiteX3" fmla="*/ 0 w 2870522"/>
              <a:gd name="connsiteY3" fmla="*/ 3203961 h 3203961"/>
              <a:gd name="connsiteX4" fmla="*/ 0 w 2870522"/>
              <a:gd name="connsiteY4" fmla="*/ 1601981 h 3203961"/>
              <a:gd name="connsiteX5" fmla="*/ 1435261 w 2870522"/>
              <a:gd name="connsiteY5" fmla="*/ 0 h 320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0522" h="3203961">
                <a:moveTo>
                  <a:pt x="1435261" y="0"/>
                </a:moveTo>
                <a:cubicBezTo>
                  <a:pt x="2227934" y="0"/>
                  <a:pt x="2870522" y="717231"/>
                  <a:pt x="2870522" y="1601981"/>
                </a:cubicBezTo>
                <a:lnTo>
                  <a:pt x="2870522" y="3203961"/>
                </a:lnTo>
                <a:lnTo>
                  <a:pt x="0" y="3203961"/>
                </a:lnTo>
                <a:lnTo>
                  <a:pt x="0" y="1601981"/>
                </a:lnTo>
                <a:cubicBezTo>
                  <a:pt x="0" y="717231"/>
                  <a:pt x="642588" y="0"/>
                  <a:pt x="1435261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9EFBA237-E843-4EE8-869D-EA0BF9B185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25" t="4635" r="3865" b="3682"/>
          <a:stretch>
            <a:fillRect/>
          </a:stretch>
        </p:blipFill>
        <p:spPr bwMode="auto">
          <a:xfrm>
            <a:off x="5212467" y="6031"/>
            <a:ext cx="2392099" cy="2091032"/>
          </a:xfrm>
          <a:custGeom>
            <a:avLst/>
            <a:gdLst>
              <a:gd name="connsiteX0" fmla="*/ 1 w 3750198"/>
              <a:gd name="connsiteY0" fmla="*/ 0 h 4178462"/>
              <a:gd name="connsiteX1" fmla="*/ 3750198 w 3750198"/>
              <a:gd name="connsiteY1" fmla="*/ 0 h 4178462"/>
              <a:gd name="connsiteX2" fmla="*/ 3750198 w 3750198"/>
              <a:gd name="connsiteY2" fmla="*/ 2089231 h 4178462"/>
              <a:gd name="connsiteX3" fmla="*/ 1875099 w 3750198"/>
              <a:gd name="connsiteY3" fmla="*/ 4178462 h 4178462"/>
              <a:gd name="connsiteX4" fmla="*/ 0 w 3750198"/>
              <a:gd name="connsiteY4" fmla="*/ 2089231 h 41784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50198" h="4178462">
                <a:moveTo>
                  <a:pt x="1" y="0"/>
                </a:moveTo>
                <a:lnTo>
                  <a:pt x="3750198" y="0"/>
                </a:lnTo>
                <a:lnTo>
                  <a:pt x="3750198" y="2089231"/>
                </a:lnTo>
                <a:cubicBezTo>
                  <a:pt x="3750198" y="3243081"/>
                  <a:pt x="2910688" y="4178462"/>
                  <a:pt x="1875099" y="4178462"/>
                </a:cubicBezTo>
                <a:cubicBezTo>
                  <a:pt x="839510" y="4178462"/>
                  <a:pt x="0" y="3243081"/>
                  <a:pt x="0" y="2089231"/>
                </a:cubicBezTo>
                <a:close/>
              </a:path>
            </a:pathLst>
          </a:cu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Рисунок 14" descr="Picture background">
            <a:extLst>
              <a:ext uri="{FF2B5EF4-FFF2-40B4-BE49-F238E27FC236}">
                <a16:creationId xmlns:a16="http://schemas.microsoft.com/office/drawing/2014/main" id="{B08BFFEC-2097-4279-AC29-06A4A7ED6B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20" r="17620" b="2604"/>
          <a:stretch>
            <a:fillRect/>
          </a:stretch>
        </p:blipFill>
        <p:spPr bwMode="auto">
          <a:xfrm>
            <a:off x="8474599" y="4437890"/>
            <a:ext cx="2870522" cy="3203962"/>
          </a:xfrm>
          <a:custGeom>
            <a:avLst/>
            <a:gdLst>
              <a:gd name="connsiteX0" fmla="*/ 1435260 w 2870522"/>
              <a:gd name="connsiteY0" fmla="*/ 0 h 3203962"/>
              <a:gd name="connsiteX1" fmla="*/ 2870522 w 2870522"/>
              <a:gd name="connsiteY1" fmla="*/ 1601981 h 3203962"/>
              <a:gd name="connsiteX2" fmla="*/ 2870520 w 2870522"/>
              <a:gd name="connsiteY2" fmla="*/ 3203962 h 3203962"/>
              <a:gd name="connsiteX3" fmla="*/ 0 w 2870522"/>
              <a:gd name="connsiteY3" fmla="*/ 3203962 h 3203962"/>
              <a:gd name="connsiteX4" fmla="*/ 0 w 2870522"/>
              <a:gd name="connsiteY4" fmla="*/ 1601981 h 3203962"/>
              <a:gd name="connsiteX5" fmla="*/ 1435260 w 2870522"/>
              <a:gd name="connsiteY5" fmla="*/ 0 h 3203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70522" h="3203962">
                <a:moveTo>
                  <a:pt x="1435260" y="0"/>
                </a:moveTo>
                <a:cubicBezTo>
                  <a:pt x="2227934" y="0"/>
                  <a:pt x="2870522" y="717231"/>
                  <a:pt x="2870522" y="1601981"/>
                </a:cubicBezTo>
                <a:lnTo>
                  <a:pt x="2870520" y="3203962"/>
                </a:lnTo>
                <a:lnTo>
                  <a:pt x="0" y="3203962"/>
                </a:lnTo>
                <a:lnTo>
                  <a:pt x="0" y="1601981"/>
                </a:lnTo>
                <a:cubicBezTo>
                  <a:pt x="0" y="717231"/>
                  <a:pt x="642588" y="0"/>
                  <a:pt x="1435260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88CF29C-B2F2-4904-9B65-0B799F9DE5A4}"/>
              </a:ext>
            </a:extLst>
          </p:cNvPr>
          <p:cNvSpPr txBox="1"/>
          <p:nvPr/>
        </p:nvSpPr>
        <p:spPr>
          <a:xfrm>
            <a:off x="1448547" y="1706812"/>
            <a:ext cx="284448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этап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2021- 2022 учебный год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669CEDC-CAB7-4BE6-9170-FD03D654EF9B}"/>
              </a:ext>
            </a:extLst>
          </p:cNvPr>
          <p:cNvSpPr txBox="1"/>
          <p:nvPr/>
        </p:nvSpPr>
        <p:spPr>
          <a:xfrm>
            <a:off x="89704" y="2915259"/>
            <a:ext cx="42835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latin typeface="Arial" panose="020B0604020202020204" pitchFamily="34" charset="0"/>
                <a:cs typeface="Arial" panose="020B0604020202020204" pitchFamily="34" charset="0"/>
              </a:rPr>
              <a:t>Адаптационный (диагностический)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Выявление профессиональных затруднений педагогов, разработка основных направлений работы</a:t>
            </a:r>
          </a:p>
        </p:txBody>
      </p:sp>
      <p:pic>
        <p:nvPicPr>
          <p:cNvPr id="4104" name="Picture 8" descr="Picture background">
            <a:extLst>
              <a:ext uri="{FF2B5EF4-FFF2-40B4-BE49-F238E27FC236}">
                <a16:creationId xmlns:a16="http://schemas.microsoft.com/office/drawing/2014/main" id="{52182EDC-C019-426A-9402-B15D6825E9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981" y="1536142"/>
            <a:ext cx="1257566" cy="1149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>
            <a:extLst>
              <a:ext uri="{FF2B5EF4-FFF2-40B4-BE49-F238E27FC236}">
                <a16:creationId xmlns:a16="http://schemas.microsoft.com/office/drawing/2014/main" id="{953D9434-D6C2-4865-8ECA-D74231EFE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2527" b="96390" l="10000" r="90000">
                        <a14:foregroundMark x1="38125" y1="96390" x2="38125" y2="96390"/>
                        <a14:foregroundMark x1="52083" y1="3971" x2="52083" y2="3971"/>
                        <a14:foregroundMark x1="35833" y1="2527" x2="35833" y2="2527"/>
                        <a14:foregroundMark x1="63750" y1="2166" x2="63750" y2="2166"/>
                        <a14:foregroundMark x1="54375" y1="42599" x2="54375" y2="425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516" r="21774"/>
          <a:stretch/>
        </p:blipFill>
        <p:spPr bwMode="auto">
          <a:xfrm>
            <a:off x="8056949" y="1194661"/>
            <a:ext cx="1348451" cy="1260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1CCA5BA-421A-4ADD-ADB1-9E75A1ED901D}"/>
              </a:ext>
            </a:extLst>
          </p:cNvPr>
          <p:cNvSpPr txBox="1"/>
          <p:nvPr/>
        </p:nvSpPr>
        <p:spPr>
          <a:xfrm>
            <a:off x="9344633" y="1255165"/>
            <a:ext cx="23920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этап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2022- 2024 учебный год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5ADD314-9E5F-43D8-90BE-7CD1873C324F}"/>
              </a:ext>
            </a:extLst>
          </p:cNvPr>
          <p:cNvSpPr txBox="1"/>
          <p:nvPr/>
        </p:nvSpPr>
        <p:spPr>
          <a:xfrm>
            <a:off x="8189090" y="2502620"/>
            <a:ext cx="4182321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Основной (проектировочный)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Реализация программы наставничества, осуществление корректировки профессиональных умений, оказание методической помощи</a:t>
            </a:r>
          </a:p>
          <a:p>
            <a:endParaRPr lang="ru-RU" sz="20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167B242-7996-40DF-8AAC-C74144A607AE}"/>
              </a:ext>
            </a:extLst>
          </p:cNvPr>
          <p:cNvSpPr txBox="1"/>
          <p:nvPr/>
        </p:nvSpPr>
        <p:spPr>
          <a:xfrm>
            <a:off x="6051630" y="3101531"/>
            <a:ext cx="19252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этап</a:t>
            </a:r>
          </a:p>
          <a:p>
            <a:r>
              <a:rPr lang="ru-RU" sz="2400" dirty="0">
                <a:latin typeface="Arial" panose="020B0604020202020204" pitchFamily="34" charset="0"/>
                <a:cs typeface="Arial" panose="020B0604020202020204" pitchFamily="34" charset="0"/>
              </a:rPr>
              <a:t>2024- 2025 учебный год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634C579-1C76-4E17-8DA6-D4E78305D42E}"/>
              </a:ext>
            </a:extLst>
          </p:cNvPr>
          <p:cNvSpPr txBox="1"/>
          <p:nvPr/>
        </p:nvSpPr>
        <p:spPr>
          <a:xfrm>
            <a:off x="4373303" y="4454652"/>
            <a:ext cx="418232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/>
              <a:t>Контрольно-оценочный</a:t>
            </a:r>
          </a:p>
          <a:p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Подведение итогов работы и анализ эффективности реализации программы</a:t>
            </a: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B6A354B-EA61-4BF1-A765-00E7C729697C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444682" y="2833748"/>
            <a:ext cx="1535569" cy="153556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7BF2B830-EED4-4CD9-A5B7-28190AEDFD28}"/>
              </a:ext>
            </a:extLst>
          </p:cNvPr>
          <p:cNvSpPr txBox="1"/>
          <p:nvPr/>
        </p:nvSpPr>
        <p:spPr>
          <a:xfrm>
            <a:off x="17360" y="-54668"/>
            <a:ext cx="511022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n w="22225">
                  <a:noFill/>
                  <a:prstDash val="solid"/>
                </a:ln>
                <a:solidFill>
                  <a:schemeClr val="accent2"/>
                </a:solidFill>
                <a:latin typeface="Arial Black" panose="020B0A04020102020204" pitchFamily="34" charset="0"/>
              </a:rPr>
              <a:t>Дорожная карта </a:t>
            </a:r>
            <a:r>
              <a:rPr lang="ru-RU" sz="2400" b="1" dirty="0">
                <a:ln w="22225">
                  <a:noFill/>
                  <a:prstDash val="solid"/>
                </a:ln>
                <a:latin typeface="Arial Black" panose="020B0A04020102020204" pitchFamily="34" charset="0"/>
              </a:rPr>
              <a:t>реверсивного наставничества на 2021-2024 учебный год</a:t>
            </a:r>
          </a:p>
        </p:txBody>
      </p:sp>
    </p:spTree>
    <p:extLst>
      <p:ext uri="{BB962C8B-B14F-4D97-AF65-F5344CB8AC3E}">
        <p14:creationId xmlns:p14="http://schemas.microsoft.com/office/powerpoint/2010/main" val="36952142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Picture background">
            <a:extLst>
              <a:ext uri="{FF2B5EF4-FFF2-40B4-BE49-F238E27FC236}">
                <a16:creationId xmlns:a16="http://schemas.microsoft.com/office/drawing/2014/main" id="{1F087D8F-8A44-4D59-A03A-B6D76C394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68" b="4921"/>
          <a:stretch>
            <a:fillRect/>
          </a:stretch>
        </p:blipFill>
        <p:spPr bwMode="auto">
          <a:xfrm>
            <a:off x="8464344" y="441104"/>
            <a:ext cx="2650696" cy="2733896"/>
          </a:xfrm>
          <a:custGeom>
            <a:avLst/>
            <a:gdLst>
              <a:gd name="connsiteX0" fmla="*/ 1153139 w 2470228"/>
              <a:gd name="connsiteY0" fmla="*/ 0 h 2547764"/>
              <a:gd name="connsiteX1" fmla="*/ 1376635 w 2470228"/>
              <a:gd name="connsiteY1" fmla="*/ 0 h 2547764"/>
              <a:gd name="connsiteX2" fmla="*/ 1391081 w 2470228"/>
              <a:gd name="connsiteY2" fmla="*/ 4549 h 2547764"/>
              <a:gd name="connsiteX3" fmla="*/ 1495247 w 2470228"/>
              <a:gd name="connsiteY3" fmla="*/ 76295 h 2547764"/>
              <a:gd name="connsiteX4" fmla="*/ 2380723 w 2470228"/>
              <a:gd name="connsiteY4" fmla="*/ 992323 h 2547764"/>
              <a:gd name="connsiteX5" fmla="*/ 2373084 w 2470228"/>
              <a:gd name="connsiteY5" fmla="*/ 1442712 h 2547764"/>
              <a:gd name="connsiteX6" fmla="*/ 1322497 w 2470228"/>
              <a:gd name="connsiteY6" fmla="*/ 2458259 h 2547764"/>
              <a:gd name="connsiteX7" fmla="*/ 872108 w 2470228"/>
              <a:gd name="connsiteY7" fmla="*/ 2450620 h 2547764"/>
              <a:gd name="connsiteX8" fmla="*/ 0 w 2470228"/>
              <a:gd name="connsiteY8" fmla="*/ 1548421 h 2547764"/>
              <a:gd name="connsiteX9" fmla="*/ 0 w 2470228"/>
              <a:gd name="connsiteY9" fmla="*/ 1078665 h 2547764"/>
              <a:gd name="connsiteX10" fmla="*/ 1044858 w 2470228"/>
              <a:gd name="connsiteY10" fmla="*/ 68656 h 2547764"/>
              <a:gd name="connsiteX11" fmla="*/ 1151397 w 2470228"/>
              <a:gd name="connsiteY11" fmla="*/ 484 h 2547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70228" h="2547764">
                <a:moveTo>
                  <a:pt x="1153139" y="0"/>
                </a:moveTo>
                <a:lnTo>
                  <a:pt x="1376635" y="0"/>
                </a:lnTo>
                <a:lnTo>
                  <a:pt x="1391081" y="4549"/>
                </a:lnTo>
                <a:cubicBezTo>
                  <a:pt x="1429155" y="20746"/>
                  <a:pt x="1464682" y="44675"/>
                  <a:pt x="1495247" y="76295"/>
                </a:cubicBezTo>
                <a:lnTo>
                  <a:pt x="2380723" y="992323"/>
                </a:lnTo>
                <a:cubicBezTo>
                  <a:pt x="2502985" y="1118804"/>
                  <a:pt x="2499565" y="1320450"/>
                  <a:pt x="2373084" y="1442712"/>
                </a:cubicBezTo>
                <a:lnTo>
                  <a:pt x="1322497" y="2458259"/>
                </a:lnTo>
                <a:cubicBezTo>
                  <a:pt x="1196017" y="2580521"/>
                  <a:pt x="994370" y="2577101"/>
                  <a:pt x="872108" y="2450620"/>
                </a:cubicBezTo>
                <a:lnTo>
                  <a:pt x="0" y="1548421"/>
                </a:lnTo>
                <a:lnTo>
                  <a:pt x="0" y="1078665"/>
                </a:lnTo>
                <a:lnTo>
                  <a:pt x="1044858" y="68656"/>
                </a:lnTo>
                <a:cubicBezTo>
                  <a:pt x="1076478" y="38091"/>
                  <a:pt x="1112796" y="15380"/>
                  <a:pt x="1151397" y="48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 descr="Picture background">
            <a:extLst>
              <a:ext uri="{FF2B5EF4-FFF2-40B4-BE49-F238E27FC236}">
                <a16:creationId xmlns:a16="http://schemas.microsoft.com/office/drawing/2014/main" id="{EC158C63-5E2D-4476-B4BF-64E471A99F1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17" r="34888" b="10667"/>
          <a:stretch/>
        </p:blipFill>
        <p:spPr bwMode="auto">
          <a:xfrm flipH="1">
            <a:off x="9870886" y="2817396"/>
            <a:ext cx="2183405" cy="2384086"/>
          </a:xfrm>
          <a:custGeom>
            <a:avLst/>
            <a:gdLst>
              <a:gd name="connsiteX0" fmla="*/ 555837 w 2183405"/>
              <a:gd name="connsiteY0" fmla="*/ 0 h 2384086"/>
              <a:gd name="connsiteX1" fmla="*/ 1255483 w 2183405"/>
              <a:gd name="connsiteY1" fmla="*/ 0 h 2384086"/>
              <a:gd name="connsiteX2" fmla="*/ 2139686 w 2183405"/>
              <a:gd name="connsiteY2" fmla="*/ 891969 h 2384086"/>
              <a:gd name="connsiteX3" fmla="*/ 2182536 w 2183405"/>
              <a:gd name="connsiteY3" fmla="*/ 944898 h 2384086"/>
              <a:gd name="connsiteX4" fmla="*/ 2183405 w 2183405"/>
              <a:gd name="connsiteY4" fmla="*/ 946566 h 2384086"/>
              <a:gd name="connsiteX5" fmla="*/ 2183405 w 2183405"/>
              <a:gd name="connsiteY5" fmla="*/ 1310200 h 2384086"/>
              <a:gd name="connsiteX6" fmla="*/ 2180919 w 2183405"/>
              <a:gd name="connsiteY6" fmla="*/ 1314875 h 2384086"/>
              <a:gd name="connsiteX7" fmla="*/ 2137607 w 2183405"/>
              <a:gd name="connsiteY7" fmla="*/ 1367427 h 2384086"/>
              <a:gd name="connsiteX8" fmla="*/ 1182561 w 2183405"/>
              <a:gd name="connsiteY8" fmla="*/ 2314159 h 2384086"/>
              <a:gd name="connsiteX9" fmla="*/ 1129632 w 2183405"/>
              <a:gd name="connsiteY9" fmla="*/ 2357009 h 2384086"/>
              <a:gd name="connsiteX10" fmla="*/ 1077628 w 2183405"/>
              <a:gd name="connsiteY10" fmla="*/ 2384086 h 2384086"/>
              <a:gd name="connsiteX11" fmla="*/ 813610 w 2183405"/>
              <a:gd name="connsiteY11" fmla="*/ 2384086 h 2384086"/>
              <a:gd name="connsiteX12" fmla="*/ 759656 w 2183405"/>
              <a:gd name="connsiteY12" fmla="*/ 2355392 h 2384086"/>
              <a:gd name="connsiteX13" fmla="*/ 707103 w 2183405"/>
              <a:gd name="connsiteY13" fmla="*/ 2312080 h 2384086"/>
              <a:gd name="connsiteX14" fmla="*/ 0 w 2183405"/>
              <a:gd name="connsiteY14" fmla="*/ 1598768 h 2384086"/>
              <a:gd name="connsiteX15" fmla="*/ 0 w 2183405"/>
              <a:gd name="connsiteY15" fmla="*/ 550998 h 2384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183405" h="2384086">
                <a:moveTo>
                  <a:pt x="555837" y="0"/>
                </a:moveTo>
                <a:lnTo>
                  <a:pt x="1255483" y="0"/>
                </a:lnTo>
                <a:lnTo>
                  <a:pt x="2139686" y="891969"/>
                </a:lnTo>
                <a:cubicBezTo>
                  <a:pt x="2156026" y="908452"/>
                  <a:pt x="2170309" y="926201"/>
                  <a:pt x="2182536" y="944898"/>
                </a:cubicBezTo>
                <a:lnTo>
                  <a:pt x="2183405" y="946566"/>
                </a:lnTo>
                <a:lnTo>
                  <a:pt x="2183405" y="1310200"/>
                </a:lnTo>
                <a:lnTo>
                  <a:pt x="2180919" y="1314875"/>
                </a:lnTo>
                <a:cubicBezTo>
                  <a:pt x="2168528" y="1333463"/>
                  <a:pt x="2154091" y="1351087"/>
                  <a:pt x="2137607" y="1367427"/>
                </a:cubicBezTo>
                <a:lnTo>
                  <a:pt x="1182561" y="2314159"/>
                </a:lnTo>
                <a:cubicBezTo>
                  <a:pt x="1166078" y="2330499"/>
                  <a:pt x="1148329" y="2344782"/>
                  <a:pt x="1129632" y="2357009"/>
                </a:cubicBezTo>
                <a:lnTo>
                  <a:pt x="1077628" y="2384086"/>
                </a:lnTo>
                <a:lnTo>
                  <a:pt x="813610" y="2384086"/>
                </a:lnTo>
                <a:lnTo>
                  <a:pt x="759656" y="2355392"/>
                </a:lnTo>
                <a:cubicBezTo>
                  <a:pt x="741067" y="2343001"/>
                  <a:pt x="723443" y="2328564"/>
                  <a:pt x="707103" y="2312080"/>
                </a:cubicBezTo>
                <a:lnTo>
                  <a:pt x="0" y="1598768"/>
                </a:lnTo>
                <a:lnTo>
                  <a:pt x="0" y="550998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B274054-A2A0-437B-BDF9-9648DB93B1A1}"/>
              </a:ext>
            </a:extLst>
          </p:cNvPr>
          <p:cNvSpPr txBox="1"/>
          <p:nvPr/>
        </p:nvSpPr>
        <p:spPr>
          <a:xfrm>
            <a:off x="209270" y="211201"/>
            <a:ext cx="818896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ln w="22225">
                  <a:noFill/>
                  <a:prstDash val="solid"/>
                </a:ln>
                <a:latin typeface="Arial Black" panose="020B0A04020102020204" pitchFamily="34" charset="0"/>
              </a:rPr>
              <a:t>Актуальность </a:t>
            </a:r>
          </a:p>
          <a:p>
            <a:r>
              <a:rPr lang="ru-RU" sz="4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/>
                </a:solidFill>
                <a:latin typeface="Arial Black" panose="020B0A04020102020204" pitchFamily="34" charset="0"/>
              </a:rPr>
              <a:t>модели наставничества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DF02C9C-5800-4B3A-BB89-8518BFB9DDF0}"/>
              </a:ext>
            </a:extLst>
          </p:cNvPr>
          <p:cNvSpPr txBox="1"/>
          <p:nvPr/>
        </p:nvSpPr>
        <p:spPr>
          <a:xfrm>
            <a:off x="275384" y="1534640"/>
            <a:ext cx="827933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>Р</a:t>
            </a:r>
            <a:r>
              <a:rPr lang="ru-RU" sz="20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еверсивное наставничество является актуальной моделью для развития профессиональных навыков, обмена опытом и создания поддерживающей образовательной среды в школе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C37681-D738-4570-804F-EAA8715C5C6C}"/>
              </a:ext>
            </a:extLst>
          </p:cNvPr>
          <p:cNvSpPr txBox="1"/>
          <p:nvPr/>
        </p:nvSpPr>
        <p:spPr>
          <a:xfrm>
            <a:off x="275384" y="2463453"/>
            <a:ext cx="8188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ln w="22225">
                  <a:noFill/>
                  <a:prstDash val="solid"/>
                </a:ln>
                <a:latin typeface="Arial Black" panose="020B0A04020102020204" pitchFamily="34" charset="0"/>
              </a:rPr>
              <a:t>Факторы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56EC479-C0AC-47B8-8652-23F766C22149}"/>
              </a:ext>
            </a:extLst>
          </p:cNvPr>
          <p:cNvGrpSpPr/>
          <p:nvPr/>
        </p:nvGrpSpPr>
        <p:grpSpPr>
          <a:xfrm>
            <a:off x="275384" y="3482134"/>
            <a:ext cx="649107" cy="568960"/>
            <a:chOff x="275384" y="3289094"/>
            <a:chExt cx="649107" cy="568960"/>
          </a:xfrm>
        </p:grpSpPr>
        <p:sp>
          <p:nvSpPr>
            <p:cNvPr id="15" name="Прямоугольник: скругленные углы 14">
              <a:extLst>
                <a:ext uri="{FF2B5EF4-FFF2-40B4-BE49-F238E27FC236}">
                  <a16:creationId xmlns:a16="http://schemas.microsoft.com/office/drawing/2014/main" id="{691E1028-AFB0-4C0B-BC56-549E467F32D2}"/>
                </a:ext>
              </a:extLst>
            </p:cNvPr>
            <p:cNvSpPr/>
            <p:nvPr/>
          </p:nvSpPr>
          <p:spPr>
            <a:xfrm rot="19030142">
              <a:off x="328172" y="3289094"/>
              <a:ext cx="558800" cy="56896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933D24A-D3D8-4E4C-94FE-1882545EC3F4}"/>
                </a:ext>
              </a:extLst>
            </p:cNvPr>
            <p:cNvSpPr txBox="1"/>
            <p:nvPr/>
          </p:nvSpPr>
          <p:spPr>
            <a:xfrm>
              <a:off x="275384" y="3293179"/>
              <a:ext cx="6491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</a:rPr>
                <a:t>1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5DF8372B-0D67-45ED-9A34-154FF3983174}"/>
              </a:ext>
            </a:extLst>
          </p:cNvPr>
          <p:cNvGrpSpPr/>
          <p:nvPr/>
        </p:nvGrpSpPr>
        <p:grpSpPr>
          <a:xfrm>
            <a:off x="275384" y="4574334"/>
            <a:ext cx="649107" cy="568960"/>
            <a:chOff x="275384" y="3289094"/>
            <a:chExt cx="649107" cy="568960"/>
          </a:xfrm>
        </p:grpSpPr>
        <p:sp>
          <p:nvSpPr>
            <p:cNvPr id="26" name="Прямоугольник: скругленные углы 25">
              <a:extLst>
                <a:ext uri="{FF2B5EF4-FFF2-40B4-BE49-F238E27FC236}">
                  <a16:creationId xmlns:a16="http://schemas.microsoft.com/office/drawing/2014/main" id="{E388DF78-419D-4832-A24C-E7B3B4940755}"/>
                </a:ext>
              </a:extLst>
            </p:cNvPr>
            <p:cNvSpPr/>
            <p:nvPr/>
          </p:nvSpPr>
          <p:spPr>
            <a:xfrm rot="19030142">
              <a:off x="328172" y="3289094"/>
              <a:ext cx="558800" cy="56896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340D8AA-26C8-45E2-8D8F-4B2796938145}"/>
                </a:ext>
              </a:extLst>
            </p:cNvPr>
            <p:cNvSpPr txBox="1"/>
            <p:nvPr/>
          </p:nvSpPr>
          <p:spPr>
            <a:xfrm>
              <a:off x="275384" y="3293179"/>
              <a:ext cx="6491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</a:rPr>
                <a:t>2</a:t>
              </a:r>
            </a:p>
          </p:txBody>
        </p:sp>
      </p:grpSp>
      <p:grpSp>
        <p:nvGrpSpPr>
          <p:cNvPr id="28" name="Группа 27">
            <a:extLst>
              <a:ext uri="{FF2B5EF4-FFF2-40B4-BE49-F238E27FC236}">
                <a16:creationId xmlns:a16="http://schemas.microsoft.com/office/drawing/2014/main" id="{BE3575A1-D84A-456D-9C48-FBAB46D96BD2}"/>
              </a:ext>
            </a:extLst>
          </p:cNvPr>
          <p:cNvGrpSpPr/>
          <p:nvPr/>
        </p:nvGrpSpPr>
        <p:grpSpPr>
          <a:xfrm>
            <a:off x="275384" y="5666534"/>
            <a:ext cx="649107" cy="568960"/>
            <a:chOff x="275384" y="3289094"/>
            <a:chExt cx="649107" cy="568960"/>
          </a:xfrm>
        </p:grpSpPr>
        <p:sp>
          <p:nvSpPr>
            <p:cNvPr id="29" name="Прямоугольник: скругленные углы 28">
              <a:extLst>
                <a:ext uri="{FF2B5EF4-FFF2-40B4-BE49-F238E27FC236}">
                  <a16:creationId xmlns:a16="http://schemas.microsoft.com/office/drawing/2014/main" id="{E53FCCF8-457B-4884-AC6E-FFCFB585C4CD}"/>
                </a:ext>
              </a:extLst>
            </p:cNvPr>
            <p:cNvSpPr/>
            <p:nvPr/>
          </p:nvSpPr>
          <p:spPr>
            <a:xfrm rot="19030142">
              <a:off x="328172" y="3289094"/>
              <a:ext cx="558800" cy="568960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4A2CF39-B753-4BA5-9E87-6413822A081E}"/>
                </a:ext>
              </a:extLst>
            </p:cNvPr>
            <p:cNvSpPr txBox="1"/>
            <p:nvPr/>
          </p:nvSpPr>
          <p:spPr>
            <a:xfrm>
              <a:off x="275384" y="3293179"/>
              <a:ext cx="6491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chemeClr val="bg1"/>
                  </a:solidFill>
                </a:rPr>
                <a:t>3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8CC4E369-0DDC-4FE1-8BF3-B815D3E0854B}"/>
              </a:ext>
            </a:extLst>
          </p:cNvPr>
          <p:cNvSpPr txBox="1"/>
          <p:nvPr/>
        </p:nvSpPr>
        <p:spPr>
          <a:xfrm>
            <a:off x="1071988" y="3132262"/>
            <a:ext cx="91794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ru-RU" b="1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бмен опытом и знаниями</a:t>
            </a:r>
          </a:p>
          <a:p>
            <a:r>
              <a:rPr lang="ru-RU" b="0" i="0" dirty="0">
                <a:effectLst/>
                <a:latin typeface="YS Text"/>
              </a:rPr>
              <a:t>Модель реверсивного наставничества позволяет молодым и опытным учителям обмениваться опытом и знаниями. Это способствует развитию профессиональных навыков и компетенций у всех участников процесса</a:t>
            </a:r>
            <a:endParaRPr lang="ru-RU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4D2E7B6-C988-4874-A302-FFBCE25440B2}"/>
              </a:ext>
            </a:extLst>
          </p:cNvPr>
          <p:cNvSpPr txBox="1"/>
          <p:nvPr/>
        </p:nvSpPr>
        <p:spPr>
          <a:xfrm>
            <a:off x="1071988" y="4394965"/>
            <a:ext cx="9463932" cy="1200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b="1" i="0" dirty="0">
                <a:solidFill>
                  <a:schemeClr val="accent2">
                    <a:lumMod val="5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Развитие профессиональных навыков</a:t>
            </a:r>
          </a:p>
          <a:p>
            <a:r>
              <a:rPr lang="ru-RU" dirty="0">
                <a:latin typeface="YS Text"/>
              </a:rPr>
              <a:t>С</a:t>
            </a:r>
            <a:r>
              <a:rPr lang="ru-RU" b="0" i="0" dirty="0">
                <a:effectLst/>
                <a:latin typeface="YS Text"/>
              </a:rPr>
              <a:t>пособствует развитию профессиональных навыков у всех участников образовательного процесса, помогает молодым специалистам более плавно адаптироваться к профессиональной среде, а опытным учителям — осваивать новые технологии и методики.</a:t>
            </a:r>
            <a:endParaRPr lang="ru-RU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3EF85E-4D5C-4E78-B41C-5EC5E395F987}"/>
              </a:ext>
            </a:extLst>
          </p:cNvPr>
          <p:cNvSpPr txBox="1"/>
          <p:nvPr/>
        </p:nvSpPr>
        <p:spPr>
          <a:xfrm>
            <a:off x="1071988" y="5657670"/>
            <a:ext cx="9463932" cy="120033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Создание поддерживающей образовательной среды</a:t>
            </a:r>
          </a:p>
          <a:p>
            <a:r>
              <a:rPr lang="ru-RU" b="0" i="0" dirty="0">
                <a:effectLst/>
                <a:latin typeface="YS Text"/>
              </a:rPr>
              <a:t>Объединяет учителей, помогает им учиться друг у друга и совместно решать возникающие проблемы.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1337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: скругленные углы 1">
            <a:extLst>
              <a:ext uri="{FF2B5EF4-FFF2-40B4-BE49-F238E27FC236}">
                <a16:creationId xmlns:a16="http://schemas.microsoft.com/office/drawing/2014/main" id="{BF515E48-806F-4AA5-8C1A-17485270BC02}"/>
              </a:ext>
            </a:extLst>
          </p:cNvPr>
          <p:cNvSpPr/>
          <p:nvPr/>
        </p:nvSpPr>
        <p:spPr>
          <a:xfrm rot="2679146">
            <a:off x="9337041" y="81278"/>
            <a:ext cx="3708400" cy="6126480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A4441ED-F93E-457C-88E0-DDDD30C78291}"/>
              </a:ext>
            </a:extLst>
          </p:cNvPr>
          <p:cNvGrpSpPr/>
          <p:nvPr/>
        </p:nvGrpSpPr>
        <p:grpSpPr>
          <a:xfrm>
            <a:off x="8842641" y="1390101"/>
            <a:ext cx="2611120" cy="2499360"/>
            <a:chOff x="4224981" y="3195317"/>
            <a:chExt cx="2611120" cy="2499360"/>
          </a:xfrm>
        </p:grpSpPr>
        <p:sp>
          <p:nvSpPr>
            <p:cNvPr id="3" name="Прямоугольник: скругленные углы 2">
              <a:extLst>
                <a:ext uri="{FF2B5EF4-FFF2-40B4-BE49-F238E27FC236}">
                  <a16:creationId xmlns:a16="http://schemas.microsoft.com/office/drawing/2014/main" id="{CF390888-93A1-41B8-A0FC-393FC5392850}"/>
                </a:ext>
              </a:extLst>
            </p:cNvPr>
            <p:cNvSpPr/>
            <p:nvPr/>
          </p:nvSpPr>
          <p:spPr>
            <a:xfrm rot="18811560">
              <a:off x="4280861" y="3139437"/>
              <a:ext cx="2499360" cy="261112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8EB7A356-E171-4349-A022-848C4293F9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4324" b="90237" l="4108" r="98811">
                          <a14:foregroundMark x1="78595" y1="4324" x2="78595" y2="4324"/>
                          <a14:foregroundMark x1="88432" y1="17015" x2="88432" y2="17015"/>
                          <a14:foregroundMark x1="93189" y1="34589" x2="93189" y2="34589"/>
                          <a14:foregroundMark x1="98811" y1="41841" x2="98811" y2="41841"/>
                          <a14:foregroundMark x1="76324" y1="65411" x2="76324" y2="65411"/>
                          <a14:foregroundMark x1="88000" y1="17713" x2="88000" y2="17713"/>
                          <a14:foregroundMark x1="7459" y1="55788" x2="7459" y2="55788"/>
                          <a14:foregroundMark x1="4216" y1="55091" x2="4216" y2="55091"/>
                          <a14:foregroundMark x1="35568" y1="90237" x2="35568" y2="9023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 rot="19952048">
              <a:off x="4562873" y="3550012"/>
              <a:ext cx="2169278" cy="1681484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6A14C3C-1B70-4B0B-9B33-07AF444076F1}"/>
              </a:ext>
            </a:extLst>
          </p:cNvPr>
          <p:cNvSpPr txBox="1"/>
          <p:nvPr/>
        </p:nvSpPr>
        <p:spPr>
          <a:xfrm>
            <a:off x="288943" y="88806"/>
            <a:ext cx="81889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ln w="22225">
                  <a:noFill/>
                  <a:prstDash val="solid"/>
                </a:ln>
                <a:latin typeface="Arial Black" panose="020B0A04020102020204" pitchFamily="34" charset="0"/>
              </a:rPr>
              <a:t>Задачи: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/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70AD428-DDF5-4F1B-BAE9-CCFE7AF617D8}"/>
              </a:ext>
            </a:extLst>
          </p:cNvPr>
          <p:cNvSpPr/>
          <p:nvPr/>
        </p:nvSpPr>
        <p:spPr>
          <a:xfrm>
            <a:off x="855014" y="919086"/>
            <a:ext cx="7468853" cy="1040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YS Text"/>
              </a:rPr>
              <a:t>Повышение профессиональной компетентности педагогов</a:t>
            </a:r>
            <a:endParaRPr lang="ru-RU" sz="2400" dirty="0">
              <a:latin typeface="Bahnschrift Light Condensed" panose="020B0502040204020203" pitchFamily="34" charset="0"/>
            </a:endParaRP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D562AE39-A29F-4AD1-8482-767E8D13D3B6}"/>
              </a:ext>
            </a:extLst>
          </p:cNvPr>
          <p:cNvSpPr/>
          <p:nvPr/>
        </p:nvSpPr>
        <p:spPr>
          <a:xfrm>
            <a:off x="855014" y="2088991"/>
            <a:ext cx="7468853" cy="1040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4510" lvl="1" algn="just" defTabSz="457200">
              <a:defRPr/>
            </a:pPr>
            <a:r>
              <a:rPr lang="ru-RU" sz="2000" dirty="0">
                <a:solidFill>
                  <a:schemeClr val="tx1"/>
                </a:solidFill>
                <a:latin typeface="YS Text"/>
              </a:rPr>
              <a:t>Создание  условий для формирования индивидуального стиля творческой деятельности молодого педагога</a:t>
            </a:r>
            <a:endParaRPr lang="ru-RU" sz="2400" dirty="0">
              <a:latin typeface="Bahnschrift Light Condensed" panose="020B0502040204020203" pitchFamily="34" charset="0"/>
            </a:endParaRPr>
          </a:p>
        </p:txBody>
      </p:sp>
      <p:sp>
        <p:nvSpPr>
          <p:cNvPr id="35" name="Прямоугольник: скругленные углы 34">
            <a:extLst>
              <a:ext uri="{FF2B5EF4-FFF2-40B4-BE49-F238E27FC236}">
                <a16:creationId xmlns:a16="http://schemas.microsoft.com/office/drawing/2014/main" id="{D8FFAE8D-BC5D-4B06-934B-7FFA7424DA86}"/>
              </a:ext>
            </a:extLst>
          </p:cNvPr>
          <p:cNvSpPr/>
          <p:nvPr/>
        </p:nvSpPr>
        <p:spPr>
          <a:xfrm>
            <a:off x="738239" y="3611858"/>
            <a:ext cx="7468853" cy="1040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4510" lvl="1" algn="just" defTabSz="457200">
              <a:defRPr/>
            </a:pPr>
            <a:endParaRPr lang="ru-RU" sz="2000" dirty="0">
              <a:solidFill>
                <a:schemeClr val="tx1"/>
              </a:solidFill>
              <a:latin typeface="YS Text"/>
            </a:endParaRPr>
          </a:p>
          <a:p>
            <a:pPr marL="524510" lvl="1" algn="just" defTabSz="457200">
              <a:defRPr/>
            </a:pPr>
            <a:r>
              <a:rPr lang="ru-RU" sz="2000" dirty="0">
                <a:solidFill>
                  <a:schemeClr val="tx1"/>
                </a:solidFill>
                <a:latin typeface="YS Text"/>
              </a:rPr>
              <a:t>Развитие потребности и мотивации в непрерывном самообразовании</a:t>
            </a:r>
          </a:p>
          <a:p>
            <a:pPr algn="ctr"/>
            <a:endParaRPr lang="ru-RU" sz="2400" dirty="0">
              <a:latin typeface="Bahnschrift Light Condensed" panose="020B0502040204020203" pitchFamily="34" charset="0"/>
            </a:endParaRPr>
          </a:p>
        </p:txBody>
      </p:sp>
      <p:sp>
        <p:nvSpPr>
          <p:cNvPr id="39" name="Прямоугольник: скругленные углы 38">
            <a:extLst>
              <a:ext uri="{FF2B5EF4-FFF2-40B4-BE49-F238E27FC236}">
                <a16:creationId xmlns:a16="http://schemas.microsoft.com/office/drawing/2014/main" id="{3C0C0879-0045-4F34-96C0-1F6B0844CF70}"/>
              </a:ext>
            </a:extLst>
          </p:cNvPr>
          <p:cNvSpPr/>
          <p:nvPr/>
        </p:nvSpPr>
        <p:spPr>
          <a:xfrm>
            <a:off x="806075" y="5116951"/>
            <a:ext cx="7468853" cy="1040585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24510" lvl="1" algn="just" defTabSz="457200">
              <a:defRPr/>
            </a:pPr>
            <a:endParaRPr lang="ru-RU" sz="2000" dirty="0">
              <a:solidFill>
                <a:schemeClr val="tx1"/>
              </a:solidFill>
              <a:latin typeface="YS Text"/>
            </a:endParaRPr>
          </a:p>
          <a:p>
            <a:pPr marL="524510" lvl="1" algn="just" defTabSz="457200">
              <a:defRPr/>
            </a:pPr>
            <a:r>
              <a:rPr lang="ru-RU" sz="2000" dirty="0">
                <a:solidFill>
                  <a:schemeClr val="tx1"/>
                </a:solidFill>
                <a:latin typeface="YS Text"/>
              </a:rPr>
              <a:t>Принятие поколениями друг друга, оказание помощи и поддержки, устранение разрыва между поколениями</a:t>
            </a:r>
          </a:p>
          <a:p>
            <a:pPr marL="524510" lvl="1" algn="just" defTabSz="457200">
              <a:defRPr/>
            </a:pPr>
            <a:endParaRPr lang="ru-RU" sz="2400" dirty="0">
              <a:latin typeface="Bahnschrift Light Condensed" panose="020B0502040204020203" pitchFamily="34" charset="0"/>
            </a:endParaRPr>
          </a:p>
        </p:txBody>
      </p:sp>
      <p:pic>
        <p:nvPicPr>
          <p:cNvPr id="23" name="Picture 2" descr="Picture background">
            <a:extLst>
              <a:ext uri="{FF2B5EF4-FFF2-40B4-BE49-F238E27FC236}">
                <a16:creationId xmlns:a16="http://schemas.microsoft.com/office/drawing/2014/main" id="{859F9E84-8921-400C-9E03-BC66432FB8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2271" y="2114792"/>
            <a:ext cx="1114322" cy="84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Picture background">
            <a:extLst>
              <a:ext uri="{FF2B5EF4-FFF2-40B4-BE49-F238E27FC236}">
                <a16:creationId xmlns:a16="http://schemas.microsoft.com/office/drawing/2014/main" id="{96493712-C756-4FEA-89CD-6A77EF45AA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611" y="917698"/>
            <a:ext cx="1114322" cy="84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Picture background">
            <a:extLst>
              <a:ext uri="{FF2B5EF4-FFF2-40B4-BE49-F238E27FC236}">
                <a16:creationId xmlns:a16="http://schemas.microsoft.com/office/drawing/2014/main" id="{34311947-4215-4E61-845F-8F6833AC68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046" y="3603983"/>
            <a:ext cx="1114322" cy="84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Picture background">
            <a:extLst>
              <a:ext uri="{FF2B5EF4-FFF2-40B4-BE49-F238E27FC236}">
                <a16:creationId xmlns:a16="http://schemas.microsoft.com/office/drawing/2014/main" id="{5E3D596F-32CC-485E-8F2B-2F2D353923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643" b="94714" l="10000" r="91667">
                        <a14:foregroundMark x1="22667" y1="16740" x2="22667" y2="16740"/>
                        <a14:foregroundMark x1="76000" y1="59251" x2="76000" y2="59251"/>
                        <a14:foregroundMark x1="61417" y1="94714" x2="61417" y2="94714"/>
                        <a14:foregroundMark x1="89250" y1="7269" x2="89250" y2="7269"/>
                        <a14:foregroundMark x1="91667" y1="2643" x2="91667" y2="26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9046" y="5215639"/>
            <a:ext cx="1114322" cy="843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50257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76CB46-2A0A-4AD6-BE07-DB600DFAE52E}"/>
              </a:ext>
            </a:extLst>
          </p:cNvPr>
          <p:cNvSpPr txBox="1"/>
          <p:nvPr/>
        </p:nvSpPr>
        <p:spPr>
          <a:xfrm>
            <a:off x="1834054" y="150233"/>
            <a:ext cx="94277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000" b="1" dirty="0">
                <a:ln w="22225">
                  <a:noFill/>
                  <a:prstDash val="solid"/>
                </a:ln>
                <a:latin typeface="Arial Black" panose="020B0A04020102020204" pitchFamily="34" charset="0"/>
              </a:rPr>
              <a:t>НОРМАТИВНЫЕ ДОКУМЕНТЫ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7304276B-38AF-44B2-A15F-E02C11713A27}"/>
              </a:ext>
            </a:extLst>
          </p:cNvPr>
          <p:cNvCxnSpPr>
            <a:cxnSpLocks/>
          </p:cNvCxnSpPr>
          <p:nvPr/>
        </p:nvCxnSpPr>
        <p:spPr>
          <a:xfrm>
            <a:off x="5990897" y="977462"/>
            <a:ext cx="0" cy="4992413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FD58139-7E07-437B-BE96-5E03DA5C5135}"/>
              </a:ext>
            </a:extLst>
          </p:cNvPr>
          <p:cNvSpPr txBox="1"/>
          <p:nvPr/>
        </p:nvSpPr>
        <p:spPr>
          <a:xfrm>
            <a:off x="364803" y="1029253"/>
            <a:ext cx="335379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205AEA"/>
                </a:solidFill>
                <a:latin typeface="Arial Black" panose="020B0A04020102020204" pitchFamily="34" charset="0"/>
              </a:rPr>
              <a:t>Федеральный уровень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752F12-7420-4BD8-AE29-314303811843}"/>
              </a:ext>
            </a:extLst>
          </p:cNvPr>
          <p:cNvSpPr txBox="1"/>
          <p:nvPr/>
        </p:nvSpPr>
        <p:spPr>
          <a:xfrm>
            <a:off x="395490" y="3665456"/>
            <a:ext cx="335379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205AE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Региональный уровень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F5913D-0209-4E06-8E54-15B407DEFFAB}"/>
              </a:ext>
            </a:extLst>
          </p:cNvPr>
          <p:cNvSpPr txBox="1"/>
          <p:nvPr/>
        </p:nvSpPr>
        <p:spPr>
          <a:xfrm>
            <a:off x="8728842" y="3716346"/>
            <a:ext cx="2873247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205AE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Школьный уровень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8D054D-846B-4CFF-B557-5D48AD6AF4D0}"/>
              </a:ext>
            </a:extLst>
          </p:cNvPr>
          <p:cNvSpPr txBox="1"/>
          <p:nvPr/>
        </p:nvSpPr>
        <p:spPr>
          <a:xfrm>
            <a:off x="8530125" y="1048307"/>
            <a:ext cx="3492084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ru-RU"/>
            </a:defPPr>
            <a:lvl1pPr>
              <a:defRPr b="1">
                <a:solidFill>
                  <a:srgbClr val="205AEA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ru-RU" dirty="0"/>
              <a:t>Муниципальный уровень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7491C9E-0113-4936-86A7-B10C043C0C1F}"/>
              </a:ext>
            </a:extLst>
          </p:cNvPr>
          <p:cNvSpPr txBox="1"/>
          <p:nvPr/>
        </p:nvSpPr>
        <p:spPr>
          <a:xfrm>
            <a:off x="196708" y="1466137"/>
            <a:ext cx="3459867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Clr>
                <a:schemeClr val="accent2">
                  <a:lumMod val="75000"/>
                </a:schemeClr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Письмо Министерства Просвещения РФ №АЗ-1128/08, Профессионального союза работников народного образования и науки РФ №657 от 21.12.2021 года «Методические рекомендации по разработке и внедрению системы (Целевой модели) наставничества педагогических работников в образовательных организациях» 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Clr>
                <a:schemeClr val="accent2">
                  <a:lumMod val="75000"/>
                </a:schemeClr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Указ Президента РФ от 21.06.2022 года №401 «О проведении в Российской Федерации Года педагога и наставника»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6FBCE2EB-1FD0-4ED1-896E-4C0BC855C241}"/>
              </a:ext>
            </a:extLst>
          </p:cNvPr>
          <p:cNvCxnSpPr>
            <a:cxnSpLocks/>
          </p:cNvCxnSpPr>
          <p:nvPr/>
        </p:nvCxnSpPr>
        <p:spPr>
          <a:xfrm rot="16200000">
            <a:off x="6232635" y="932793"/>
            <a:ext cx="0" cy="4992413"/>
          </a:xfrm>
          <a:prstGeom prst="straightConnector1">
            <a:avLst/>
          </a:prstGeom>
          <a:ln w="57150"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B9CE1C8-7B6A-4DCD-B91D-08FCFD547FD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494" t="3078" r="1816"/>
          <a:stretch/>
        </p:blipFill>
        <p:spPr>
          <a:xfrm>
            <a:off x="3736428" y="1077396"/>
            <a:ext cx="2175639" cy="221430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835653DE-CF56-4664-9CB7-BA964CF5ED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1104" y="1206963"/>
            <a:ext cx="2087941" cy="2077553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53D670F0-3F21-44DE-AA5E-501FA02DAB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18541" y="3573483"/>
            <a:ext cx="1962150" cy="2000250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279778E-3DFF-4433-9CC3-D329E254EE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09646" y="3592533"/>
            <a:ext cx="1905000" cy="1981200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3DFE4AC6-08B6-4B95-8343-776E9F39F8ED}"/>
              </a:ext>
            </a:extLst>
          </p:cNvPr>
          <p:cNvSpPr txBox="1"/>
          <p:nvPr/>
        </p:nvSpPr>
        <p:spPr>
          <a:xfrm>
            <a:off x="126327" y="4281071"/>
            <a:ext cx="365562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i="0" u="none" strike="noStrik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Положение о системе (целевой модели) наставничества педагогических работников в образовательных организациях Ханты-Мансийского автономного округа – Югры</a:t>
            </a:r>
          </a:p>
          <a:p>
            <a:pPr marL="171450" indent="-171450" algn="just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i="0" u="none" strike="noStrik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Приказ ИРО № 202-о от 19.04.2022 Об организации работы по сопровождению внедрения и реализации системы наставничества в ХМАО-Югре</a:t>
            </a:r>
          </a:p>
          <a:p>
            <a:pPr marL="171450" indent="-171450" algn="just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i="0" u="none" strike="noStrike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Соглашение о сотрудничестве между АУ ИРО и МАОУ СОШ №4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2F6ED3C-07CA-47F4-AC8F-2EE02651BF08}"/>
              </a:ext>
            </a:extLst>
          </p:cNvPr>
          <p:cNvSpPr txBox="1"/>
          <p:nvPr/>
        </p:nvSpPr>
        <p:spPr>
          <a:xfrm>
            <a:off x="8325220" y="4188738"/>
            <a:ext cx="365563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563C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Положение о системе наставничества педагогических работников в МАОУ </a:t>
            </a:r>
            <a:r>
              <a: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СОШ №4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0"/>
              </a:rPr>
              <a:t>Дорожная карта (план мероприятий) по реализации реверсивной модели наставничества 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Приказ о внедрении целевой модели наставничества педагогических работников и назначении куратора, отвечающего за реализацию программ наставничества </a:t>
            </a:r>
            <a:endParaRPr lang="ru-RU" sz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1"/>
              </a:rPr>
              <a:t>Приказ о закреплении наставнических пар/групп</a:t>
            </a:r>
            <a:endParaRPr lang="en-US" sz="1200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dirty="0">
                <a:solidFill>
                  <a:srgbClr val="0563C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Персонализированные</a:t>
            </a:r>
            <a:r>
              <a:rPr lang="en-US" sz="1200" dirty="0">
                <a:solidFill>
                  <a:srgbClr val="0563C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ru-RU" sz="1200" dirty="0">
                <a:solidFill>
                  <a:srgbClr val="0563C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программы наставничества</a:t>
            </a:r>
            <a:endParaRPr lang="ru-RU" sz="1200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6EC6913-2885-4520-AF27-112D6A008BE5}"/>
              </a:ext>
            </a:extLst>
          </p:cNvPr>
          <p:cNvSpPr txBox="1"/>
          <p:nvPr/>
        </p:nvSpPr>
        <p:spPr>
          <a:xfrm>
            <a:off x="8360334" y="1430246"/>
            <a:ext cx="38316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i="0" u="none" strike="noStrike" dirty="0">
                <a:solidFill>
                  <a:srgbClr val="306AF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Приказ от 13.10.2023 № 388-О Об утверждении плана мероприятий (“</a:t>
            </a:r>
            <a:r>
              <a:rPr lang="ru-RU" sz="1200" dirty="0">
                <a:solidFill>
                  <a:srgbClr val="306AF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Д</a:t>
            </a:r>
            <a:r>
              <a:rPr lang="ru-RU" sz="1200" i="0" u="none" strike="noStrike" dirty="0">
                <a:solidFill>
                  <a:srgbClr val="306AF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3"/>
              </a:rPr>
              <a:t>орожная карта") по реализации проекта "Наставничество«</a:t>
            </a:r>
          </a:p>
          <a:p>
            <a:pPr marL="171450" indent="-171450">
              <a:buClr>
                <a:schemeClr val="accent2"/>
              </a:buClr>
              <a:buSzPct val="120000"/>
              <a:buFont typeface="Wingdings" panose="05000000000000000000" pitchFamily="2" charset="2"/>
              <a:buChar char="ü"/>
            </a:pPr>
            <a:r>
              <a:rPr lang="ru-RU" sz="1200" i="0" u="none" strike="noStrike" dirty="0">
                <a:solidFill>
                  <a:srgbClr val="306AF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4"/>
              </a:rPr>
              <a:t>Приказ УО № 321-О от 06.10.2021 о ЦМН + дорожная карта</a:t>
            </a:r>
          </a:p>
          <a:p>
            <a:pPr algn="l"/>
            <a:endParaRPr lang="ru-RU" sz="1200" i="0" u="none" strike="noStrike" dirty="0">
              <a:solidFill>
                <a:srgbClr val="306AFD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  <a:hlinkClick r:id="rId13"/>
            </a:endParaRPr>
          </a:p>
        </p:txBody>
      </p:sp>
      <p:sp>
        <p:nvSpPr>
          <p:cNvPr id="32" name="Капля 31">
            <a:extLst>
              <a:ext uri="{FF2B5EF4-FFF2-40B4-BE49-F238E27FC236}">
                <a16:creationId xmlns:a16="http://schemas.microsoft.com/office/drawing/2014/main" id="{2E6CBA1D-279F-482A-8739-1A9BA23FB187}"/>
              </a:ext>
            </a:extLst>
          </p:cNvPr>
          <p:cNvSpPr/>
          <p:nvPr/>
        </p:nvSpPr>
        <p:spPr>
          <a:xfrm rot="16042475">
            <a:off x="67091" y="-73967"/>
            <a:ext cx="746713" cy="84757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Капля 34">
            <a:extLst>
              <a:ext uri="{FF2B5EF4-FFF2-40B4-BE49-F238E27FC236}">
                <a16:creationId xmlns:a16="http://schemas.microsoft.com/office/drawing/2014/main" id="{68E85DCF-532B-44AA-B5B1-404DCE489E39}"/>
              </a:ext>
            </a:extLst>
          </p:cNvPr>
          <p:cNvSpPr/>
          <p:nvPr/>
        </p:nvSpPr>
        <p:spPr>
          <a:xfrm rot="5242475">
            <a:off x="11358816" y="6041833"/>
            <a:ext cx="746713" cy="847579"/>
          </a:xfrm>
          <a:prstGeom prst="teardrop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0C025F39-99F0-4084-A6FC-F949DF51E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V="1">
            <a:off x="831197" y="43319"/>
            <a:ext cx="1418670" cy="11876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Управляющая кнопка: &quot;Вперед&quot; или &quot;Следующий&quot; 35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ECE29D6-CE0A-4D5C-87C1-7889C88BF0EF}"/>
              </a:ext>
            </a:extLst>
          </p:cNvPr>
          <p:cNvSpPr/>
          <p:nvPr/>
        </p:nvSpPr>
        <p:spPr>
          <a:xfrm>
            <a:off x="884126" y="6375862"/>
            <a:ext cx="575322" cy="392378"/>
          </a:xfrm>
          <a:prstGeom prst="actionButtonForwardNex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Управляющая кнопка: &quot;Назад&quot; или &quot;Предыдущий&quot; 36">
            <a:hlinkClick r:id="" action="ppaction://hlinkshowjump?jump=previousslide" highlightClick="1"/>
            <a:extLst>
              <a:ext uri="{FF2B5EF4-FFF2-40B4-BE49-F238E27FC236}">
                <a16:creationId xmlns:a16="http://schemas.microsoft.com/office/drawing/2014/main" id="{F45E4963-0C9E-4423-B2A6-9EBA9B3924A1}"/>
              </a:ext>
            </a:extLst>
          </p:cNvPr>
          <p:cNvSpPr/>
          <p:nvPr/>
        </p:nvSpPr>
        <p:spPr>
          <a:xfrm>
            <a:off x="194513" y="6365558"/>
            <a:ext cx="576000" cy="392379"/>
          </a:xfrm>
          <a:prstGeom prst="actionButtonBackPrevious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6827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4" grpId="0"/>
      <p:bldP spid="27" grpId="0"/>
      <p:bldP spid="29" grpId="0"/>
      <p:bldP spid="3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99529CC-28C6-4F62-9E5B-71A802EF9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471" y="519394"/>
            <a:ext cx="4956688" cy="26877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1C35CF6-C044-4971-BC50-1C56280756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5024" y="3375058"/>
            <a:ext cx="4874904" cy="33050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ED3EA4CD-26EB-4D5D-AB99-FDA25E018D70}"/>
              </a:ext>
            </a:extLst>
          </p:cNvPr>
          <p:cNvSpPr/>
          <p:nvPr/>
        </p:nvSpPr>
        <p:spPr>
          <a:xfrm>
            <a:off x="5345165" y="5366326"/>
            <a:ext cx="1043709" cy="434110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2856A56E-0022-41E3-935E-7176F58E19AC}"/>
              </a:ext>
            </a:extLst>
          </p:cNvPr>
          <p:cNvSpPr/>
          <p:nvPr/>
        </p:nvSpPr>
        <p:spPr>
          <a:xfrm>
            <a:off x="6773583" y="6413714"/>
            <a:ext cx="1043709" cy="238072"/>
          </a:xfrm>
          <a:prstGeom prst="round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noFill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5354440-4629-4D42-9074-74E4E4FBE7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219"/>
          <a:stretch/>
        </p:blipFill>
        <p:spPr>
          <a:xfrm>
            <a:off x="410233" y="3475182"/>
            <a:ext cx="2647003" cy="31673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FEE3EEF-76AF-468A-B550-4BF11DF65FED}"/>
              </a:ext>
            </a:extLst>
          </p:cNvPr>
          <p:cNvSpPr txBox="1"/>
          <p:nvPr/>
        </p:nvSpPr>
        <p:spPr>
          <a:xfrm>
            <a:off x="231142" y="88459"/>
            <a:ext cx="615773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b="1" dirty="0">
                <a:ln w="22225">
                  <a:noFill/>
                  <a:prstDash val="solid"/>
                </a:ln>
                <a:solidFill>
                  <a:schemeClr val="accent2"/>
                </a:solidFill>
                <a:latin typeface="Arial Black" panose="020B0A04020102020204" pitchFamily="34" charset="0"/>
              </a:rPr>
              <a:t>Количественные и качественные </a:t>
            </a:r>
            <a:r>
              <a:rPr lang="ru-RU" sz="2400" b="1" dirty="0">
                <a:ln w="22225">
                  <a:noFill/>
                  <a:prstDash val="solid"/>
                </a:ln>
                <a:latin typeface="Arial Black" panose="020B0A04020102020204" pitchFamily="34" charset="0"/>
              </a:rPr>
              <a:t>показатели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D17B6E6-0D3B-4C6C-AF38-E5A25BB18C85}"/>
              </a:ext>
            </a:extLst>
          </p:cNvPr>
          <p:cNvSpPr txBox="1"/>
          <p:nvPr/>
        </p:nvSpPr>
        <p:spPr>
          <a:xfrm>
            <a:off x="168184" y="1139225"/>
            <a:ext cx="6157732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Перечень показателей для оценки реализации программы наставничества 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  <a:p>
            <a:r>
              <a:rPr lang="ru-RU" dirty="0">
                <a:hlinkClick r:id="rId6"/>
              </a:rPr>
              <a:t>Условия для реализации модели наставничества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A175CF-11D9-4B39-8FC2-C75D33698328}"/>
              </a:ext>
            </a:extLst>
          </p:cNvPr>
          <p:cNvSpPr txBox="1"/>
          <p:nvPr/>
        </p:nvSpPr>
        <p:spPr>
          <a:xfrm>
            <a:off x="168184" y="2784436"/>
            <a:ext cx="72795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https://shkola4pokachi-r86.gosweb.gosuslugi.ru/pedagogam-i-sotrudnikam/nastavnichestvo/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310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EB614887-05CF-445B-8976-D382A0441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458" y="119686"/>
            <a:ext cx="11225327" cy="549275"/>
          </a:xfrm>
        </p:spPr>
        <p:txBody>
          <a:bodyPr>
            <a:normAutofit fontScale="90000"/>
          </a:bodyPr>
          <a:lstStyle/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Результативность наставнических пар (на примере взаимодействия учителей математики)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BFD7C7B-94CE-42E0-8B92-AA8ADC27E76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9" r="2924" b="61354"/>
          <a:stretch/>
        </p:blipFill>
        <p:spPr>
          <a:xfrm>
            <a:off x="241458" y="703281"/>
            <a:ext cx="1794076" cy="2301992"/>
          </a:xfrm>
          <a:custGeom>
            <a:avLst/>
            <a:gdLst>
              <a:gd name="connsiteX0" fmla="*/ 501580 w 3009418"/>
              <a:gd name="connsiteY0" fmla="*/ 0 h 3861406"/>
              <a:gd name="connsiteX1" fmla="*/ 2507838 w 3009418"/>
              <a:gd name="connsiteY1" fmla="*/ 0 h 3861406"/>
              <a:gd name="connsiteX2" fmla="*/ 3009418 w 3009418"/>
              <a:gd name="connsiteY2" fmla="*/ 501580 h 3861406"/>
              <a:gd name="connsiteX3" fmla="*/ 3009418 w 3009418"/>
              <a:gd name="connsiteY3" fmla="*/ 3359826 h 3861406"/>
              <a:gd name="connsiteX4" fmla="*/ 2507838 w 3009418"/>
              <a:gd name="connsiteY4" fmla="*/ 3861406 h 3861406"/>
              <a:gd name="connsiteX5" fmla="*/ 501580 w 3009418"/>
              <a:gd name="connsiteY5" fmla="*/ 3861406 h 3861406"/>
              <a:gd name="connsiteX6" fmla="*/ 0 w 3009418"/>
              <a:gd name="connsiteY6" fmla="*/ 3359826 h 3861406"/>
              <a:gd name="connsiteX7" fmla="*/ 0 w 3009418"/>
              <a:gd name="connsiteY7" fmla="*/ 501580 h 3861406"/>
              <a:gd name="connsiteX8" fmla="*/ 501580 w 3009418"/>
              <a:gd name="connsiteY8" fmla="*/ 0 h 386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09418" h="3861406">
                <a:moveTo>
                  <a:pt x="501580" y="0"/>
                </a:moveTo>
                <a:lnTo>
                  <a:pt x="2507838" y="0"/>
                </a:lnTo>
                <a:cubicBezTo>
                  <a:pt x="2784853" y="0"/>
                  <a:pt x="3009418" y="224565"/>
                  <a:pt x="3009418" y="501580"/>
                </a:cubicBezTo>
                <a:lnTo>
                  <a:pt x="3009418" y="3359826"/>
                </a:lnTo>
                <a:cubicBezTo>
                  <a:pt x="3009418" y="3636841"/>
                  <a:pt x="2784853" y="3861406"/>
                  <a:pt x="2507838" y="3861406"/>
                </a:cubicBezTo>
                <a:lnTo>
                  <a:pt x="501580" y="3861406"/>
                </a:lnTo>
                <a:cubicBezTo>
                  <a:pt x="224565" y="3861406"/>
                  <a:pt x="0" y="3636841"/>
                  <a:pt x="0" y="3359826"/>
                </a:cubicBezTo>
                <a:lnTo>
                  <a:pt x="0" y="501580"/>
                </a:lnTo>
                <a:cubicBezTo>
                  <a:pt x="0" y="224565"/>
                  <a:pt x="224565" y="0"/>
                  <a:pt x="501580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CAADB7-6A15-4350-8A70-CF171D3E0C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429" r="4429" b="25812"/>
          <a:stretch>
            <a:fillRect/>
          </a:stretch>
        </p:blipFill>
        <p:spPr>
          <a:xfrm>
            <a:off x="10202677" y="531394"/>
            <a:ext cx="1794076" cy="2301992"/>
          </a:xfrm>
          <a:custGeom>
            <a:avLst/>
            <a:gdLst>
              <a:gd name="connsiteX0" fmla="*/ 501580 w 3009418"/>
              <a:gd name="connsiteY0" fmla="*/ 0 h 3861406"/>
              <a:gd name="connsiteX1" fmla="*/ 2507838 w 3009418"/>
              <a:gd name="connsiteY1" fmla="*/ 0 h 3861406"/>
              <a:gd name="connsiteX2" fmla="*/ 3009418 w 3009418"/>
              <a:gd name="connsiteY2" fmla="*/ 501580 h 3861406"/>
              <a:gd name="connsiteX3" fmla="*/ 3009418 w 3009418"/>
              <a:gd name="connsiteY3" fmla="*/ 3359826 h 3861406"/>
              <a:gd name="connsiteX4" fmla="*/ 2507838 w 3009418"/>
              <a:gd name="connsiteY4" fmla="*/ 3861406 h 3861406"/>
              <a:gd name="connsiteX5" fmla="*/ 501580 w 3009418"/>
              <a:gd name="connsiteY5" fmla="*/ 3861406 h 3861406"/>
              <a:gd name="connsiteX6" fmla="*/ 0 w 3009418"/>
              <a:gd name="connsiteY6" fmla="*/ 3359826 h 3861406"/>
              <a:gd name="connsiteX7" fmla="*/ 0 w 3009418"/>
              <a:gd name="connsiteY7" fmla="*/ 501580 h 3861406"/>
              <a:gd name="connsiteX8" fmla="*/ 501580 w 3009418"/>
              <a:gd name="connsiteY8" fmla="*/ 0 h 3861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009418" h="3861406">
                <a:moveTo>
                  <a:pt x="501580" y="0"/>
                </a:moveTo>
                <a:lnTo>
                  <a:pt x="2507838" y="0"/>
                </a:lnTo>
                <a:cubicBezTo>
                  <a:pt x="2784853" y="0"/>
                  <a:pt x="3009418" y="224565"/>
                  <a:pt x="3009418" y="501580"/>
                </a:cubicBezTo>
                <a:lnTo>
                  <a:pt x="3009418" y="3359826"/>
                </a:lnTo>
                <a:cubicBezTo>
                  <a:pt x="3009418" y="3636841"/>
                  <a:pt x="2784853" y="3861406"/>
                  <a:pt x="2507838" y="3861406"/>
                </a:cubicBezTo>
                <a:lnTo>
                  <a:pt x="501580" y="3861406"/>
                </a:lnTo>
                <a:cubicBezTo>
                  <a:pt x="224565" y="3861406"/>
                  <a:pt x="0" y="3636841"/>
                  <a:pt x="0" y="3359826"/>
                </a:cubicBezTo>
                <a:lnTo>
                  <a:pt x="0" y="501580"/>
                </a:lnTo>
                <a:cubicBezTo>
                  <a:pt x="0" y="224565"/>
                  <a:pt x="224565" y="0"/>
                  <a:pt x="501580" y="0"/>
                </a:cubicBez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2EF36CB-C3CC-4B74-8188-2DCDE210A4D6}"/>
              </a:ext>
            </a:extLst>
          </p:cNvPr>
          <p:cNvSpPr txBox="1"/>
          <p:nvPr/>
        </p:nvSpPr>
        <p:spPr>
          <a:xfrm>
            <a:off x="98703" y="3104047"/>
            <a:ext cx="21197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Каримова Яна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Гильмановна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учитель математики, приглашенный специалист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4DF573-6BAD-4AFA-BC80-13E1BA080B11}"/>
              </a:ext>
            </a:extLst>
          </p:cNvPr>
          <p:cNvSpPr txBox="1"/>
          <p:nvPr/>
        </p:nvSpPr>
        <p:spPr>
          <a:xfrm>
            <a:off x="10083667" y="2923485"/>
            <a:ext cx="203209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Мухамедгалина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 Роза </a:t>
            </a:r>
            <a:r>
              <a:rPr lang="ru-RU" sz="1600" dirty="0" err="1">
                <a:latin typeface="Arial" panose="020B0604020202020204" pitchFamily="34" charset="0"/>
                <a:cs typeface="Arial" panose="020B0604020202020204" pitchFamily="34" charset="0"/>
              </a:rPr>
              <a:t>Рашитовна</a:t>
            </a:r>
            <a:r>
              <a:rPr lang="ru-RU" sz="1600" dirty="0">
                <a:latin typeface="Arial" panose="020B0604020202020204" pitchFamily="34" charset="0"/>
                <a:cs typeface="Arial" panose="020B0604020202020204" pitchFamily="34" charset="0"/>
              </a:rPr>
              <a:t>, учитель математики высшей квалификационной категории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C681199-9219-4E34-9A67-FF09C9CCB56F}"/>
              </a:ext>
            </a:extLst>
          </p:cNvPr>
          <p:cNvSpPr txBox="1"/>
          <p:nvPr/>
        </p:nvSpPr>
        <p:spPr>
          <a:xfrm>
            <a:off x="2185138" y="897033"/>
            <a:ext cx="3579400" cy="120032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Сопровождение в области использования информационных технологий в обучении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BAD91C9-A8FA-445D-9382-16CB0BE5C859}"/>
              </a:ext>
            </a:extLst>
          </p:cNvPr>
          <p:cNvSpPr txBox="1"/>
          <p:nvPr/>
        </p:nvSpPr>
        <p:spPr>
          <a:xfrm>
            <a:off x="6824474" y="897033"/>
            <a:ext cx="3149046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Обмен опытом и методиками преподавания в предметной области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E2C4C58-B077-41B2-9BB7-702BF9978B7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562888">
            <a:off x="5810501" y="837001"/>
            <a:ext cx="1043392" cy="1043392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4C0D47AF-1842-4E82-A8F7-43EE720FBE1B}"/>
              </a:ext>
            </a:extLst>
          </p:cNvPr>
          <p:cNvSpPr txBox="1"/>
          <p:nvPr/>
        </p:nvSpPr>
        <p:spPr>
          <a:xfrm>
            <a:off x="2110911" y="2097362"/>
            <a:ext cx="4290027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Первый городской форум Школьного инициативного бюджетирования «От идеи к проекту»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Семинар-практикум по внедрению информационно-коммуникационной площадки </a:t>
            </a:r>
            <a:r>
              <a:rPr lang="ru-RU" sz="1300" dirty="0" err="1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Сферум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XIX городской конкурс учебно-исследовательских и творческих работ «Юность в науке»</a:t>
            </a:r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ru-RU" sz="1300" dirty="0">
                <a:latin typeface="Arial" panose="020B0604020202020204" pitchFamily="34" charset="0"/>
                <a:cs typeface="Arial" panose="020B0604020202020204" pitchFamily="34" charset="0"/>
              </a:rPr>
              <a:t>Обучающий семинар по теме "ФГИС «Моя школа»</a:t>
            </a:r>
          </a:p>
          <a:p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sz="1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A363768-DC45-475A-9597-E79D12EE48CD}"/>
              </a:ext>
            </a:extLst>
          </p:cNvPr>
          <p:cNvSpPr txBox="1"/>
          <p:nvPr/>
        </p:nvSpPr>
        <p:spPr>
          <a:xfrm>
            <a:off x="6308203" y="1871770"/>
            <a:ext cx="377546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Круглый стол по теме "Наставник: диалог поколений"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Окружной конкурс «Лучшие практики организации образовательной деятельности с применением технологий дистанционного обучения»</a:t>
            </a:r>
            <a:endParaRPr lang="ru-RU" sz="12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Использование цифровых технологий при проведении </a:t>
            </a:r>
            <a:r>
              <a:rPr lang="ru-RU" sz="12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Всероссийской просветительской акции 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акции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 «Учитель учителю»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indent="-171450" algn="just">
              <a:buFont typeface="Wingdings" panose="05000000000000000000" pitchFamily="2" charset="2"/>
              <a:buChar char="q"/>
            </a:pP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Достижение 100% показателя регистрации обучающихся на ИКОП «</a:t>
            </a:r>
            <a:r>
              <a:rPr lang="ru-RU" sz="1200" dirty="0" err="1">
                <a:latin typeface="Arial" panose="020B0604020202020204" pitchFamily="34" charset="0"/>
                <a:cs typeface="Arial" panose="020B0604020202020204" pitchFamily="34" charset="0"/>
              </a:rPr>
              <a:t>Сферум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» и платформе ЦОС «Моя школа»</a:t>
            </a:r>
          </a:p>
          <a:p>
            <a:pPr algn="just"/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EE8D43F4-87D6-466F-977B-C0458C900F5D}"/>
              </a:ext>
            </a:extLst>
          </p:cNvPr>
          <p:cNvSpPr txBox="1"/>
          <p:nvPr/>
        </p:nvSpPr>
        <p:spPr>
          <a:xfrm>
            <a:off x="241458" y="5604377"/>
            <a:ext cx="55789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Конкурс «Цифровые </a:t>
            </a:r>
            <a:r>
              <a:rPr lang="ru-RU" sz="1400" dirty="0" err="1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лайфхаки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  <a:hlinkClick r:id="rId12"/>
              </a:rPr>
              <a:t> от педагогов», победитель, 2024</a:t>
            </a:r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9AA5E3D-51A1-4E14-B700-C92CC9BA8C4E}"/>
              </a:ext>
            </a:extLst>
          </p:cNvPr>
          <p:cNvSpPr txBox="1"/>
          <p:nvPr/>
        </p:nvSpPr>
        <p:spPr>
          <a:xfrm>
            <a:off x="2196022" y="3918631"/>
            <a:ext cx="7885067" cy="130805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СОВМЕСТНЫЕ МЕРОПРИЯТИЯ</a:t>
            </a:r>
          </a:p>
          <a:p>
            <a:r>
              <a:rPr lang="ru-RU" sz="1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Участие в олимпиадах:</a:t>
            </a:r>
          </a:p>
          <a:p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CA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13"/>
              </a:rPr>
              <a:t>https://vk.com/sch4pokachi?w=wall-160052369_9385</a:t>
            </a:r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CA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14"/>
              </a:rPr>
              <a:t>https://vk.com/sch4pokachi?w=wall-160052369_9388</a:t>
            </a:r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15"/>
              </a:rPr>
              <a:t>Марафон «Поделимся опытом»</a:t>
            </a:r>
            <a:endPara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  <a:hlinkClick r:id="rId16"/>
              </a:rPr>
              <a:t>Предметные недели</a:t>
            </a:r>
            <a:endParaRPr lang="ru-RU" sz="13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78E4225-7889-48AF-B55B-D29B3B940547}"/>
              </a:ext>
            </a:extLst>
          </p:cNvPr>
          <p:cNvSpPr txBox="1"/>
          <p:nvPr/>
        </p:nvSpPr>
        <p:spPr>
          <a:xfrm>
            <a:off x="5195511" y="5590884"/>
            <a:ext cx="699648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/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ru-RU" sz="14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онкурс на присуждение премий лучшим учителям образовательных организаций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Х</a:t>
            </a:r>
            <a:r>
              <a:rPr lang="ru-RU" sz="14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МАО – ЮГРЫ, реализующих образовательные программы начального общего, основного общего и среднего общего образования, из средств федерального бюджета в 2024 году, победитель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2DB97AB-6DC1-4C24-A1CE-19364DDB1C30}"/>
              </a:ext>
            </a:extLst>
          </p:cNvPr>
          <p:cNvSpPr txBox="1"/>
          <p:nvPr/>
        </p:nvSpPr>
        <p:spPr>
          <a:xfrm>
            <a:off x="341982" y="5206017"/>
            <a:ext cx="115080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ЗНАЧИМЫЕ ДОСТИЖЕНИЯ ПО ИТОГАМ ВЗАИМОДЕЙСТВИЯ В РАМКАХ </a:t>
            </a:r>
            <a:r>
              <a:rPr lang="ru-RU" sz="14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РЕВЕРСИВНОЙ МОДЕЛИ НАСТАВНИЧЕСТВА</a:t>
            </a:r>
          </a:p>
        </p:txBody>
      </p:sp>
    </p:spTree>
    <p:extLst>
      <p:ext uri="{BB962C8B-B14F-4D97-AF65-F5344CB8AC3E}">
        <p14:creationId xmlns:p14="http://schemas.microsoft.com/office/powerpoint/2010/main" val="6995741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7DF5A6D-EF2A-454F-8573-37996D8479C9}"/>
              </a:ext>
            </a:extLst>
          </p:cNvPr>
          <p:cNvSpPr txBox="1"/>
          <p:nvPr/>
        </p:nvSpPr>
        <p:spPr>
          <a:xfrm>
            <a:off x="137286" y="1563909"/>
            <a:ext cx="29473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Облядрук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Екатерина Михайловна, учитель начальных классов, стаж работы 20 лет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F86B63-5470-45D2-98B5-465ADABF0B58}"/>
              </a:ext>
            </a:extLst>
          </p:cNvPr>
          <p:cNvSpPr txBox="1"/>
          <p:nvPr/>
        </p:nvSpPr>
        <p:spPr>
          <a:xfrm>
            <a:off x="9340804" y="1213008"/>
            <a:ext cx="271391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Оганесян Давид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</a:rPr>
              <a:t>Артурович,учитель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физической культуры,  молодой специалист, стаж работы 1 год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B60C25-A61C-4C7F-9F9A-DC209642FEF2}"/>
              </a:ext>
            </a:extLst>
          </p:cNvPr>
          <p:cNvSpPr txBox="1"/>
          <p:nvPr/>
        </p:nvSpPr>
        <p:spPr>
          <a:xfrm>
            <a:off x="1610979" y="3598973"/>
            <a:ext cx="10247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Городской конкурс "Лучшие практики наставничества"  2024 г., номинация «Две звезды»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43C59D8-5058-44FE-9E04-B0F86F71ACE3}"/>
              </a:ext>
            </a:extLst>
          </p:cNvPr>
          <p:cNvSpPr txBox="1"/>
          <p:nvPr/>
        </p:nvSpPr>
        <p:spPr>
          <a:xfrm>
            <a:off x="2136702" y="4440294"/>
            <a:ext cx="32056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Конкурсное видео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2067F46-406D-4608-BA4B-6BA0E2B5D433}"/>
              </a:ext>
            </a:extLst>
          </p:cNvPr>
          <p:cNvSpPr txBox="1"/>
          <p:nvPr/>
        </p:nvSpPr>
        <p:spPr>
          <a:xfrm>
            <a:off x="241458" y="5606155"/>
            <a:ext cx="63445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Мастер-классы от наставнических пар МАОУ СОШ №4: учимся новому</a:t>
            </a:r>
            <a:endParaRPr lang="ru-RU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A93F13F-85E3-4BD2-96C8-A451E6BEF384}"/>
              </a:ext>
            </a:extLst>
          </p:cNvPr>
          <p:cNvSpPr txBox="1"/>
          <p:nvPr/>
        </p:nvSpPr>
        <p:spPr>
          <a:xfrm>
            <a:off x="6734772" y="5644992"/>
            <a:ext cx="550961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В</a:t>
            </a:r>
            <a:r>
              <a:rPr lang="ru-RU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икторина </a:t>
            </a:r>
            <a:r>
              <a:rPr 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«</a:t>
            </a:r>
            <a:r>
              <a:rPr lang="ru-RU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Все о футболе</a:t>
            </a:r>
            <a:r>
              <a:rPr lang="ru-RU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</a:p>
          <a:p>
            <a:r>
              <a:rPr lang="ru-RU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Всероссийский смотр-конкурс "Магнит футбола" 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Заголовок 1">
            <a:extLst>
              <a:ext uri="{FF2B5EF4-FFF2-40B4-BE49-F238E27FC236}">
                <a16:creationId xmlns:a16="http://schemas.microsoft.com/office/drawing/2014/main" id="{64B037BE-ED6C-4BB5-BA7D-D817FAD1235E}"/>
              </a:ext>
            </a:extLst>
          </p:cNvPr>
          <p:cNvSpPr txBox="1">
            <a:spLocks/>
          </p:cNvSpPr>
          <p:nvPr/>
        </p:nvSpPr>
        <p:spPr>
          <a:xfrm>
            <a:off x="241458" y="119686"/>
            <a:ext cx="11225327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latin typeface="Arial" panose="020B0604020202020204" pitchFamily="34" charset="0"/>
                <a:cs typeface="Arial" panose="020B0604020202020204" pitchFamily="34" charset="0"/>
              </a:rPr>
              <a:t> Результативность наставнических пар (на примере межпредметного взаимодействия)</a:t>
            </a:r>
          </a:p>
        </p:txBody>
      </p:sp>
      <p:pic>
        <p:nvPicPr>
          <p:cNvPr id="8194" name="Picture 2" descr="Picture background">
            <a:extLst>
              <a:ext uri="{FF2B5EF4-FFF2-40B4-BE49-F238E27FC236}">
                <a16:creationId xmlns:a16="http://schemas.microsoft.com/office/drawing/2014/main" id="{982270B0-9276-4C5F-AD17-2EC34A6AA3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699" y="993359"/>
            <a:ext cx="2145736" cy="223449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29993EED-A1CD-4EAD-9B1A-F2654BED3392}"/>
              </a:ext>
            </a:extLst>
          </p:cNvPr>
          <p:cNvSpPr txBox="1"/>
          <p:nvPr/>
        </p:nvSpPr>
        <p:spPr>
          <a:xfrm>
            <a:off x="3038373" y="4928759"/>
            <a:ext cx="60940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latin typeface="Arial" panose="020B0604020202020204" pitchFamily="34" charset="0"/>
                <a:cs typeface="Arial" panose="020B0604020202020204" pitchFamily="34" charset="0"/>
              </a:rPr>
              <a:t>СОВМЕСТНЫЕ МЕРОПРИЯТИЯ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8E4E34C-AB93-4643-8E83-6E1FC93E558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835"/>
          <a:stretch/>
        </p:blipFill>
        <p:spPr>
          <a:xfrm>
            <a:off x="6725068" y="1048912"/>
            <a:ext cx="2505559" cy="22991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9D5BCE8-B2E4-40C0-95CD-93A37B84957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854" y="3126984"/>
            <a:ext cx="1115665" cy="841321"/>
          </a:xfrm>
          <a:prstGeom prst="rect">
            <a:avLst/>
          </a:prstGeom>
        </p:spPr>
      </p:pic>
      <p:pic>
        <p:nvPicPr>
          <p:cNvPr id="8196" name="Picture 4">
            <a:extLst>
              <a:ext uri="{FF2B5EF4-FFF2-40B4-BE49-F238E27FC236}">
                <a16:creationId xmlns:a16="http://schemas.microsoft.com/office/drawing/2014/main" id="{7D131D86-612C-4CDF-9C0B-5D000FD7BD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79" y="3968305"/>
            <a:ext cx="1261020" cy="1489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07808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Picture background">
            <a:extLst>
              <a:ext uri="{FF2B5EF4-FFF2-40B4-BE49-F238E27FC236}">
                <a16:creationId xmlns:a16="http://schemas.microsoft.com/office/drawing/2014/main" id="{AEA89863-CF32-47AC-B725-046D2B031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8500" y="0"/>
            <a:ext cx="641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Picture background">
            <a:extLst>
              <a:ext uri="{FF2B5EF4-FFF2-40B4-BE49-F238E27FC236}">
                <a16:creationId xmlns:a16="http://schemas.microsoft.com/office/drawing/2014/main" id="{DCFCFDEA-3CE2-4672-B771-A9A5CAC4BD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6719104" y="1428085"/>
            <a:ext cx="5879940" cy="397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9D41387-4BE9-4EE2-A07D-1972BF01DE54}"/>
              </a:ext>
            </a:extLst>
          </p:cNvPr>
          <p:cNvSpPr/>
          <p:nvPr/>
        </p:nvSpPr>
        <p:spPr>
          <a:xfrm>
            <a:off x="7801337" y="474559"/>
            <a:ext cx="3402957" cy="5775767"/>
          </a:xfrm>
          <a:prstGeom prst="rect">
            <a:avLst/>
          </a:prstGeom>
          <a:solidFill>
            <a:schemeClr val="accent2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Мероприятия в рамках реализации реверсивной модели наставничества в </a:t>
            </a:r>
          </a:p>
          <a:p>
            <a:pPr algn="ctr"/>
            <a:r>
              <a:rPr lang="ru-RU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МАОУ СОШ №4</a:t>
            </a:r>
          </a:p>
        </p:txBody>
      </p:sp>
    </p:spTree>
    <p:extLst>
      <p:ext uri="{BB962C8B-B14F-4D97-AF65-F5344CB8AC3E}">
        <p14:creationId xmlns:p14="http://schemas.microsoft.com/office/powerpoint/2010/main" val="17526860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EF143897-DD7D-4FE4-8941-CB5D8787F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5542" r="5076" b="6586"/>
          <a:stretch/>
        </p:blipFill>
        <p:spPr bwMode="auto">
          <a:xfrm>
            <a:off x="0" y="0"/>
            <a:ext cx="12192000" cy="691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EEBD64-2CBA-41F7-A09D-1464CBFADEB1}"/>
              </a:ext>
            </a:extLst>
          </p:cNvPr>
          <p:cNvSpPr txBox="1"/>
          <p:nvPr/>
        </p:nvSpPr>
        <p:spPr>
          <a:xfrm>
            <a:off x="124829" y="893081"/>
            <a:ext cx="5471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Школа вошла в наставническую лигу проекта «Школа </a:t>
            </a:r>
            <a:r>
              <a:rPr lang="ru-RU" dirty="0" err="1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Минпросвещения</a:t>
            </a:r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 России»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C7170C-7D77-4050-8EC0-0398E69AD038}"/>
              </a:ext>
            </a:extLst>
          </p:cNvPr>
          <p:cNvSpPr txBox="1"/>
          <p:nvPr/>
        </p:nvSpPr>
        <p:spPr>
          <a:xfrm>
            <a:off x="532435" y="185195"/>
            <a:ext cx="487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2024 год</a:t>
            </a:r>
          </a:p>
        </p:txBody>
      </p:sp>
      <p:pic>
        <p:nvPicPr>
          <p:cNvPr id="10244" name="Picture 4" descr="Школа вошла в наставническую лигу проекта «Школа Минпросвещения России».">
            <a:extLst>
              <a:ext uri="{FF2B5EF4-FFF2-40B4-BE49-F238E27FC236}">
                <a16:creationId xmlns:a16="http://schemas.microsoft.com/office/drawing/2014/main" id="{3A51A93E-AB4D-424B-9C03-3977B06FF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829" y="1710354"/>
            <a:ext cx="5546766" cy="19283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6A8AD5C-57AF-424A-817A-D77AE92E4318}"/>
              </a:ext>
            </a:extLst>
          </p:cNvPr>
          <p:cNvSpPr txBox="1"/>
          <p:nvPr/>
        </p:nvSpPr>
        <p:spPr>
          <a:xfrm>
            <a:off x="124829" y="3809663"/>
            <a:ext cx="55467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Реализация модели наставничества в школе: круглый стол "Заветы великих педагогов"</a:t>
            </a:r>
            <a:endParaRPr lang="ru-RU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6" name="Picture 6" descr="Реализация модели наставничества в школе: круглый стол &amp;amp;quot;Заветы великих педагогов&amp;amp;quot;.">
            <a:extLst>
              <a:ext uri="{FF2B5EF4-FFF2-40B4-BE49-F238E27FC236}">
                <a16:creationId xmlns:a16="http://schemas.microsoft.com/office/drawing/2014/main" id="{CC50136F-51AC-48D9-A92E-08FCDF9F1C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117"/>
          <a:stretch/>
        </p:blipFill>
        <p:spPr bwMode="auto">
          <a:xfrm>
            <a:off x="1231129" y="4626936"/>
            <a:ext cx="4585551" cy="178433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026D47E-2238-4EDC-8697-81E47B23CE68}"/>
              </a:ext>
            </a:extLst>
          </p:cNvPr>
          <p:cNvSpPr txBox="1"/>
          <p:nvPr/>
        </p:nvSpPr>
        <p:spPr>
          <a:xfrm>
            <a:off x="6520407" y="893080"/>
            <a:ext cx="561970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i="0" dirty="0">
                <a:effectLst/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Межпредметный урок литературы и физкультуры: опыт реверсивного наставничества</a:t>
            </a:r>
            <a:endParaRPr lang="ru-RU" i="0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8" name="Picture 8" descr="Межпредметный урок литературы и физкультуры: опыт реверсивного наставничества.">
            <a:extLst>
              <a:ext uri="{FF2B5EF4-FFF2-40B4-BE49-F238E27FC236}">
                <a16:creationId xmlns:a16="http://schemas.microsoft.com/office/drawing/2014/main" id="{6DC1BB1D-8CDD-4C7C-B781-1FD2977036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073" y="2313336"/>
            <a:ext cx="4486669" cy="299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hlinkClick r:id="rId9"/>
            <a:extLst>
              <a:ext uri="{FF2B5EF4-FFF2-40B4-BE49-F238E27FC236}">
                <a16:creationId xmlns:a16="http://schemas.microsoft.com/office/drawing/2014/main" id="{A4707749-8137-4C68-A902-96F24F3D4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063" b="98438" l="1845" r="92989">
                        <a14:foregroundMark x1="9594" y1="54375" x2="9594" y2="54375"/>
                        <a14:foregroundMark x1="7749" y1="40000" x2="7749" y2="40000"/>
                        <a14:foregroundMark x1="11439" y1="39688" x2="11439" y2="39688"/>
                        <a14:foregroundMark x1="16605" y1="39688" x2="16605" y2="39688"/>
                        <a14:foregroundMark x1="20295" y1="39688" x2="20295" y2="39688"/>
                        <a14:foregroundMark x1="30627" y1="39688" x2="30627" y2="39688"/>
                        <a14:foregroundMark x1="30627" y1="39688" x2="30627" y2="39688"/>
                        <a14:foregroundMark x1="30627" y1="39688" x2="30627" y2="39688"/>
                        <a14:foregroundMark x1="30627" y1="39688" x2="30627" y2="39688"/>
                        <a14:foregroundMark x1="30627" y1="40000" x2="30627" y2="40000"/>
                        <a14:foregroundMark x1="32103" y1="44688" x2="32103" y2="44688"/>
                        <a14:foregroundMark x1="43542" y1="40000" x2="43542" y2="40000"/>
                        <a14:foregroundMark x1="43542" y1="40000" x2="43542" y2="40000"/>
                        <a14:foregroundMark x1="41328" y1="37500" x2="41328" y2="37500"/>
                        <a14:foregroundMark x1="41328" y1="37500" x2="41328" y2="37500"/>
                        <a14:foregroundMark x1="40959" y1="37500" x2="40959" y2="37500"/>
                        <a14:foregroundMark x1="40959" y1="37500" x2="40959" y2="37500"/>
                        <a14:foregroundMark x1="40959" y1="37500" x2="40959" y2="37500"/>
                        <a14:foregroundMark x1="40959" y1="37813" x2="40959" y2="37813"/>
                        <a14:foregroundMark x1="40959" y1="37813" x2="40959" y2="37813"/>
                        <a14:foregroundMark x1="40959" y1="37813" x2="40959" y2="37813"/>
                        <a14:foregroundMark x1="40959" y1="37813" x2="40959" y2="38438"/>
                        <a14:foregroundMark x1="40959" y1="38438" x2="40959" y2="38438"/>
                        <a14:foregroundMark x1="41328" y1="38750" x2="41328" y2="38750"/>
                        <a14:foregroundMark x1="40959" y1="41875" x2="40959" y2="41875"/>
                        <a14:foregroundMark x1="40959" y1="41875" x2="40959" y2="41875"/>
                        <a14:foregroundMark x1="40959" y1="41875" x2="40959" y2="41875"/>
                        <a14:foregroundMark x1="40959" y1="41875" x2="40959" y2="41875"/>
                        <a14:foregroundMark x1="40590" y1="43438" x2="40590" y2="43438"/>
                        <a14:foregroundMark x1="40590" y1="43438" x2="40590" y2="43438"/>
                        <a14:foregroundMark x1="53875" y1="39063" x2="53875" y2="39063"/>
                        <a14:foregroundMark x1="53875" y1="39063" x2="53875" y2="39063"/>
                        <a14:foregroundMark x1="52030" y1="39063" x2="52030" y2="39063"/>
                        <a14:foregroundMark x1="52030" y1="39063" x2="52030" y2="39063"/>
                        <a14:foregroundMark x1="52030" y1="39063" x2="52030" y2="39063"/>
                        <a14:foregroundMark x1="52030" y1="39063" x2="52030" y2="39063"/>
                        <a14:foregroundMark x1="52030" y1="39063" x2="52030" y2="39063"/>
                        <a14:foregroundMark x1="52030" y1="39375" x2="52030" y2="39375"/>
                        <a14:foregroundMark x1="52030" y1="40000" x2="52030" y2="42500"/>
                        <a14:foregroundMark x1="52030" y1="43750" x2="52030" y2="43750"/>
                        <a14:foregroundMark x1="62362" y1="36875" x2="62362" y2="36875"/>
                        <a14:foregroundMark x1="62362" y1="36875" x2="62362" y2="36875"/>
                        <a14:foregroundMark x1="62362" y1="36875" x2="62362" y2="36875"/>
                        <a14:foregroundMark x1="62362" y1="36875" x2="62362" y2="36875"/>
                        <a14:foregroundMark x1="62362" y1="36875" x2="62362" y2="36875"/>
                        <a14:foregroundMark x1="62362" y1="36875" x2="62362" y2="36875"/>
                        <a14:foregroundMark x1="59779" y1="42500" x2="59779" y2="42500"/>
                        <a14:foregroundMark x1="60886" y1="41875" x2="60886" y2="41875"/>
                        <a14:foregroundMark x1="60886" y1="41875" x2="60886" y2="41875"/>
                        <a14:foregroundMark x1="60886" y1="41875" x2="60886" y2="41875"/>
                        <a14:foregroundMark x1="60886" y1="41875" x2="60886" y2="41875"/>
                        <a14:foregroundMark x1="60886" y1="41875" x2="60886" y2="41875"/>
                        <a14:foregroundMark x1="61255" y1="38125" x2="61255" y2="38125"/>
                        <a14:foregroundMark x1="61255" y1="40938" x2="61255" y2="40938"/>
                        <a14:foregroundMark x1="71956" y1="40313" x2="71956" y2="40313"/>
                        <a14:foregroundMark x1="71956" y1="40313" x2="71956" y2="40313"/>
                        <a14:foregroundMark x1="71956" y1="40313" x2="71956" y2="40313"/>
                        <a14:foregroundMark x1="71956" y1="40313" x2="71956" y2="40313"/>
                        <a14:foregroundMark x1="71956" y1="40313" x2="71956" y2="40313"/>
                        <a14:foregroundMark x1="71956" y1="40313" x2="71956" y2="40313"/>
                        <a14:foregroundMark x1="71956" y1="40313" x2="71956" y2="40313"/>
                        <a14:foregroundMark x1="71956" y1="40313" x2="71956" y2="40313"/>
                        <a14:foregroundMark x1="71956" y1="40313" x2="71956" y2="40313"/>
                        <a14:foregroundMark x1="71956" y1="40313" x2="71956" y2="40313"/>
                        <a14:foregroundMark x1="71956" y1="40313" x2="71956" y2="40313"/>
                        <a14:foregroundMark x1="71956" y1="40313" x2="71956" y2="40313"/>
                        <a14:foregroundMark x1="83395" y1="40313" x2="83395" y2="40313"/>
                        <a14:foregroundMark x1="83395" y1="40313" x2="83395" y2="40313"/>
                        <a14:foregroundMark x1="83395" y1="40313" x2="83395" y2="40313"/>
                        <a14:foregroundMark x1="83395" y1="40313" x2="83395" y2="40313"/>
                        <a14:foregroundMark x1="83764" y1="40313" x2="83764" y2="40313"/>
                        <a14:foregroundMark x1="91144" y1="40313" x2="91144" y2="40313"/>
                        <a14:foregroundMark x1="91144" y1="40313" x2="91144" y2="40313"/>
                        <a14:foregroundMark x1="91144" y1="40313" x2="91144" y2="40313"/>
                        <a14:foregroundMark x1="91144" y1="40313" x2="91144" y2="40313"/>
                        <a14:foregroundMark x1="91144" y1="40313" x2="91144" y2="40313"/>
                        <a14:foregroundMark x1="91144" y1="44063" x2="91144" y2="44063"/>
                        <a14:foregroundMark x1="91144" y1="44063" x2="91144" y2="44063"/>
                        <a14:foregroundMark x1="91144" y1="44063" x2="91144" y2="44063"/>
                        <a14:foregroundMark x1="92989" y1="44375" x2="92989" y2="44375"/>
                        <a14:foregroundMark x1="92989" y1="44375" x2="92989" y2="44375"/>
                        <a14:foregroundMark x1="92989" y1="44375" x2="92989" y2="44375"/>
                        <a14:foregroundMark x1="80074" y1="42813" x2="80074" y2="42813"/>
                        <a14:foregroundMark x1="80074" y1="42813" x2="80074" y2="42813"/>
                        <a14:foregroundMark x1="83026" y1="42813" x2="83026" y2="42813"/>
                        <a14:foregroundMark x1="83026" y1="42813" x2="83026" y2="42813"/>
                        <a14:foregroundMark x1="83026" y1="42813" x2="83026" y2="42813"/>
                        <a14:foregroundMark x1="71218" y1="41875" x2="71218" y2="41875"/>
                        <a14:foregroundMark x1="70849" y1="41875" x2="70849" y2="41875"/>
                        <a14:foregroundMark x1="70849" y1="42188" x2="70849" y2="42188"/>
                        <a14:foregroundMark x1="70849" y1="42188" x2="70849" y2="42188"/>
                        <a14:foregroundMark x1="23985" y1="42500" x2="23985" y2="42500"/>
                        <a14:foregroundMark x1="23985" y1="42500" x2="23985" y2="42500"/>
                        <a14:foregroundMark x1="21033" y1="42813" x2="21033" y2="42813"/>
                        <a14:foregroundMark x1="21033" y1="42813" x2="21033" y2="42813"/>
                        <a14:foregroundMark x1="21033" y1="42813" x2="21033" y2="42813"/>
                        <a14:foregroundMark x1="29520" y1="40625" x2="29520" y2="40625"/>
                        <a14:foregroundMark x1="29520" y1="40625" x2="29520" y2="40625"/>
                        <a14:foregroundMark x1="11439" y1="40938" x2="11439" y2="40938"/>
                        <a14:foregroundMark x1="11439" y1="40938" x2="11439" y2="40938"/>
                        <a14:foregroundMark x1="11808" y1="40000" x2="11808" y2="40000"/>
                        <a14:foregroundMark x1="12177" y1="40000" x2="12177" y2="40000"/>
                        <a14:foregroundMark x1="12177" y1="40000" x2="12177" y2="40000"/>
                        <a14:foregroundMark x1="12177" y1="40000" x2="12177" y2="40000"/>
                        <a14:foregroundMark x1="12177" y1="40000" x2="12177" y2="40000"/>
                        <a14:foregroundMark x1="12177" y1="40000" x2="12177" y2="40000"/>
                        <a14:foregroundMark x1="12177" y1="38125" x2="12177" y2="38125"/>
                        <a14:foregroundMark x1="12177" y1="38125" x2="12177" y2="38125"/>
                        <a14:foregroundMark x1="7380" y1="26875" x2="7380" y2="26875"/>
                        <a14:foregroundMark x1="7380" y1="25313" x2="7380" y2="25313"/>
                        <a14:foregroundMark x1="9594" y1="24688" x2="9594" y2="24688"/>
                        <a14:foregroundMark x1="8487" y1="31250" x2="8487" y2="31250"/>
                        <a14:foregroundMark x1="7011" y1="34063" x2="7011" y2="34063"/>
                        <a14:foregroundMark x1="5166" y1="30625" x2="5166" y2="30625"/>
                        <a14:foregroundMark x1="3321" y1="28438" x2="3321" y2="28438"/>
                        <a14:foregroundMark x1="23247" y1="25938" x2="23247" y2="25938"/>
                        <a14:foregroundMark x1="34686" y1="22813" x2="34686" y2="22813"/>
                        <a14:foregroundMark x1="43542" y1="19375" x2="43542" y2="19375"/>
                        <a14:foregroundMark x1="54244" y1="17500" x2="54244" y2="17500"/>
                        <a14:foregroundMark x1="59779" y1="13438" x2="60517" y2="13438"/>
                        <a14:foregroundMark x1="70849" y1="10625" x2="70849" y2="10625"/>
                        <a14:foregroundMark x1="80812" y1="7500" x2="80812" y2="7500"/>
                        <a14:foregroundMark x1="90775" y1="4063" x2="90775" y2="4063"/>
                        <a14:foregroundMark x1="74908" y1="9688" x2="74908" y2="9688"/>
                        <a14:foregroundMark x1="69004" y1="10625" x2="69004" y2="10625"/>
                        <a14:foregroundMark x1="65683" y1="10625" x2="65683" y2="10625"/>
                        <a14:foregroundMark x1="65683" y1="10625" x2="65683" y2="10625"/>
                        <a14:foregroundMark x1="65683" y1="10625" x2="65683" y2="10625"/>
                        <a14:foregroundMark x1="52768" y1="13125" x2="52768" y2="13125"/>
                        <a14:foregroundMark x1="52768" y1="13125" x2="52768" y2="13125"/>
                        <a14:foregroundMark x1="39114" y1="20938" x2="39114" y2="20938"/>
                        <a14:foregroundMark x1="35793" y1="22188" x2="35793" y2="22188"/>
                        <a14:foregroundMark x1="26199" y1="27500" x2="26199" y2="27500"/>
                        <a14:foregroundMark x1="21402" y1="28750" x2="21402" y2="28750"/>
                        <a14:foregroundMark x1="17343" y1="30000" x2="17343" y2="30000"/>
                        <a14:foregroundMark x1="17343" y1="30000" x2="17343" y2="30000"/>
                        <a14:foregroundMark x1="9225" y1="30938" x2="9225" y2="30938"/>
                        <a14:foregroundMark x1="9225" y1="30938" x2="9225" y2="30938"/>
                        <a14:foregroundMark x1="9225" y1="30938" x2="9225" y2="30938"/>
                        <a14:foregroundMark x1="17712" y1="25625" x2="17712" y2="25625"/>
                        <a14:foregroundMark x1="17712" y1="25625" x2="17712" y2="25625"/>
                        <a14:foregroundMark x1="17712" y1="25625" x2="17712" y2="25625"/>
                        <a14:foregroundMark x1="17712" y1="25625" x2="17712" y2="25625"/>
                        <a14:foregroundMark x1="18450" y1="22500" x2="18450" y2="22500"/>
                        <a14:foregroundMark x1="18450" y1="22500" x2="18450" y2="22500"/>
                        <a14:foregroundMark x1="18450" y1="22500" x2="18450" y2="22500"/>
                        <a14:foregroundMark x1="27675" y1="20000" x2="27675" y2="20000"/>
                        <a14:foregroundMark x1="27675" y1="20000" x2="27675" y2="20000"/>
                        <a14:foregroundMark x1="27675" y1="20000" x2="27675" y2="20000"/>
                        <a14:foregroundMark x1="27675" y1="20000" x2="27675" y2="20000"/>
                        <a14:foregroundMark x1="27675" y1="20000" x2="27675" y2="20000"/>
                        <a14:foregroundMark x1="24723" y1="19375" x2="24723" y2="19375"/>
                        <a14:foregroundMark x1="24723" y1="19375" x2="24723" y2="19375"/>
                        <a14:foregroundMark x1="24723" y1="19375" x2="24723" y2="19375"/>
                        <a14:foregroundMark x1="24723" y1="19375" x2="26199" y2="19375"/>
                        <a14:foregroundMark x1="32103" y1="19375" x2="32103" y2="19375"/>
                        <a14:foregroundMark x1="27675" y1="20625" x2="27675" y2="20625"/>
                        <a14:foregroundMark x1="26199" y1="23125" x2="26199" y2="23125"/>
                        <a14:foregroundMark x1="26937" y1="24375" x2="26937" y2="24375"/>
                        <a14:foregroundMark x1="26937" y1="24375" x2="26937" y2="24375"/>
                        <a14:foregroundMark x1="27675" y1="25000" x2="27675" y2="25000"/>
                        <a14:foregroundMark x1="28413" y1="25313" x2="30627" y2="26875"/>
                        <a14:foregroundMark x1="30627" y1="26875" x2="30627" y2="26875"/>
                        <a14:foregroundMark x1="38376" y1="13750" x2="38376" y2="13750"/>
                        <a14:foregroundMark x1="38007" y1="16250" x2="38007" y2="16250"/>
                        <a14:foregroundMark x1="36531" y1="16875" x2="36531" y2="16875"/>
                        <a14:foregroundMark x1="35793" y1="17813" x2="35793" y2="17813"/>
                        <a14:foregroundMark x1="35793" y1="21875" x2="35793" y2="21875"/>
                        <a14:foregroundMark x1="36531" y1="22500" x2="36531" y2="22500"/>
                        <a14:foregroundMark x1="37269" y1="23125" x2="38376" y2="24688"/>
                        <a14:foregroundMark x1="38376" y1="24688" x2="38376" y2="24688"/>
                        <a14:foregroundMark x1="46494" y1="15000" x2="46494" y2="15000"/>
                        <a14:foregroundMark x1="46863" y1="15313" x2="47601" y2="16563"/>
                        <a14:foregroundMark x1="51661" y1="22813" x2="51661" y2="22813"/>
                        <a14:foregroundMark x1="49077" y1="20313" x2="49077" y2="20313"/>
                        <a14:foregroundMark x1="48339" y1="20313" x2="48339" y2="20313"/>
                        <a14:foregroundMark x1="59410" y1="12500" x2="59410" y2="12500"/>
                        <a14:foregroundMark x1="58672" y1="11875" x2="58672" y2="11875"/>
                        <a14:foregroundMark x1="55351" y1="11563" x2="55351" y2="11563"/>
                        <a14:foregroundMark x1="54982" y1="12500" x2="54982" y2="12812"/>
                        <a14:foregroundMark x1="56089" y1="14375" x2="56089" y2="14375"/>
                        <a14:foregroundMark x1="58303" y1="18750" x2="58303" y2="18750"/>
                        <a14:foregroundMark x1="58303" y1="18750" x2="58303" y2="18750"/>
                        <a14:foregroundMark x1="65683" y1="8750" x2="65683" y2="8750"/>
                        <a14:foregroundMark x1="66790" y1="9375" x2="67528" y2="10313"/>
                        <a14:foregroundMark x1="67528" y1="11563" x2="67528" y2="12188"/>
                        <a14:foregroundMark x1="65314" y1="15625" x2="65314" y2="15625"/>
                        <a14:foregroundMark x1="76015" y1="6563" x2="76015" y2="6563"/>
                        <a14:foregroundMark x1="76015" y1="6563" x2="76015" y2="6563"/>
                        <a14:foregroundMark x1="75646" y1="6875" x2="75646" y2="6875"/>
                        <a14:foregroundMark x1="75646" y1="8438" x2="75646" y2="8438"/>
                        <a14:foregroundMark x1="74539" y1="11250" x2="74539" y2="11250"/>
                        <a14:foregroundMark x1="76015" y1="12188" x2="76015" y2="12188"/>
                        <a14:foregroundMark x1="84871" y1="4688" x2="84871" y2="4688"/>
                        <a14:foregroundMark x1="84871" y1="4688" x2="84871" y2="4688"/>
                        <a14:foregroundMark x1="84871" y1="4688" x2="84871" y2="4688"/>
                        <a14:foregroundMark x1="84871" y1="4688" x2="84871" y2="4688"/>
                        <a14:foregroundMark x1="84871" y1="4688" x2="84871" y2="4688"/>
                        <a14:foregroundMark x1="84871" y1="4688" x2="84871" y2="4688"/>
                        <a14:foregroundMark x1="85978" y1="6875" x2="85978" y2="6875"/>
                        <a14:foregroundMark x1="85978" y1="8438" x2="85978" y2="8438"/>
                        <a14:foregroundMark x1="63100" y1="94688" x2="63100" y2="94688"/>
                        <a14:foregroundMark x1="72694" y1="98438" x2="72694" y2="98438"/>
                        <a14:foregroundMark x1="77491" y1="95000" x2="77491" y2="95000"/>
                        <a14:foregroundMark x1="81181" y1="89688" x2="81181" y2="89688"/>
                        <a14:foregroundMark x1="82657" y1="89375" x2="82657" y2="89375"/>
                        <a14:foregroundMark x1="82657" y1="89375" x2="82657" y2="89375"/>
                        <a14:foregroundMark x1="82657" y1="89375" x2="82657" y2="89375"/>
                        <a14:foregroundMark x1="82657" y1="89375" x2="82657" y2="89375"/>
                        <a14:foregroundMark x1="84871" y1="86250" x2="84871" y2="86250"/>
                        <a14:foregroundMark x1="85240" y1="82813" x2="85240" y2="82813"/>
                        <a14:foregroundMark x1="86716" y1="81250" x2="86716" y2="81250"/>
                        <a14:foregroundMark x1="89299" y1="75938" x2="89299" y2="75938"/>
                        <a14:foregroundMark x1="67528" y1="93750" x2="67528" y2="93750"/>
                        <a14:foregroundMark x1="73063" y1="93438" x2="73063" y2="93438"/>
                        <a14:foregroundMark x1="73063" y1="93438" x2="73063" y2="93438"/>
                        <a14:foregroundMark x1="73801" y1="87500" x2="73801" y2="87500"/>
                        <a14:foregroundMark x1="73801" y1="87500" x2="73801" y2="87500"/>
                        <a14:foregroundMark x1="74170" y1="87188" x2="74170" y2="87188"/>
                        <a14:foregroundMark x1="74170" y1="87188" x2="74170" y2="87188"/>
                        <a14:foregroundMark x1="74170" y1="87188" x2="74170" y2="87188"/>
                        <a14:foregroundMark x1="74170" y1="87188" x2="74170" y2="87188"/>
                        <a14:foregroundMark x1="74170" y1="87188" x2="74170" y2="87188"/>
                        <a14:foregroundMark x1="53506" y1="89375" x2="53506" y2="89375"/>
                        <a14:foregroundMark x1="53506" y1="89375" x2="53506" y2="89375"/>
                        <a14:foregroundMark x1="53506" y1="89688" x2="53506" y2="89688"/>
                        <a14:foregroundMark x1="69004" y1="87188" x2="69004" y2="87188"/>
                        <a14:foregroundMark x1="68266" y1="87188" x2="68266" y2="87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39" y="5001724"/>
            <a:ext cx="978340" cy="1155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9607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EF143897-DD7D-4FE4-8941-CB5D8787F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5542" r="5076" b="6586"/>
          <a:stretch/>
        </p:blipFill>
        <p:spPr bwMode="auto">
          <a:xfrm>
            <a:off x="0" y="0"/>
            <a:ext cx="12192000" cy="691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EEBD64-2CBA-41F7-A09D-1464CBFADEB1}"/>
              </a:ext>
            </a:extLst>
          </p:cNvPr>
          <p:cNvSpPr txBox="1"/>
          <p:nvPr/>
        </p:nvSpPr>
        <p:spPr>
          <a:xfrm>
            <a:off x="124829" y="893081"/>
            <a:ext cx="5471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Учителя русского языка и литературы делятся опытом: урок "Грамотным быть модно"</a:t>
            </a:r>
            <a:endParaRPr lang="ru-RU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C7170C-7D77-4050-8EC0-0398E69AD038}"/>
              </a:ext>
            </a:extLst>
          </p:cNvPr>
          <p:cNvSpPr txBox="1"/>
          <p:nvPr/>
        </p:nvSpPr>
        <p:spPr>
          <a:xfrm>
            <a:off x="532435" y="185195"/>
            <a:ext cx="487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2023 год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A8AD5C-57AF-424A-817A-D77AE92E4318}"/>
              </a:ext>
            </a:extLst>
          </p:cNvPr>
          <p:cNvSpPr txBox="1"/>
          <p:nvPr/>
        </p:nvSpPr>
        <p:spPr>
          <a:xfrm>
            <a:off x="124829" y="3905578"/>
            <a:ext cx="554676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«Work-</a:t>
            </a:r>
            <a:r>
              <a:rPr lang="ru-RU" i="0" u="sng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shop</a:t>
            </a:r>
            <a:r>
              <a:rPr lang="ru-RU" i="0" u="sng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» (мастерская) для молодых специалистов «Основы профессиональной коммуникации»</a:t>
            </a:r>
            <a:endParaRPr lang="ru-RU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26D47E-2238-4EDC-8697-81E47B23CE68}"/>
              </a:ext>
            </a:extLst>
          </p:cNvPr>
          <p:cNvSpPr txBox="1"/>
          <p:nvPr/>
        </p:nvSpPr>
        <p:spPr>
          <a:xfrm>
            <a:off x="6322633" y="246750"/>
            <a:ext cx="574453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Конкурс "Лучшие практики наставничества" 2023 год</a:t>
            </a:r>
            <a:endParaRPr lang="ru-RU" b="1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Учителя русского языка и литературы делятся опытом: урок &amp;amp;quot;Грамотным быть модно&amp;amp;quot;.">
            <a:extLst>
              <a:ext uri="{FF2B5EF4-FFF2-40B4-BE49-F238E27FC236}">
                <a16:creationId xmlns:a16="http://schemas.microsoft.com/office/drawing/2014/main" id="{80C399D6-EE15-4009-94D5-BF3AB849F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573" y="1572711"/>
            <a:ext cx="2914890" cy="21861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«Work-shop» (мастерская) для молодых специалистов  «Основы профессиональной коммуникации».">
            <a:extLst>
              <a:ext uri="{FF2B5EF4-FFF2-40B4-BE49-F238E27FC236}">
                <a16:creationId xmlns:a16="http://schemas.microsoft.com/office/drawing/2014/main" id="{C8F97B0F-CD68-44F9-AD24-9FF6A1713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955" y="4573445"/>
            <a:ext cx="2610973" cy="21975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Результаты конкурса &amp;amp;quot;Лучшие практики наставничества&amp;amp;quot; 2023 год.">
            <a:extLst>
              <a:ext uri="{FF2B5EF4-FFF2-40B4-BE49-F238E27FC236}">
                <a16:creationId xmlns:a16="http://schemas.microsoft.com/office/drawing/2014/main" id="{82DF23F9-312B-4541-8004-CA9EC318E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9424" y="956982"/>
            <a:ext cx="3396003" cy="2801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AD37F0F-C8B6-45BD-866B-E8BA6841FF9B}"/>
              </a:ext>
            </a:extLst>
          </p:cNvPr>
          <p:cNvSpPr txBox="1"/>
          <p:nvPr/>
        </p:nvSpPr>
        <p:spPr>
          <a:xfrm>
            <a:off x="6421519" y="4044077"/>
            <a:ext cx="55467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Мастер-классы от наставнических пар МАОУ СОШ №4: учимся новому</a:t>
            </a:r>
            <a:endParaRPr lang="ru-RU" b="1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72" name="Picture 8" descr="Мастер-классы от наставнических пар МАОУ СОШ №4: учимся новому.">
            <a:extLst>
              <a:ext uri="{FF2B5EF4-FFF2-40B4-BE49-F238E27FC236}">
                <a16:creationId xmlns:a16="http://schemas.microsoft.com/office/drawing/2014/main" id="{F1AD82B4-024B-4742-9CFF-F51E97BCE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9037" y="4888620"/>
            <a:ext cx="3344299" cy="1882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05905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EF143897-DD7D-4FE4-8941-CB5D8787F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5542" r="5076" b="6586"/>
          <a:stretch/>
        </p:blipFill>
        <p:spPr bwMode="auto">
          <a:xfrm>
            <a:off x="0" y="0"/>
            <a:ext cx="12192000" cy="691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EEBD64-2CBA-41F7-A09D-1464CBFADEB1}"/>
              </a:ext>
            </a:extLst>
          </p:cNvPr>
          <p:cNvSpPr txBox="1"/>
          <p:nvPr/>
        </p:nvSpPr>
        <p:spPr>
          <a:xfrm>
            <a:off x="124829" y="893081"/>
            <a:ext cx="5471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  <a:hlinkClick r:id="rId3"/>
              </a:rPr>
              <a:t>Проект «Наставничество» объединяет поколения»</a:t>
            </a:r>
            <a:endParaRPr lang="ru-RU" b="1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C7170C-7D77-4050-8EC0-0398E69AD038}"/>
              </a:ext>
            </a:extLst>
          </p:cNvPr>
          <p:cNvSpPr txBox="1"/>
          <p:nvPr/>
        </p:nvSpPr>
        <p:spPr>
          <a:xfrm>
            <a:off x="532435" y="185195"/>
            <a:ext cx="487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2023 год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A8AD5C-57AF-424A-817A-D77AE92E4318}"/>
              </a:ext>
            </a:extLst>
          </p:cNvPr>
          <p:cNvSpPr txBox="1"/>
          <p:nvPr/>
        </p:nvSpPr>
        <p:spPr>
          <a:xfrm>
            <a:off x="124829" y="3905578"/>
            <a:ext cx="554676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sng" dirty="0">
                <a:solidFill>
                  <a:srgbClr val="000000"/>
                </a:solidFill>
                <a:effectLst/>
                <a:latin typeface="Montserrat" panose="00000500000000000000" pitchFamily="2" charset="-52"/>
                <a:hlinkClick r:id="rId4"/>
              </a:rPr>
              <a:t>Круглый стол «Наставник: диалог поколений»</a:t>
            </a:r>
            <a:endParaRPr lang="ru-RU" b="1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26D47E-2238-4EDC-8697-81E47B23CE68}"/>
              </a:ext>
            </a:extLst>
          </p:cNvPr>
          <p:cNvSpPr txBox="1"/>
          <p:nvPr/>
        </p:nvSpPr>
        <p:spPr>
          <a:xfrm>
            <a:off x="6322633" y="246750"/>
            <a:ext cx="574453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  <a:hlinkClick r:id="rId5"/>
              </a:rPr>
              <a:t>Развитие системы наставничества в школе: реализация модели реверсивного наставничества</a:t>
            </a:r>
            <a:endParaRPr lang="ru-RU" b="1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12290" name="Picture 2" descr="Проект «Наставничество» объединяет поколения».">
            <a:extLst>
              <a:ext uri="{FF2B5EF4-FFF2-40B4-BE49-F238E27FC236}">
                <a16:creationId xmlns:a16="http://schemas.microsoft.com/office/drawing/2014/main" id="{4D17DBEC-4E01-4BEF-B7A1-219AC4061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788" y="1383963"/>
            <a:ext cx="3113590" cy="23351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Круглый стол «Наставник: диалог поколений».">
            <a:extLst>
              <a:ext uri="{FF2B5EF4-FFF2-40B4-BE49-F238E27FC236}">
                <a16:creationId xmlns:a16="http://schemas.microsoft.com/office/drawing/2014/main" id="{436DD233-0D4B-42D9-9646-E165EADAB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788" y="4419771"/>
            <a:ext cx="3134991" cy="23512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Развитие системы наставничества в школе: реализация модели реверсивного наставничества.">
            <a:extLst>
              <a:ext uri="{FF2B5EF4-FFF2-40B4-BE49-F238E27FC236}">
                <a16:creationId xmlns:a16="http://schemas.microsoft.com/office/drawing/2014/main" id="{7311542B-EE9F-45EB-A118-8139D399B4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5241" y="1222287"/>
            <a:ext cx="4748145" cy="25614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0B4E5DA-254D-4185-98A7-28A0DCD00370}"/>
              </a:ext>
            </a:extLst>
          </p:cNvPr>
          <p:cNvSpPr txBox="1"/>
          <p:nvPr/>
        </p:nvSpPr>
        <p:spPr>
          <a:xfrm>
            <a:off x="6479525" y="4044077"/>
            <a:ext cx="554676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sng" dirty="0">
                <a:solidFill>
                  <a:srgbClr val="000000"/>
                </a:solidFill>
                <a:effectLst/>
                <a:latin typeface="Montserrat" panose="00000500000000000000" pitchFamily="2" charset="-52"/>
                <a:hlinkClick r:id="rId9"/>
              </a:rPr>
              <a:t>Программа наставничества в МАОУ СОШ №4: адаптация молодых педагогов и включение в инновационную деятельность</a:t>
            </a:r>
            <a:endParaRPr lang="ru-RU" b="1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12296" name="Picture 8" descr="Программа наставничества в МАОУ СОШ №4: адаптация молодых педагогов и включение в инновационную деятельность.">
            <a:extLst>
              <a:ext uri="{FF2B5EF4-FFF2-40B4-BE49-F238E27FC236}">
                <a16:creationId xmlns:a16="http://schemas.microsoft.com/office/drawing/2014/main" id="{251F186D-8E85-4B64-B310-95D268891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6143" y="4889206"/>
            <a:ext cx="2494820" cy="18711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0366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Picture background">
            <a:extLst>
              <a:ext uri="{FF2B5EF4-FFF2-40B4-BE49-F238E27FC236}">
                <a16:creationId xmlns:a16="http://schemas.microsoft.com/office/drawing/2014/main" id="{EF143897-DD7D-4FE4-8941-CB5D8787F3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58" t="5542" r="5076" b="6586"/>
          <a:stretch/>
        </p:blipFill>
        <p:spPr bwMode="auto">
          <a:xfrm>
            <a:off x="20821" y="0"/>
            <a:ext cx="12192000" cy="6918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AEEBD64-2CBA-41F7-A09D-1464CBFADEB1}"/>
              </a:ext>
            </a:extLst>
          </p:cNvPr>
          <p:cNvSpPr txBox="1"/>
          <p:nvPr/>
        </p:nvSpPr>
        <p:spPr>
          <a:xfrm>
            <a:off x="124829" y="893081"/>
            <a:ext cx="54719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none" strike="noStrike" dirty="0">
                <a:solidFill>
                  <a:srgbClr val="000000"/>
                </a:solidFill>
                <a:effectLst/>
                <a:latin typeface="Montserrat" panose="00000500000000000000" pitchFamily="2" charset="-52"/>
                <a:hlinkClick r:id="rId3"/>
              </a:rPr>
              <a:t>Модель реверсивного наставничества в действии: поддержка молодых специалистов</a:t>
            </a:r>
            <a:endParaRPr lang="ru-RU" b="1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C7170C-7D77-4050-8EC0-0398E69AD038}"/>
              </a:ext>
            </a:extLst>
          </p:cNvPr>
          <p:cNvSpPr txBox="1"/>
          <p:nvPr/>
        </p:nvSpPr>
        <p:spPr>
          <a:xfrm>
            <a:off x="532435" y="185195"/>
            <a:ext cx="48729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2022 год</a:t>
            </a:r>
          </a:p>
        </p:txBody>
      </p:sp>
      <p:pic>
        <p:nvPicPr>
          <p:cNvPr id="13314" name="Picture 2" descr="Модель реверсивного наставничества в действии: поддержка молодых специалистов.">
            <a:extLst>
              <a:ext uri="{FF2B5EF4-FFF2-40B4-BE49-F238E27FC236}">
                <a16:creationId xmlns:a16="http://schemas.microsoft.com/office/drawing/2014/main" id="{5610AF9B-3E7E-43BB-AF8B-0E812DDAE2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529" y="2524297"/>
            <a:ext cx="4587496" cy="34406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F0C13FF-18BF-4984-94C7-D29E1A8DE05A}"/>
              </a:ext>
            </a:extLst>
          </p:cNvPr>
          <p:cNvSpPr txBox="1"/>
          <p:nvPr/>
        </p:nvSpPr>
        <p:spPr>
          <a:xfrm>
            <a:off x="6348514" y="525687"/>
            <a:ext cx="60940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b="1" i="0" u="sng" dirty="0">
                <a:solidFill>
                  <a:srgbClr val="000000"/>
                </a:solidFill>
                <a:effectLst/>
                <a:latin typeface="Montserrat" panose="00000500000000000000" pitchFamily="2" charset="-52"/>
                <a:hlinkClick r:id="rId5"/>
              </a:rPr>
              <a:t>Всероссийский конкурс лучших практик наставничества</a:t>
            </a:r>
            <a:endParaRPr lang="ru-RU" b="1" i="0" dirty="0">
              <a:solidFill>
                <a:srgbClr val="000000"/>
              </a:solidFill>
              <a:effectLst/>
              <a:latin typeface="Montserrat" panose="00000500000000000000" pitchFamily="2" charset="-52"/>
            </a:endParaRPr>
          </a:p>
        </p:txBody>
      </p:sp>
      <p:pic>
        <p:nvPicPr>
          <p:cNvPr id="13316" name="Picture 4" descr="Всероссийский конкурс лучших практик наставничества.">
            <a:extLst>
              <a:ext uri="{FF2B5EF4-FFF2-40B4-BE49-F238E27FC236}">
                <a16:creationId xmlns:a16="http://schemas.microsoft.com/office/drawing/2014/main" id="{96D592E5-340A-4A23-98FA-1CEBEFDC7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5219" y="1515978"/>
            <a:ext cx="3619144" cy="5058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9675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0"/>
                <a:lumOff val="100000"/>
              </a:schemeClr>
            </a:gs>
            <a:gs pos="35000">
              <a:schemeClr val="accent2">
                <a:lumMod val="0"/>
                <a:lumOff val="100000"/>
              </a:schemeClr>
            </a:gs>
            <a:gs pos="100000">
              <a:schemeClr val="accent2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2CB3E24-4D42-46B9-BB8C-6A208E53ED4E}"/>
              </a:ext>
            </a:extLst>
          </p:cNvPr>
          <p:cNvGrpSpPr/>
          <p:nvPr/>
        </p:nvGrpSpPr>
        <p:grpSpPr>
          <a:xfrm>
            <a:off x="168165" y="703076"/>
            <a:ext cx="5528443" cy="5834363"/>
            <a:chOff x="168165" y="503382"/>
            <a:chExt cx="5528443" cy="5834363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32C4DEE9-9E6F-45F0-8627-96E011CE9F8E}"/>
                </a:ext>
              </a:extLst>
            </p:cNvPr>
            <p:cNvSpPr/>
            <p:nvPr/>
          </p:nvSpPr>
          <p:spPr>
            <a:xfrm>
              <a:off x="304800" y="781913"/>
              <a:ext cx="5391808" cy="5555832"/>
            </a:xfrm>
            <a:prstGeom prst="rect">
              <a:avLst/>
            </a:prstGeom>
            <a:solidFill>
              <a:schemeClr val="bg1"/>
            </a:solidFill>
            <a:ln w="57150"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just"/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Федеральный уровень</a:t>
              </a: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2"/>
                </a:rPr>
                <a:t>Письмо Министерства Просвещения РФ №АЗ-1128/08, Профессионального союза работников народного образования и науки РФ №657 от 21.12.2021 года «Методические рекомендации по разработке и внедрению системы (Целевой модели) наставничества педагогических работников в образовательных организациях» </a:t>
              </a:r>
              <a:endPara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3"/>
                </a:rPr>
                <a:t>Указ Президента РФ от 21.06.2022 года №401 «О проведении в Российской Федерации Года педагога и наставника»</a:t>
              </a:r>
              <a:endPara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r>
                <a: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Региональный уровень</a:t>
              </a: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i="0" u="none" strike="noStrike" dirty="0">
                  <a:solidFill>
                    <a:srgbClr val="0563C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Положение о системе (целевой модели) наставничества педагогических работников в образовательных организациях Ханты-Мансийского автономного округа – Югры</a:t>
              </a: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i="0" u="none" strike="noStrike" dirty="0">
                  <a:solidFill>
                    <a:srgbClr val="0563C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Приказ ИРО № 202-о от 19.04.2022 Об организации работы по сопровождению внедрения и реализации системы наставничества в ХМАО-Югре</a:t>
              </a: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i="0" u="none" strike="noStrike" dirty="0">
                  <a:solidFill>
                    <a:srgbClr val="0563C1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Соглашение о сотрудничестве между АУ ИРО и МАОУ СОШ №4</a:t>
              </a:r>
            </a:p>
            <a:p>
              <a:pPr algn="just"/>
              <a:r>
                <a:rPr lang="ru-RU" sz="12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Уровень образовательной организации</a:t>
              </a: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dirty="0">
                  <a:solidFill>
                    <a:srgbClr val="0563C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Положение о системе наставничества педагогических работников в МАОУ </a:t>
              </a:r>
              <a:r>
                <a: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СОШ №4</a:t>
              </a:r>
              <a:endPara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6"/>
                </a:rPr>
                <a:t>Дорожная карта (план мероприятий) по реализации реверсивной модели наставничества </a:t>
              </a:r>
              <a:endPara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Приказ о внедрении целевой модели наставничества педагогических работников и назначении куратора, отвечающего за реализацию программ наставничества </a:t>
              </a:r>
              <a:endPara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7"/>
                </a:rPr>
                <a:t>Приказ о закреплении наставнических пар/групп с указанием срока наставнической деятельности </a:t>
              </a:r>
              <a:endParaRPr lang="ru-RU" sz="1200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dirty="0">
                  <a:solidFill>
                    <a:srgbClr val="0563C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Персонализированные программы наставничества меры</a:t>
              </a:r>
              <a:r>
                <a: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8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 </a:t>
              </a:r>
              <a:r>
                <a:rPr lang="ru-RU" sz="1200" dirty="0">
                  <a:solidFill>
                    <a:schemeClr val="accent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стимулирования </a:t>
              </a:r>
              <a:r>
                <a:rPr lang="ru-RU" sz="12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педагогических работников МАОУ СОШ №4, включенных в систему наставничества</a:t>
              </a:r>
              <a:endParaRPr lang="ru-RU" sz="1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just"/>
              <a:endParaRPr lang="ru-RU" sz="1400" i="0" u="none" strike="noStrike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endParaRPr>
            </a:p>
          </p:txBody>
        </p:sp>
        <p:sp>
          <p:nvSpPr>
            <p:cNvPr id="5" name="Стрелка: пятиугольник 4">
              <a:extLst>
                <a:ext uri="{FF2B5EF4-FFF2-40B4-BE49-F238E27FC236}">
                  <a16:creationId xmlns:a16="http://schemas.microsoft.com/office/drawing/2014/main" id="{0A0397C2-EAC4-41D1-8CA3-4733293182FE}"/>
                </a:ext>
              </a:extLst>
            </p:cNvPr>
            <p:cNvSpPr/>
            <p:nvPr/>
          </p:nvSpPr>
          <p:spPr>
            <a:xfrm flipH="1">
              <a:off x="168165" y="503382"/>
              <a:ext cx="3899338" cy="504497"/>
            </a:xfrm>
            <a:prstGeom prst="homePlat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НОРМАТИВНЫЕ ДОКУМЕНТЫ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C467F9E0-9202-4B17-899C-4F62DE6DA8EC}"/>
              </a:ext>
            </a:extLst>
          </p:cNvPr>
          <p:cNvGrpSpPr/>
          <p:nvPr/>
        </p:nvGrpSpPr>
        <p:grpSpPr>
          <a:xfrm>
            <a:off x="6274676" y="755628"/>
            <a:ext cx="5528443" cy="2355434"/>
            <a:chOff x="168165" y="503382"/>
            <a:chExt cx="5528443" cy="2355434"/>
          </a:xfrm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47549A5C-4470-420B-9E23-767424507292}"/>
                </a:ext>
              </a:extLst>
            </p:cNvPr>
            <p:cNvSpPr/>
            <p:nvPr/>
          </p:nvSpPr>
          <p:spPr>
            <a:xfrm>
              <a:off x="304800" y="781913"/>
              <a:ext cx="5391808" cy="2076903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chemeClr val="accent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just"/>
              <a:endPara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i="0" u="sng" strike="noStrike" dirty="0">
                  <a:solidFill>
                    <a:srgbClr val="306AFD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Приказ от 06.09.2022 № 318-1-О О внесении изменений ( назначение куратора внедрения и реализации целевой модели наставничества)</a:t>
              </a: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i="0" u="none" strike="noStrike" dirty="0">
                  <a:solidFill>
                    <a:srgbClr val="306AFD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hlinkClick r:id="rId9"/>
                </a:rPr>
                <a:t>Условия, созданные в образовательной организации для продуктивной работы наставнических пар/групп</a:t>
              </a:r>
              <a:endParaRPr lang="ru-RU" sz="1200" i="0" u="none" strike="noStrike" dirty="0">
                <a:solidFill>
                  <a:srgbClr val="306AF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dirty="0">
                  <a:solidFill>
                    <a:srgbClr val="306AF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10"/>
                </a:rPr>
                <a:t>И</a:t>
              </a:r>
              <a:r>
                <a:rPr lang="ru-RU" sz="1200" i="0" u="none" strike="noStrike" dirty="0">
                  <a:solidFill>
                    <a:srgbClr val="306AFD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hlinkClick r:id="rId10"/>
                </a:rPr>
                <a:t>нформация о педагогах, прошедших курсы повышения квалификации по вопросам наставнической деятельности</a:t>
              </a:r>
              <a:endParaRPr lang="ru-RU" sz="1200" i="0" u="none" strike="noStrike" dirty="0">
                <a:solidFill>
                  <a:srgbClr val="306AF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r>
                <a:rPr lang="ru-RU" sz="1200" dirty="0">
                  <a:solidFill>
                    <a:srgbClr val="306AFD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11"/>
                </a:rPr>
                <a:t>Р</a:t>
              </a:r>
              <a:r>
                <a:rPr lang="ru-RU" sz="1200" i="0" u="none" strike="noStrike" dirty="0">
                  <a:solidFill>
                    <a:srgbClr val="306AFD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hlinkClick r:id="rId11"/>
                </a:rPr>
                <a:t>езультаты участия в конкурсах, связанных с наставнической деятельностью (раздел новости и мероприятия)</a:t>
              </a:r>
              <a:endParaRPr lang="ru-RU" sz="1200" i="0" u="none" strike="noStrike" dirty="0">
                <a:solidFill>
                  <a:srgbClr val="306AF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171450" indent="-171450" algn="just">
                <a:buFont typeface="Wingdings" panose="05000000000000000000" pitchFamily="2" charset="2"/>
                <a:buChar char="q"/>
              </a:pPr>
              <a:endParaRPr lang="ru-RU" sz="1200" i="0" u="none" strike="noStrike" dirty="0">
                <a:solidFill>
                  <a:srgbClr val="306AF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l"/>
              <a:endParaRPr lang="ru-RU" sz="1200" b="1" i="0" u="none" strike="noStrike" dirty="0">
                <a:solidFill>
                  <a:srgbClr val="306AF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endParaRPr>
            </a:p>
          </p:txBody>
        </p:sp>
        <p:sp>
          <p:nvSpPr>
            <p:cNvPr id="9" name="Стрелка: пятиугольник 8">
              <a:extLst>
                <a:ext uri="{FF2B5EF4-FFF2-40B4-BE49-F238E27FC236}">
                  <a16:creationId xmlns:a16="http://schemas.microsoft.com/office/drawing/2014/main" id="{B16AC11E-45AE-46BA-9B99-EFF958979381}"/>
                </a:ext>
              </a:extLst>
            </p:cNvPr>
            <p:cNvSpPr/>
            <p:nvPr/>
          </p:nvSpPr>
          <p:spPr>
            <a:xfrm flipH="1">
              <a:off x="168165" y="503382"/>
              <a:ext cx="3899338" cy="504497"/>
            </a:xfrm>
            <a:prstGeom prst="homePlate">
              <a:avLst/>
            </a:prstGeom>
            <a:solidFill>
              <a:schemeClr val="accent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СИСТЕМА НАСТАВНИЧЕСТВА</a:t>
              </a: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607C4FA-80DB-44E0-BB14-8798846949A7}"/>
              </a:ext>
            </a:extLst>
          </p:cNvPr>
          <p:cNvGrpSpPr/>
          <p:nvPr/>
        </p:nvGrpSpPr>
        <p:grpSpPr>
          <a:xfrm>
            <a:off x="6232634" y="3428999"/>
            <a:ext cx="5528443" cy="1216573"/>
            <a:chOff x="168165" y="503382"/>
            <a:chExt cx="5528443" cy="971119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6AFE749F-0EAB-457F-8CB5-21018CEC196E}"/>
                </a:ext>
              </a:extLst>
            </p:cNvPr>
            <p:cNvSpPr/>
            <p:nvPr/>
          </p:nvSpPr>
          <p:spPr>
            <a:xfrm>
              <a:off x="304800" y="781913"/>
              <a:ext cx="5391808" cy="692588"/>
            </a:xfrm>
            <a:prstGeom prst="rect">
              <a:avLst/>
            </a:prstGeom>
            <a:solidFill>
              <a:schemeClr val="bg1"/>
            </a:solidFill>
            <a:ln w="5715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algn="l"/>
              <a:endParaRPr lang="ru-RU" sz="1400" b="1" i="0" u="none" strike="noStrike" dirty="0">
                <a:solidFill>
                  <a:srgbClr val="306AFD"/>
                </a:solidFill>
                <a:effectLst/>
                <a:latin typeface="Montserrat" panose="00000500000000000000" pitchFamily="2" charset="-52"/>
                <a:hlinkClick r:id="rId13"/>
              </a:endParaRPr>
            </a:p>
            <a:p>
              <a:pPr algn="l"/>
              <a:endParaRPr lang="ru-RU" sz="1400" b="1" dirty="0">
                <a:solidFill>
                  <a:srgbClr val="306AFD"/>
                </a:solidFill>
                <a:latin typeface="Montserrat" panose="00000500000000000000" pitchFamily="2" charset="-52"/>
                <a:hlinkClick r:id="rId13"/>
              </a:endParaRPr>
            </a:p>
            <a:p>
              <a:pPr algn="l"/>
              <a:r>
                <a:rPr lang="ru-RU" sz="1200" i="0" u="none" strike="noStrike" dirty="0">
                  <a:solidFill>
                    <a:srgbClr val="306AFD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hlinkClick r:id="rId13"/>
                </a:rPr>
                <a:t>База данных наставников в МАОУ СОШ №4</a:t>
              </a:r>
            </a:p>
            <a:p>
              <a:pPr algn="l"/>
              <a:endParaRPr lang="ru-RU" sz="1200" i="0" u="none" strike="noStrike" dirty="0">
                <a:solidFill>
                  <a:srgbClr val="306AF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endParaRPr>
            </a:p>
            <a:p>
              <a:pPr algn="l"/>
              <a:endParaRPr lang="ru-RU" sz="1200" b="1" dirty="0">
                <a:solidFill>
                  <a:srgbClr val="306AFD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endParaRPr>
            </a:p>
            <a:p>
              <a:pPr algn="l"/>
              <a:endParaRPr lang="ru-RU" sz="1200" b="1" i="0" u="none" strike="noStrike" dirty="0">
                <a:solidFill>
                  <a:srgbClr val="306AF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  <a:hlinkClick r:id="rId12"/>
              </a:endParaRPr>
            </a:p>
          </p:txBody>
        </p:sp>
        <p:sp>
          <p:nvSpPr>
            <p:cNvPr id="13" name="Стрелка: пятиугольник 12">
              <a:extLst>
                <a:ext uri="{FF2B5EF4-FFF2-40B4-BE49-F238E27FC236}">
                  <a16:creationId xmlns:a16="http://schemas.microsoft.com/office/drawing/2014/main" id="{D5A537FB-B658-4104-93AE-0ADBBB144A96}"/>
                </a:ext>
              </a:extLst>
            </p:cNvPr>
            <p:cNvSpPr/>
            <p:nvPr/>
          </p:nvSpPr>
          <p:spPr>
            <a:xfrm flipH="1">
              <a:off x="168165" y="503382"/>
              <a:ext cx="3899338" cy="504497"/>
            </a:xfrm>
            <a:prstGeom prst="homePlate">
              <a:avLst/>
            </a:prstGeom>
            <a:solidFill>
              <a:schemeClr val="accent6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ПУЛ НАСТАВНИКОВ</a:t>
              </a:r>
            </a:p>
          </p:txBody>
        </p:sp>
      </p:grpSp>
      <p:sp>
        <p:nvSpPr>
          <p:cNvPr id="14" name="Заголовок 1">
            <a:extLst>
              <a:ext uri="{FF2B5EF4-FFF2-40B4-BE49-F238E27FC236}">
                <a16:creationId xmlns:a16="http://schemas.microsoft.com/office/drawing/2014/main" id="{0C6DAB9A-F6D8-4F94-9D07-22E662F10463}"/>
              </a:ext>
            </a:extLst>
          </p:cNvPr>
          <p:cNvSpPr txBox="1">
            <a:spLocks/>
          </p:cNvSpPr>
          <p:nvPr/>
        </p:nvSpPr>
        <p:spPr>
          <a:xfrm>
            <a:off x="609600" y="101601"/>
            <a:ext cx="11151477" cy="50449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Чек-лист реализации реверсивной модели наставничества в МАОУ СОШ №4 </a:t>
            </a:r>
          </a:p>
        </p:txBody>
      </p:sp>
    </p:spTree>
    <p:extLst>
      <p:ext uri="{BB962C8B-B14F-4D97-AF65-F5344CB8AC3E}">
        <p14:creationId xmlns:p14="http://schemas.microsoft.com/office/powerpoint/2010/main" val="307109922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13309</TotalTime>
  <Words>1381</Words>
  <Application>Microsoft Office PowerPoint</Application>
  <PresentationFormat>Широкоэкранный</PresentationFormat>
  <Paragraphs>182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31" baseType="lpstr">
      <vt:lpstr>Arial</vt:lpstr>
      <vt:lpstr>Arial Black</vt:lpstr>
      <vt:lpstr>Arial Narrow</vt:lpstr>
      <vt:lpstr>Bahnschrift Condensed</vt:lpstr>
      <vt:lpstr>Bahnschrift Light Condensed</vt:lpstr>
      <vt:lpstr>Calibri</vt:lpstr>
      <vt:lpstr>Calibri Light</vt:lpstr>
      <vt:lpstr>Montserrat</vt:lpstr>
      <vt:lpstr>Roboto</vt:lpstr>
      <vt:lpstr>Times New Roman</vt:lpstr>
      <vt:lpstr>Wingdings</vt:lpstr>
      <vt:lpstr>YS Text</vt:lpstr>
      <vt:lpstr>Тема Office</vt:lpstr>
      <vt:lpstr>Презентация PowerPoint</vt:lpstr>
      <vt:lpstr>Презентация PowerPoint</vt:lpstr>
      <vt:lpstr>Решаемая проблема</vt:lpstr>
      <vt:lpstr>Предмет наставничества</vt:lpstr>
      <vt:lpstr>9 шагов к внедрению реверсивной модели  наставничества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Результативность наставнических пар (на примере взаимодействия учителей математики)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Чек-лист реализации реверсивной модели наставничества в МАОУ СОШ №4</dc:title>
  <dc:creator>Яна</dc:creator>
  <cp:lastModifiedBy>Яна</cp:lastModifiedBy>
  <cp:revision>81</cp:revision>
  <dcterms:created xsi:type="dcterms:W3CDTF">2024-09-16T15:58:40Z</dcterms:created>
  <dcterms:modified xsi:type="dcterms:W3CDTF">2024-10-05T15:57:53Z</dcterms:modified>
</cp:coreProperties>
</file>