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70" r:id="rId3"/>
    <p:sldId id="271" r:id="rId4"/>
    <p:sldId id="273" r:id="rId5"/>
    <p:sldId id="274" r:id="rId6"/>
    <p:sldId id="266" r:id="rId7"/>
    <p:sldId id="275" r:id="rId8"/>
    <p:sldId id="277" r:id="rId9"/>
    <p:sldId id="276" r:id="rId10"/>
    <p:sldId id="2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F25"/>
    <a:srgbClr val="77121A"/>
    <a:srgbClr val="76161A"/>
    <a:srgbClr val="B79555"/>
    <a:srgbClr val="CDAF69"/>
    <a:srgbClr val="A76E28"/>
    <a:srgbClr val="B2914E"/>
    <a:srgbClr val="D3BB73"/>
    <a:srgbClr val="E2CB80"/>
    <a:srgbClr val="D8C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1.png"/><Relationship Id="rId7" Type="http://schemas.openxmlformats.org/officeDocument/2006/relationships/image" Target="../media/image2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634874" y="1728751"/>
            <a:ext cx="11372850" cy="150746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4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Программа «Дети Навигатора»: </a:t>
            </a:r>
          </a:p>
          <a:p>
            <a:pPr marL="12700">
              <a:spcBef>
                <a:spcPts val="135"/>
              </a:spcBef>
            </a:pPr>
            <a:r>
              <a:rPr lang="ru-RU" sz="4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развитие личности и лидерства</a:t>
            </a:r>
          </a:p>
        </p:txBody>
      </p:sp>
      <p:sp>
        <p:nvSpPr>
          <p:cNvPr id="6" name="object 5"/>
          <p:cNvSpPr txBox="1"/>
          <p:nvPr/>
        </p:nvSpPr>
        <p:spPr>
          <a:xfrm>
            <a:off x="1869966" y="3503828"/>
            <a:ext cx="9572625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Советник директора по воспитанию и взаимодействию с детскими общественными объединениями</a:t>
            </a:r>
            <a:r>
              <a:rPr lang="en-US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:</a:t>
            </a: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 Кувшинова Марина Владимировна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329109" y="5775836"/>
            <a:ext cx="9888434" cy="7688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Муниципальное бюджетное общеобразовательное учреждение </a:t>
            </a:r>
          </a:p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средняя общеобразовательная школа № 4 г. Пыть-Ях</a:t>
            </a: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1009034" y="420938"/>
            <a:ext cx="6644494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Потребности обучающихся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CECF65-060A-02FA-7162-91DD4FE0F9C7}"/>
              </a:ext>
            </a:extLst>
          </p:cNvPr>
          <p:cNvSpPr txBox="1"/>
          <p:nvPr/>
        </p:nvSpPr>
        <p:spPr>
          <a:xfrm>
            <a:off x="1191914" y="1978575"/>
            <a:ext cx="7960243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	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Взаимоотношения со сверстниками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Интерес к активной деятельности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В творчестве и саморазвитии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Социальные связи по интересам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23234" y="227507"/>
            <a:ext cx="790636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Изучение научной литературы по выявленным потребностям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1077E-67AF-BC60-3161-0CD19C569B72}"/>
              </a:ext>
            </a:extLst>
          </p:cNvPr>
          <p:cNvSpPr txBox="1"/>
          <p:nvPr/>
        </p:nvSpPr>
        <p:spPr>
          <a:xfrm>
            <a:off x="2057400" y="113033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dirty="0"/>
              <a:t>«Прекрасное  воспитывается на прекрасном»</a:t>
            </a:r>
          </a:p>
          <a:p>
            <a:pPr algn="r"/>
            <a:r>
              <a:rPr lang="ru-RU" sz="2000" dirty="0"/>
              <a:t>Платон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99EFDE-33DD-49A0-CF79-F1377D1D5BBF}"/>
              </a:ext>
            </a:extLst>
          </p:cNvPr>
          <p:cNvSpPr txBox="1"/>
          <p:nvPr/>
        </p:nvSpPr>
        <p:spPr>
          <a:xfrm>
            <a:off x="405801" y="1983354"/>
            <a:ext cx="79021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   Создание благоприятной среды для свободного общения между детьми: формировать умения действовать в содружестве подростков и детей при организации досуговой деятельности;</a:t>
            </a:r>
          </a:p>
          <a:p>
            <a:endParaRPr lang="ru-RU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2DD8DB-71E3-4ABF-15B7-8AF5148D35CE}"/>
              </a:ext>
            </a:extLst>
          </p:cNvPr>
          <p:cNvSpPr txBox="1"/>
          <p:nvPr/>
        </p:nvSpPr>
        <p:spPr>
          <a:xfrm>
            <a:off x="416688" y="2956020"/>
            <a:ext cx="78912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   Индивидуальный подход к каждому ребёнку, учитывающий его интересы и способности. Использование игровых методов обучения, стимулирующих интерес и вовлеченность</a:t>
            </a:r>
            <a:r>
              <a:rPr lang="en-US" sz="1600" dirty="0"/>
              <a:t>: </a:t>
            </a:r>
            <a:r>
              <a:rPr lang="ru-RU" sz="1600" dirty="0"/>
              <a:t>Формировать навыки самореализации личности в активной деятельности</a:t>
            </a:r>
            <a:r>
              <a:rPr lang="en-US" sz="1600" dirty="0"/>
              <a:t>;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134F5-25B8-49E8-15F5-618B9A4E59BA}"/>
              </a:ext>
            </a:extLst>
          </p:cNvPr>
          <p:cNvSpPr txBox="1"/>
          <p:nvPr/>
        </p:nvSpPr>
        <p:spPr>
          <a:xfrm>
            <a:off x="405802" y="4322662"/>
            <a:ext cx="7823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   Реализация себя в команде, участие в подготовке и проведении различных мероприятий</a:t>
            </a:r>
            <a:r>
              <a:rPr lang="en-US" sz="1600" dirty="0"/>
              <a:t>: </a:t>
            </a:r>
            <a:r>
              <a:rPr lang="ru-RU" sz="1600" dirty="0"/>
              <a:t>Повышать уровень проявления творческих, коммуникативных и познавательных способностей</a:t>
            </a:r>
            <a:r>
              <a:rPr lang="en-US" sz="1600" dirty="0"/>
              <a:t>;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CB4881-90C3-16E3-460D-06B224AE0C86}"/>
              </a:ext>
            </a:extLst>
          </p:cNvPr>
          <p:cNvSpPr txBox="1"/>
          <p:nvPr/>
        </p:nvSpPr>
        <p:spPr>
          <a:xfrm>
            <a:off x="405802" y="5443083"/>
            <a:ext cx="78934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   Проведение массовых мероприятий, таких как фестивали, конкурсы и соревнования разбившись по ролям в сфере своих интересов</a:t>
            </a:r>
            <a:r>
              <a:rPr lang="en-US" sz="1600" dirty="0"/>
              <a:t>: </a:t>
            </a:r>
            <a:r>
              <a:rPr lang="ru-RU" sz="1600" dirty="0"/>
              <a:t>Способствовать созданию социальных связей по интересам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7797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211016" y="209923"/>
            <a:ext cx="794153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Анализ существующих практик по выявленным потребностям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FCD9BF-0366-34F7-1450-940265AE763C}"/>
              </a:ext>
            </a:extLst>
          </p:cNvPr>
          <p:cNvSpPr txBox="1"/>
          <p:nvPr/>
        </p:nvSpPr>
        <p:spPr>
          <a:xfrm>
            <a:off x="372097" y="1607182"/>
            <a:ext cx="83403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	Коллектив – это объединение людей для достижения общих целей в общем труде, сплочённое определённой системой полномочий и ответственности, общей идеей. </a:t>
            </a:r>
          </a:p>
          <a:p>
            <a:r>
              <a:rPr lang="ru-RU" sz="1600" dirty="0"/>
              <a:t>                                                                                                                    Антон Семёнович Макаренко</a:t>
            </a:r>
          </a:p>
          <a:p>
            <a:endParaRPr lang="ru-RU" sz="16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C6D7D14-5B51-80B7-0EFD-1B0A01631601}"/>
              </a:ext>
            </a:extLst>
          </p:cNvPr>
          <p:cNvSpPr/>
          <p:nvPr/>
        </p:nvSpPr>
        <p:spPr>
          <a:xfrm>
            <a:off x="211016" y="3093051"/>
            <a:ext cx="3028013" cy="357616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Шефство старших школьников над младшими учениками. В рамках проекта «Орлята России» ученики старших классов получают первый опыт наставнической деятельности.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74BBE-C0F0-E453-F323-BF762BFC1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543" y="3093051"/>
            <a:ext cx="3202336" cy="35761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03EE79-9C4C-31FE-98BD-2DC511A9A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051" y="3128496"/>
            <a:ext cx="3202336" cy="3576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3915E3D-56AD-10D3-8F6A-5D5627CF3830}"/>
              </a:ext>
            </a:extLst>
          </p:cNvPr>
          <p:cNvSpPr txBox="1"/>
          <p:nvPr/>
        </p:nvSpPr>
        <p:spPr>
          <a:xfrm>
            <a:off x="3791044" y="3478658"/>
            <a:ext cx="27093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>
                <a:solidFill>
                  <a:schemeClr val="bg1"/>
                </a:solidFill>
              </a:rPr>
              <a:t>Коллективно-творческая деятельность. Это одна из эффективных форм работы, где обучающиеся и младшие школьники взаимодействуют между собой, участвуя в проектах и активностях «Движения первых».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6AFCFD-C60C-31C4-D679-2881ED194688}"/>
              </a:ext>
            </a:extLst>
          </p:cNvPr>
          <p:cNvSpPr txBox="1"/>
          <p:nvPr/>
        </p:nvSpPr>
        <p:spPr>
          <a:xfrm>
            <a:off x="7346793" y="3201660"/>
            <a:ext cx="273124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Использование технологии «равный — равному». Она позволяет наладить со сверстниками более доверительный диалог, в ходе которого обсуждаются самые чувствительные вопросы подросткового возраста. </a:t>
            </a:r>
          </a:p>
        </p:txBody>
      </p:sp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83970" y="1135300"/>
            <a:ext cx="6981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Формат проведения занятий: интенсив</a:t>
            </a:r>
            <a:endParaRPr lang="ru-RU" sz="2400" b="1" dirty="0">
              <a:highlight>
                <a:srgbClr val="FFFF00"/>
              </a:highligh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0826" y="1819655"/>
            <a:ext cx="5274129" cy="117710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Культура Общения</a:t>
            </a:r>
          </a:p>
          <a:p>
            <a:r>
              <a:rPr lang="ru-RU" dirty="0"/>
              <a:t>Программа обучает детей ведению конструктивных диалогов и дискуссий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0826" y="3290207"/>
            <a:ext cx="5274129" cy="106135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Отстаивание Убеждений</a:t>
            </a:r>
          </a:p>
          <a:p>
            <a:r>
              <a:rPr lang="ru-RU" b="1" dirty="0"/>
              <a:t>Учащиеся развивают навыки аргументации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0826" y="4645014"/>
            <a:ext cx="5274129" cy="10776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Ораторское Мастерство</a:t>
            </a:r>
          </a:p>
          <a:p>
            <a:r>
              <a:rPr lang="ru-RU" dirty="0"/>
              <a:t>Дети обучаются четкому и ясному изложению мыслей, публичным выступлениям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BFCA39-714F-7B03-CBBC-0E60F9E63E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164" b="-265"/>
          <a:stretch/>
        </p:blipFill>
        <p:spPr>
          <a:xfrm>
            <a:off x="7223357" y="1929036"/>
            <a:ext cx="1833471" cy="17488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FA3C69-91BC-6F12-10F8-85C5708279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3644" b="3842"/>
          <a:stretch/>
        </p:blipFill>
        <p:spPr>
          <a:xfrm>
            <a:off x="7223358" y="3949712"/>
            <a:ext cx="1833470" cy="17317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D12025-9056-CCB4-CB28-AF2E696771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3956"/>
          <a:stretch/>
        </p:blipFill>
        <p:spPr>
          <a:xfrm>
            <a:off x="9501743" y="1929036"/>
            <a:ext cx="2440575" cy="378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49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7B66A5-4BDB-698E-DB1B-561A4E28160F}"/>
              </a:ext>
            </a:extLst>
          </p:cNvPr>
          <p:cNvSpPr txBox="1"/>
          <p:nvPr/>
        </p:nvSpPr>
        <p:spPr>
          <a:xfrm>
            <a:off x="3773223" y="961485"/>
            <a:ext cx="3136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Формат Интенсивных Занятий</a:t>
            </a:r>
            <a:endParaRPr lang="ru-RU" dirty="0">
              <a:highlight>
                <a:srgbClr val="FFFF00"/>
              </a:highlight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9CB1282-137A-6B6D-C2C0-5A65A71C6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449" y="2726978"/>
            <a:ext cx="1969627" cy="12000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77B5713-8A8E-D703-0FA2-0B8A80329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45" y="2742502"/>
            <a:ext cx="2114358" cy="120008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E5691BA-14DA-B20C-CD22-77B0915249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5661" y="2688641"/>
            <a:ext cx="1712899" cy="1325765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79614" y="1901285"/>
            <a:ext cx="3722915" cy="66230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Погружение в </a:t>
            </a:r>
          </a:p>
          <a:p>
            <a:pPr algn="ctr"/>
            <a:r>
              <a:rPr lang="ru-RU" dirty="0"/>
              <a:t>практику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45429" y="1849353"/>
            <a:ext cx="3831416" cy="7142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Развитие Лидерских</a:t>
            </a:r>
          </a:p>
          <a:p>
            <a:pPr algn="ctr"/>
            <a:r>
              <a:rPr lang="ru-RU" dirty="0"/>
              <a:t>Качеств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419745" y="1847697"/>
            <a:ext cx="3522573" cy="7027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Вовлечение и</a:t>
            </a:r>
          </a:p>
          <a:p>
            <a:pPr algn="ctr"/>
            <a:r>
              <a:rPr lang="ru-RU" dirty="0"/>
              <a:t>Ответственность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223056-906B-8761-8F37-B9FBB6F08A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610" y="3983985"/>
            <a:ext cx="2721429" cy="20410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90941D-BD8B-5196-D483-3B50B5E7E3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7201" y="3999509"/>
            <a:ext cx="2721429" cy="20410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F752CA-9962-FFD1-205B-D379154612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8548" y="4037846"/>
            <a:ext cx="2721430" cy="2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08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1028" y="1224642"/>
            <a:ext cx="613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Организаторская Деятельность</a:t>
            </a:r>
            <a:endParaRPr lang="ru-RU" sz="2400" b="1" dirty="0">
              <a:highlight>
                <a:srgbClr val="FFFF00"/>
              </a:highligh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0815" y="2050953"/>
            <a:ext cx="669471" cy="53165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52600" y="1784578"/>
            <a:ext cx="396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Инициативность</a:t>
            </a:r>
          </a:p>
          <a:p>
            <a:pPr algn="just"/>
            <a:r>
              <a:rPr lang="ru-RU" dirty="0"/>
              <a:t>Дети выступают в качестве организаторов и активных участников событий.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44736" y="3181970"/>
            <a:ext cx="3970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Командная Работа</a:t>
            </a:r>
          </a:p>
          <a:p>
            <a:pPr algn="just"/>
            <a:r>
              <a:rPr lang="ru-RU" dirty="0"/>
              <a:t>Участники учатся слаженно взаимодействовать, распределять обязанности и достигать общих целей.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52600" y="4570749"/>
            <a:ext cx="39623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Развитие Навыков</a:t>
            </a:r>
          </a:p>
          <a:p>
            <a:r>
              <a:rPr lang="ru-RU" dirty="0"/>
              <a:t>Через практическую деятельность дети осваивают организаторские, ораторские и коммуникативные навыки.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50D443-8D9C-63B3-FACB-C97BEC857D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5" t="21262" b="17994"/>
          <a:stretch/>
        </p:blipFill>
        <p:spPr>
          <a:xfrm>
            <a:off x="8191284" y="1865410"/>
            <a:ext cx="3701166" cy="17521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9EFFBDB-8812-E75C-360D-5638EB35D0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47" r="18657"/>
          <a:stretch/>
        </p:blipFill>
        <p:spPr>
          <a:xfrm>
            <a:off x="5974581" y="1865410"/>
            <a:ext cx="2104219" cy="407814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21CB6D-968E-95B4-8542-C8625E196F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403" r="20781"/>
          <a:stretch/>
        </p:blipFill>
        <p:spPr>
          <a:xfrm>
            <a:off x="10238767" y="3766823"/>
            <a:ext cx="1653683" cy="212806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D2754B-08F2-F1F2-CAB3-22A5174E0A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772" t="1" r="18468" b="-2500"/>
          <a:stretch/>
        </p:blipFill>
        <p:spPr>
          <a:xfrm>
            <a:off x="8185068" y="3796658"/>
            <a:ext cx="1980372" cy="21554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3BE7B7-77F6-DD07-B7B0-77869CA223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004" y="3461139"/>
            <a:ext cx="688908" cy="5608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4494BD-DA50-FB2A-85F5-2AEFC0E4BB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110" y="4979866"/>
            <a:ext cx="688908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42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6" y="1514264"/>
            <a:ext cx="1548288" cy="2188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68" y="1671294"/>
            <a:ext cx="1682452" cy="24820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72" y="2017964"/>
            <a:ext cx="1711802" cy="24194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217" y="2306236"/>
            <a:ext cx="1631496" cy="23059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878" y="2393239"/>
            <a:ext cx="1682452" cy="23779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BE2DA0-7DEA-45BC-EBEC-E9E2541D77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6517" y="2615882"/>
            <a:ext cx="1731000" cy="24194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D2463C-6B79-41BC-7C9D-F3FBF88C05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71991" y="2794369"/>
            <a:ext cx="1844201" cy="25776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CC5E8E-B00B-807E-9238-629A9825F2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1200" y="3782042"/>
            <a:ext cx="2300392" cy="163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0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626700" y="278592"/>
            <a:ext cx="9232246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практики. 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01C536-6225-67EC-65C7-21BB1E39E255}"/>
              </a:ext>
            </a:extLst>
          </p:cNvPr>
          <p:cNvSpPr txBox="1"/>
          <p:nvPr/>
        </p:nvSpPr>
        <p:spPr>
          <a:xfrm>
            <a:off x="706605" y="1819656"/>
            <a:ext cx="105847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	«Что заложено в начале жизни, то остается в человеке навсегда» - известная истина. Воспитание детей – это творческая работа.</a:t>
            </a:r>
            <a:endParaRPr lang="ru-RU" sz="2000" strike="sngStrike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9610" y="2591521"/>
            <a:ext cx="114727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	В результате реализации данной программы обучающиеся приобретают многогранный опыт:</a:t>
            </a:r>
          </a:p>
          <a:p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совместной деятельности по реализации возрастных интересов;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возможность самоутверждения в активной социальной;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возможность получения собственного опыта в социально-значимой деятельности;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развитие лидерских качеств и социальной инициативности;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навыки коммуникации в разновозрастной группе как одного из средств поддержки собственной активности;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опыт самостоятельной проектной деятельности по решению значимых для школьного сообщества задач.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58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263495"/>
            <a:ext cx="9232246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практики. 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B647D-2F01-5DCB-0BCC-005F2B8048EA}"/>
              </a:ext>
            </a:extLst>
          </p:cNvPr>
          <p:cNvSpPr txBox="1"/>
          <p:nvPr/>
        </p:nvSpPr>
        <p:spPr>
          <a:xfrm>
            <a:off x="541867" y="1859340"/>
            <a:ext cx="860848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	Для дальнейшей реализации программы планируем сосредоточиться на развитии следующих направлений:</a:t>
            </a:r>
          </a:p>
          <a:p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делать качественную оценку своей деятельности;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анализировать свои ошибки и находить пути их исправления;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ориентироваться в мире взрослых, занимать активную жизненную позицию, преодолевать трудности адаптации в коллективе.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</TotalTime>
  <Words>542</Words>
  <Application>Microsoft Office PowerPoint</Application>
  <PresentationFormat>Широкоэкранный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Bahnschrift SemiLight Condensed</vt:lpstr>
      <vt:lpstr>Calibri</vt:lpstr>
      <vt:lpstr>Druk Cyr</vt:lpstr>
      <vt:lpstr>NeueMachina-Medium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59</cp:revision>
  <dcterms:created xsi:type="dcterms:W3CDTF">2023-02-14T15:50:37Z</dcterms:created>
  <dcterms:modified xsi:type="dcterms:W3CDTF">2024-11-18T07:13:43Z</dcterms:modified>
</cp:coreProperties>
</file>