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8" r:id="rId2"/>
    <p:sldId id="270" r:id="rId3"/>
    <p:sldId id="271" r:id="rId4"/>
    <p:sldId id="273" r:id="rId5"/>
    <p:sldId id="274" r:id="rId6"/>
    <p:sldId id="275" r:id="rId7"/>
    <p:sldId id="288" r:id="rId8"/>
    <p:sldId id="278" r:id="rId9"/>
    <p:sldId id="28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BB73"/>
    <a:srgbClr val="A76E28"/>
    <a:srgbClr val="D8C078"/>
    <a:srgbClr val="77121A"/>
    <a:srgbClr val="CDAF69"/>
    <a:srgbClr val="E2CB80"/>
    <a:srgbClr val="B2914E"/>
    <a:srgbClr val="B79555"/>
    <a:srgbClr val="5B0F25"/>
    <a:srgbClr val="7616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0C00C-A515-4F89-AB97-80239FA0CBB4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B405D-B588-4058-B93B-870E1137D2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232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973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344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4431" y="2020638"/>
            <a:ext cx="487569" cy="141907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4654"/>
            <a:ext cx="12137434" cy="658676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6678524" cy="683895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129" y="590558"/>
            <a:ext cx="2844794" cy="151118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" y="5565219"/>
            <a:ext cx="12191999" cy="12922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" y="0"/>
            <a:ext cx="12191999" cy="685751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6978" y="504505"/>
            <a:ext cx="2844794" cy="15111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584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764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414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548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/>
          <p:cNvSpPr txBox="1"/>
          <p:nvPr/>
        </p:nvSpPr>
        <p:spPr>
          <a:xfrm>
            <a:off x="638355" y="645742"/>
            <a:ext cx="9972136" cy="14946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endParaRPr lang="ru-RU" sz="4800" dirty="0"/>
          </a:p>
          <a:p>
            <a:r>
              <a:rPr lang="ru-RU" sz="4800" dirty="0"/>
              <a:t> </a:t>
            </a:r>
            <a:endParaRPr sz="3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1334218" y="3372200"/>
            <a:ext cx="6300157" cy="10150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учитель начальных классов </a:t>
            </a:r>
          </a:p>
          <a:p>
            <a:pPr marL="12700">
              <a:spcBef>
                <a:spcPts val="135"/>
              </a:spcBef>
            </a:pPr>
            <a:r>
              <a:rPr lang="ru-RU" sz="32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Садовникова</a:t>
            </a: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Ольга Владимировна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0" y="5206481"/>
            <a:ext cx="6766479" cy="14946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«Средняя общеобразовательная школа №5»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г.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Югорск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5583" y="645740"/>
            <a:ext cx="9972136" cy="143308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endParaRPr lang="ru-RU" sz="4800" dirty="0"/>
          </a:p>
          <a:p>
            <a:r>
              <a:rPr lang="ru-RU" sz="4400" dirty="0"/>
              <a:t> </a:t>
            </a:r>
            <a:r>
              <a:rPr lang="ru-RU" sz="4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«ТЕХНОЛОГИЯ КРИТЕРИАЛЬНОГО ОЦЕНИВАНИЯ» </a:t>
            </a:r>
            <a:endParaRPr sz="4400" spc="-75" dirty="0">
              <a:solidFill>
                <a:srgbClr val="76161A"/>
              </a:solidFill>
              <a:highlight>
                <a:srgbClr val="FFFF00"/>
              </a:highlight>
              <a:latin typeface="Bahnschrift SemiLight Condensed" panose="020B0502040204020203" pitchFamily="34" charset="0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2610086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264" y="1618735"/>
            <a:ext cx="3145972" cy="2741842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69476" y="3444505"/>
            <a:ext cx="3320142" cy="923330"/>
          </a:xfrm>
          <a:prstGeom prst="rect">
            <a:avLst/>
          </a:prstGeom>
          <a:solidFill>
            <a:srgbClr val="A76E28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потребность самостоятельно находить ответы на вопросы, которые ставит жизнь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4418" y="1136862"/>
            <a:ext cx="3341916" cy="1200329"/>
          </a:xfrm>
          <a:prstGeom prst="rect">
            <a:avLst/>
          </a:prstGeom>
          <a:solidFill>
            <a:srgbClr val="A76E28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готовность и способность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адаптироваться к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новым социально-культурным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требованиям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58447" y="4936476"/>
            <a:ext cx="2880233" cy="923330"/>
          </a:xfrm>
          <a:prstGeom prst="rect">
            <a:avLst/>
          </a:prstGeom>
          <a:solidFill>
            <a:srgbClr val="A76E28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способность оценивать последствия своих поступков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04274" y="3583004"/>
            <a:ext cx="2855611" cy="646331"/>
          </a:xfrm>
          <a:prstGeom prst="rect">
            <a:avLst/>
          </a:prstGeom>
          <a:solidFill>
            <a:srgbClr val="A76E28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быть готовыми нести ответственность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1212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1649" y="381781"/>
            <a:ext cx="4967922" cy="1323439"/>
          </a:xfrm>
          <a:prstGeom prst="rect">
            <a:avLst/>
          </a:prstGeom>
          <a:solidFill>
            <a:srgbClr val="D3BB73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Деятельностная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теория учения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Л. С. Выготский, С. Л. Рубинштейн, А. Н. Леонтьев, П. Я. Гальперин, Д. Б.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Эльконин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В. В. Давыдов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1649" y="2026699"/>
            <a:ext cx="6096000" cy="923330"/>
          </a:xfrm>
          <a:prstGeom prst="rect">
            <a:avLst/>
          </a:prstGeom>
          <a:solidFill>
            <a:srgbClr val="D3BB73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Абекова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Ж. А.,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Оралбаев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А. Б.,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Бердалиева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М.,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Избасарова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Ж. К.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 Авторы статьи «Технология критериального оценивания, методика её применения в учебном процессе»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1649" y="4707760"/>
            <a:ext cx="8828314" cy="1477328"/>
          </a:xfrm>
          <a:prstGeom prst="rect">
            <a:avLst/>
          </a:prstGeom>
          <a:solidFill>
            <a:srgbClr val="D3BB73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М. Ю. Демидова, С. В. Иванов, О. А. Карабанова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lvl="0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Авторы определения критериального оценивания как процесса, основанного на сравнении учебных достижений учащихся с чётко определёнными, коллективно выработанными и заранее известными всем участникам образовательного процесса критериями.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1649" y="3303893"/>
            <a:ext cx="7128125" cy="923330"/>
          </a:xfrm>
          <a:prstGeom prst="rect">
            <a:avLst/>
          </a:prstGeom>
          <a:solidFill>
            <a:srgbClr val="D3BB73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В.П. Беспалько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 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Методологической основой системы критериального оценивания является его технология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критериально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-ориентированного обучения </a:t>
            </a:r>
          </a:p>
        </p:txBody>
      </p:sp>
    </p:spTree>
    <p:extLst>
      <p:ext uri="{BB962C8B-B14F-4D97-AF65-F5344CB8AC3E}">
        <p14:creationId xmlns:p14="http://schemas.microsoft.com/office/powerpoint/2010/main" val="2977979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0947" y="337848"/>
            <a:ext cx="1717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Г.А. </a:t>
            </a:r>
            <a:r>
              <a:rPr lang="ru-RU" b="1" i="1" dirty="0" err="1">
                <a:solidFill>
                  <a:schemeClr val="bg1"/>
                </a:solidFill>
              </a:rPr>
              <a:t>Цукерман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t="7611" r="7110" b="17654"/>
          <a:stretch/>
        </p:blipFill>
        <p:spPr bwMode="auto">
          <a:xfrm>
            <a:off x="610947" y="707180"/>
            <a:ext cx="2589453" cy="185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6" t="13429" r="11715" b="12096"/>
          <a:stretch/>
        </p:blipFill>
        <p:spPr bwMode="auto">
          <a:xfrm>
            <a:off x="3450770" y="707180"/>
            <a:ext cx="2533997" cy="185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2770" y="2828835"/>
            <a:ext cx="6096000" cy="1200329"/>
          </a:xfrm>
          <a:prstGeom prst="rect">
            <a:avLst/>
          </a:prstGeom>
          <a:solidFill>
            <a:srgbClr val="D3BB73"/>
          </a:solidFill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(Ральф </a:t>
            </a:r>
            <a:r>
              <a:rPr lang="ru-RU" b="1" dirty="0" err="1">
                <a:solidFill>
                  <a:schemeClr val="bg1"/>
                </a:solidFill>
              </a:rPr>
              <a:t>Тайлер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С.Б.Велединская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М.Ю.Дорофеева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/>
              <a:t>Технология педагогического проектирования «Обратный дизайн»</a:t>
            </a:r>
            <a:r>
              <a:rPr lang="ru-RU" dirty="0"/>
              <a:t>, главным критерием которого становятся планируемые результаты обучения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2770" y="4629557"/>
            <a:ext cx="6096000" cy="1477328"/>
          </a:xfrm>
          <a:prstGeom prst="rect">
            <a:avLst/>
          </a:prstGeom>
          <a:solidFill>
            <a:srgbClr val="D3BB73"/>
          </a:solidFill>
        </p:spPr>
        <p:txBody>
          <a:bodyPr>
            <a:spAutoFit/>
          </a:bodyPr>
          <a:lstStyle/>
          <a:p>
            <a:r>
              <a:rPr lang="ru-RU" dirty="0"/>
              <a:t>Программа развития профессиональных компетенций педагога,  разработанная специалистами АНО ДПО «Высшей  школы компетенций» в сотрудничестве с Автономной организацией образования  «Назарбаев интеллектуальные школы» Казахстана</a:t>
            </a:r>
          </a:p>
        </p:txBody>
      </p:sp>
    </p:spTree>
    <p:extLst>
      <p:ext uri="{BB962C8B-B14F-4D97-AF65-F5344CB8AC3E}">
        <p14:creationId xmlns:p14="http://schemas.microsoft.com/office/powerpoint/2010/main" val="2285877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20158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578395" y="52104"/>
            <a:ext cx="9232246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36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Что заложено в принципах критериального оценивания?</a:t>
            </a:r>
            <a:endParaRPr sz="36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3" t="33016" r="13483" b="17301"/>
          <a:stretch/>
        </p:blipFill>
        <p:spPr bwMode="auto">
          <a:xfrm>
            <a:off x="59496" y="958319"/>
            <a:ext cx="10194848" cy="5181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4"/>
          <a:srcRect t="17151"/>
          <a:stretch/>
        </p:blipFill>
        <p:spPr bwMode="auto">
          <a:xfrm>
            <a:off x="10146994" y="33033"/>
            <a:ext cx="2045006" cy="13630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67949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-10991" y="6127409"/>
            <a:ext cx="12202991" cy="9047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Как правильно ставить цели по SMAR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957" b="7337"/>
          <a:stretch/>
        </p:blipFill>
        <p:spPr bwMode="auto">
          <a:xfrm>
            <a:off x="2006576" y="108561"/>
            <a:ext cx="6424753" cy="2536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8855" y="3234143"/>
            <a:ext cx="5519058" cy="1815882"/>
          </a:xfrm>
          <a:prstGeom prst="rect">
            <a:avLst/>
          </a:prstGeom>
          <a:solidFill>
            <a:srgbClr val="E2CB8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урока </a:t>
            </a:r>
            <a:r>
              <a:rPr lang="ru-RU" sz="2400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(до </a:t>
            </a:r>
            <a:r>
              <a:rPr lang="ru-RU" sz="2400" dirty="0" err="1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SMARTирования</a:t>
            </a:r>
            <a:r>
              <a:rPr lang="ru-RU" sz="2400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 </a:t>
            </a:r>
          </a:p>
          <a:p>
            <a:r>
              <a:rPr lang="ru-RU" sz="2800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 умений  </a:t>
            </a:r>
          </a:p>
          <a:p>
            <a:r>
              <a:rPr lang="ru-RU" sz="2800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выполнять синтаксический разбор предложения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85256" y="2644934"/>
            <a:ext cx="76853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урока : </a:t>
            </a:r>
            <a:r>
              <a:rPr lang="ru-RU" sz="2400" b="1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«Синтаксический разбор предложения»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802086" y="3234143"/>
            <a:ext cx="6259285" cy="2780248"/>
          </a:xfrm>
          <a:prstGeom prst="rect">
            <a:avLst/>
          </a:prstGeom>
          <a:solidFill>
            <a:srgbClr val="CDAF69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7628" indent="-67628">
              <a:spcBef>
                <a:spcPts val="225"/>
              </a:spcBef>
              <a:spcAft>
                <a:spcPts val="225"/>
              </a:spcAft>
            </a:pPr>
            <a:r>
              <a:rPr lang="ru-RU" sz="2800" b="1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урока </a:t>
            </a:r>
            <a:r>
              <a:rPr lang="ru-RU" sz="2400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(после </a:t>
            </a:r>
            <a:r>
              <a:rPr lang="en-US" sz="2400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SMART</a:t>
            </a:r>
            <a:r>
              <a:rPr lang="ru-RU" sz="2400" dirty="0" err="1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ирования</a:t>
            </a:r>
            <a:r>
              <a:rPr lang="ru-RU" sz="2400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 </a:t>
            </a:r>
          </a:p>
          <a:p>
            <a:pPr marL="67628" indent="-67628">
              <a:spcBef>
                <a:spcPts val="225"/>
              </a:spcBef>
              <a:spcAft>
                <a:spcPts val="225"/>
              </a:spcAft>
            </a:pPr>
            <a:r>
              <a:rPr lang="kk-KZ" sz="2800" u="sng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назвать</a:t>
            </a:r>
            <a:r>
              <a:rPr lang="kk-KZ" sz="2800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пунктов алгоритма синтаксического разбора,</a:t>
            </a:r>
          </a:p>
          <a:p>
            <a:pPr marL="67628" indent="-67628">
              <a:spcBef>
                <a:spcPts val="225"/>
              </a:spcBef>
              <a:spcAft>
                <a:spcPts val="225"/>
              </a:spcAft>
            </a:pPr>
            <a:r>
              <a:rPr lang="kk-KZ" sz="2800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800" u="sng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провести</a:t>
            </a:r>
            <a:r>
              <a:rPr lang="kk-KZ" sz="2800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синтаксический разбор простого предложения, опираясь на опорные слова</a:t>
            </a:r>
            <a:endParaRPr lang="ru-RU" sz="2800" dirty="0">
              <a:solidFill>
                <a:srgbClr val="77121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24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20158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578395" y="52104"/>
            <a:ext cx="9232246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36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Что заложено в принципах критериального оценивания?</a:t>
            </a:r>
            <a:endParaRPr sz="36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3" t="33016" r="13483" b="17301"/>
          <a:stretch/>
        </p:blipFill>
        <p:spPr bwMode="auto">
          <a:xfrm>
            <a:off x="97972" y="789429"/>
            <a:ext cx="9002485" cy="53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4"/>
          <a:srcRect t="17151"/>
          <a:stretch/>
        </p:blipFill>
        <p:spPr bwMode="auto">
          <a:xfrm>
            <a:off x="10146994" y="33033"/>
            <a:ext cx="2045006" cy="13630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568968" y="2969960"/>
            <a:ext cx="2202260" cy="1200329"/>
          </a:xfrm>
          <a:prstGeom prst="rect">
            <a:avLst/>
          </a:prstGeom>
          <a:solidFill>
            <a:srgbClr val="D8C078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Критерии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 - 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перечень различных видов деятельности учащегося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810641" y="2631406"/>
            <a:ext cx="1598894" cy="338554"/>
          </a:xfrm>
          <a:prstGeom prst="rect">
            <a:avLst/>
          </a:prstGeom>
          <a:solidFill>
            <a:srgbClr val="D8C078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SMART - цель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363812" y="4160464"/>
            <a:ext cx="2612571" cy="1477328"/>
          </a:xfrm>
          <a:prstGeom prst="rect">
            <a:avLst/>
          </a:prstGeom>
          <a:solidFill>
            <a:srgbClr val="D8C078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Дескри́пторы</a:t>
            </a: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 - 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шаги учащегося по достижению наилучшего результата по каждому критерию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210364" y="2285021"/>
            <a:ext cx="799447" cy="338554"/>
          </a:xfrm>
          <a:prstGeom prst="rect">
            <a:avLst/>
          </a:prstGeom>
          <a:solidFill>
            <a:srgbClr val="D8C078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48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10178143" y="33527"/>
            <a:ext cx="2013857" cy="13297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1051827"/>
              </p:ext>
            </p:extLst>
          </p:nvPr>
        </p:nvGraphicFramePr>
        <p:xfrm>
          <a:off x="97972" y="76200"/>
          <a:ext cx="10080171" cy="6159564"/>
        </p:xfrm>
        <a:graphic>
          <a:graphicData uri="http://schemas.openxmlformats.org/drawingml/2006/table">
            <a:tbl>
              <a:tblPr firstRow="1" bandRow="1"/>
              <a:tblGrid>
                <a:gridCol w="1544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0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55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76880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277246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554492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831738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108984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38623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1663476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940723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217969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Тема: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9555"/>
                    </a:solidFill>
                  </a:tcPr>
                </a:tc>
                <a:tc gridSpan="3"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277246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554492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831738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108984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138623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1663476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1940723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2217969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Решение выражений без скобок и со скобками</a:t>
                      </a:r>
                    </a:p>
                    <a:p>
                      <a:pPr algn="ctr"/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несколько действий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95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12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27724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554492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831738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108984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38623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166347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940723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217969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CB80"/>
                    </a:solidFill>
                  </a:tcPr>
                </a:tc>
                <a:tc gridSpan="3"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27724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554492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831738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108984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38623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166347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940723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217969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sng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Устанавливать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порядок действий и </a:t>
                      </a:r>
                      <a:r>
                        <a:rPr lang="ru-RU" sz="2000" u="sng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находить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значения числовых выражений в несколько действий без скобок и со скобками.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CB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124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27724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554492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831738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108984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38623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166347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940723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217969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Критерии: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91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27724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554492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831738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108984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38623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166347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940723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217969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Задания: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914E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27724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554492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831738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108984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38623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166347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940723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217969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Дескрипторы: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91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4070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27724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554492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831738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108984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38623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166347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940723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217969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Определяет порядок действий в числовых  выражениях со скобками и без скобок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CB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27724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554492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831738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108984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38623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166347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940723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217969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Расставьте порядок действий в каждом выражении: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</a:t>
                      </a:r>
                      <a:r>
                        <a:rPr lang="ru-RU" sz="1800" b="1" i="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 : 3 ∙ 5 – 399 </a:t>
                      </a:r>
                    </a:p>
                    <a:p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1" i="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б) 4 ∙ (932 + 17692) : 6 </a:t>
                      </a:r>
                    </a:p>
                    <a:p>
                      <a:endParaRPr lang="ru-RU" sz="1800" b="1" i="0" kern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1" i="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в) (18 ∙ 93 – (1927</a:t>
                      </a:r>
                      <a:r>
                        <a:rPr lang="ru-RU" sz="1800" b="1" i="0" kern="1200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 1873) ∙ 31) + 56 </a:t>
                      </a:r>
                    </a:p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CB8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27724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554492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831738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108984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38623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166347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940723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217969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Ученик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 указывает порядок действий в числовом выражении без скобок;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   указывает порядок действий в числовом выражении со скобками;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 указывает порядок действий в числовом выражении с двумя скобками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CB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6880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27724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554492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831738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108984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38623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166347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940723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217969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Находит значение числовых выражений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CB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27724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554492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831738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108984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38623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166347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940723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217969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Найдите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значение выражения</a:t>
                      </a:r>
                    </a:p>
                    <a:p>
                      <a:endParaRPr lang="ru-RU" sz="1800" b="1" i="0" kern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8130 : 3 – 2640 : 10 =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CB8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27724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554492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831738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108984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38623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1663476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1940723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217969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Ученик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расставляет порядок действий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вычисляет значение выражения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CB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2141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850882" y="0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81744" y="48873"/>
            <a:ext cx="7043056" cy="135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ru-RU" b="1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ПОДВЕДЕНИЕ ИТОГОВ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ru-RU" b="1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Рубрикатор</a:t>
            </a:r>
            <a:r>
              <a:rPr lang="ru-RU" dirty="0">
                <a:solidFill>
                  <a:srgbClr val="77121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— перечень критериев оценивания и дескрипторов; содержит подробное описание уровней выполнения учебных действий и соответствующее им количество баллов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747805"/>
              </p:ext>
            </p:extLst>
          </p:nvPr>
        </p:nvGraphicFramePr>
        <p:xfrm>
          <a:off x="206829" y="1502230"/>
          <a:ext cx="3722914" cy="2301240"/>
        </p:xfrm>
        <a:graphic>
          <a:graphicData uri="http://schemas.openxmlformats.org/drawingml/2006/table">
            <a:tbl>
              <a:tblPr/>
              <a:tblGrid>
                <a:gridCol w="2547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/>
                        <a:t>Уровень выполнения ТЕКУЩЕЙ работы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/>
                        <a:t>Отметка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75</a:t>
                      </a:r>
                      <a:r>
                        <a:rPr lang="ru-RU" baseline="0" dirty="0"/>
                        <a:t> -99%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50 - 74%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0-49%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084492"/>
              </p:ext>
            </p:extLst>
          </p:nvPr>
        </p:nvGraphicFramePr>
        <p:xfrm>
          <a:off x="201387" y="3937293"/>
          <a:ext cx="3761013" cy="2340429"/>
        </p:xfrm>
        <a:graphic>
          <a:graphicData uri="http://schemas.openxmlformats.org/drawingml/2006/table">
            <a:tbl>
              <a:tblPr/>
              <a:tblGrid>
                <a:gridCol w="2509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2305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/>
                        <a:t>Уровень выполнения ИТОГОВОЙ</a:t>
                      </a:r>
                      <a:r>
                        <a:rPr lang="ru-RU" b="1" i="1" baseline="0" dirty="0"/>
                        <a:t> работы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/>
                        <a:t>Отметка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031">
                <a:tc>
                  <a:txBody>
                    <a:bodyPr/>
                    <a:lstStyle/>
                    <a:p>
                      <a:r>
                        <a:rPr lang="ru-RU" dirty="0"/>
                        <a:t>90 - 100%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031">
                <a:tc>
                  <a:txBody>
                    <a:bodyPr/>
                    <a:lstStyle/>
                    <a:p>
                      <a:r>
                        <a:rPr lang="ru-RU" dirty="0"/>
                        <a:t>70</a:t>
                      </a:r>
                      <a:r>
                        <a:rPr lang="ru-RU" baseline="0" dirty="0"/>
                        <a:t> -89%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031">
                <a:tc>
                  <a:txBody>
                    <a:bodyPr/>
                    <a:lstStyle/>
                    <a:p>
                      <a:r>
                        <a:rPr lang="ru-RU" dirty="0"/>
                        <a:t>50 - 69%,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031">
                <a:tc>
                  <a:txBody>
                    <a:bodyPr/>
                    <a:lstStyle/>
                    <a:p>
                      <a:r>
                        <a:rPr lang="ru-RU" dirty="0"/>
                        <a:t>0-49%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59" t="3440" r="16394" b="2452"/>
          <a:stretch/>
        </p:blipFill>
        <p:spPr bwMode="auto">
          <a:xfrm>
            <a:off x="5387739" y="1665541"/>
            <a:ext cx="4463143" cy="440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75" t="19207" r="57589" b="17777"/>
          <a:stretch/>
        </p:blipFill>
        <p:spPr bwMode="auto">
          <a:xfrm>
            <a:off x="4555672" y="1430898"/>
            <a:ext cx="2416629" cy="280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46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2126</TotalTime>
  <Words>563</Words>
  <Application>Microsoft Office PowerPoint</Application>
  <PresentationFormat>Широкоэкранный</PresentationFormat>
  <Paragraphs>92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Bahnschrift SemiLight Condensed</vt:lpstr>
      <vt:lpstr>Calibri</vt:lpstr>
      <vt:lpstr>Druk Cyr</vt:lpstr>
      <vt:lpstr>NeueMachina-Medium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Nout1</dc:creator>
  <cp:lastModifiedBy>Елена Ивановна Минаева</cp:lastModifiedBy>
  <cp:revision>67</cp:revision>
  <dcterms:created xsi:type="dcterms:W3CDTF">2023-02-14T15:50:37Z</dcterms:created>
  <dcterms:modified xsi:type="dcterms:W3CDTF">2024-11-18T07:56:39Z</dcterms:modified>
</cp:coreProperties>
</file>