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70" r:id="rId3"/>
    <p:sldId id="285" r:id="rId4"/>
    <p:sldId id="289" r:id="rId5"/>
    <p:sldId id="273" r:id="rId6"/>
    <p:sldId id="266" r:id="rId7"/>
    <p:sldId id="274" r:id="rId8"/>
    <p:sldId id="275" r:id="rId9"/>
    <p:sldId id="277" r:id="rId10"/>
    <p:sldId id="278" r:id="rId11"/>
    <p:sldId id="280" r:id="rId12"/>
    <p:sldId id="281" r:id="rId13"/>
    <p:sldId id="282" r:id="rId14"/>
    <p:sldId id="283" r:id="rId15"/>
    <p:sldId id="284" r:id="rId16"/>
    <p:sldId id="286" r:id="rId17"/>
    <p:sldId id="287" r:id="rId18"/>
    <p:sldId id="288" r:id="rId19"/>
    <p:sldId id="272" r:id="rId20"/>
    <p:sldId id="276" r:id="rId21"/>
    <p:sldId id="279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161A"/>
    <a:srgbClr val="D3BB73"/>
    <a:srgbClr val="D8C078"/>
    <a:srgbClr val="5B0F25"/>
    <a:srgbClr val="77121A"/>
    <a:srgbClr val="B79555"/>
    <a:srgbClr val="CDAF69"/>
    <a:srgbClr val="A76E28"/>
    <a:srgbClr val="B2914E"/>
    <a:srgbClr val="E2C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3" Type="http://schemas.openxmlformats.org/officeDocument/2006/relationships/image" Target="../media/image20.pn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1.jpe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6716" y="906227"/>
            <a:ext cx="8049757" cy="250517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4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«Педагогические условия формирования социальной успешности обучающихся с ОВЗ</a:t>
            </a:r>
          </a:p>
          <a:p>
            <a:pPr marL="12700" algn="ctr">
              <a:spcBef>
                <a:spcPts val="135"/>
              </a:spcBef>
            </a:pPr>
            <a:r>
              <a:rPr lang="ru-RU" sz="4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 инклюзивно-образовательной среде</a:t>
            </a:r>
          </a:p>
          <a:p>
            <a:pPr marL="12700" algn="ctr">
              <a:spcBef>
                <a:spcPts val="135"/>
              </a:spcBef>
            </a:pPr>
            <a:r>
              <a:rPr lang="ru-RU" sz="40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школьного театра»</a:t>
            </a:r>
            <a:endParaRPr sz="40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1075480" y="3684037"/>
            <a:ext cx="65531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учитель–логопед Яшкина Татьяна Юрьевна 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298555" y="6222097"/>
            <a:ext cx="5945227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prstClr val="white"/>
                </a:solidFill>
                <a:latin typeface="Bahnschrift SemiLight Condensed" panose="020B0502040204020203" pitchFamily="34" charset="0"/>
                <a:cs typeface="NeueMachina-Medium"/>
              </a:rPr>
              <a:t>ЛГ МАОУ «Средняя общеобразовательная школа № 5»</a:t>
            </a:r>
            <a:endParaRPr sz="2400" dirty="0">
              <a:solidFill>
                <a:prstClr val="white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19" y="6093001"/>
            <a:ext cx="9384145" cy="4294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20" y="5262373"/>
            <a:ext cx="9384145" cy="6736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19" y="4338735"/>
            <a:ext cx="9384145" cy="729028"/>
          </a:xfrm>
          <a:prstGeom prst="rect">
            <a:avLst/>
          </a:prstGeom>
        </p:spPr>
      </p:pic>
      <p:sp>
        <p:nvSpPr>
          <p:cNvPr id="2" name="object 5">
            <a:extLst>
              <a:ext uri="{FF2B5EF4-FFF2-40B4-BE49-F238E27FC236}">
                <a16:creationId xmlns:a16="http://schemas.microsoft.com/office/drawing/2014/main" id="{D1F40345-83A9-4C49-9DE0-266AE4EEF1C4}"/>
              </a:ext>
            </a:extLst>
          </p:cNvPr>
          <p:cNvSpPr txBox="1"/>
          <p:nvPr/>
        </p:nvSpPr>
        <p:spPr>
          <a:xfrm>
            <a:off x="252401" y="334862"/>
            <a:ext cx="7825154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indent="-12700" algn="just">
              <a:spcBef>
                <a:spcPts val="135"/>
              </a:spcBef>
            </a:pPr>
            <a:endParaRPr lang="ru-RU" sz="2400" spc="-75" dirty="0">
              <a:solidFill>
                <a:srgbClr val="76161A"/>
              </a:solidFill>
              <a:highlight>
                <a:srgbClr val="FFFF00"/>
              </a:highlight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97019" y="4275722"/>
            <a:ext cx="93841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ru-RU" sz="2400" spc="-75" dirty="0">
                <a:solidFill>
                  <a:srgbClr val="D8C078"/>
                </a:solidFill>
                <a:latin typeface="Bahnschrift SemiLight Condensed" panose="020B0502040204020203" pitchFamily="34" charset="0"/>
                <a:cs typeface="NeueMachina-Medium"/>
              </a:rPr>
              <a:t>Как помочь таким детям увидеть, услышать, почувствовать все многообразие окружающей среды? </a:t>
            </a:r>
          </a:p>
          <a:p>
            <a:pPr algn="just">
              <a:spcAft>
                <a:spcPts val="1200"/>
              </a:spcAft>
            </a:pPr>
            <a:r>
              <a:rPr lang="ru-RU" sz="2400" spc="-75" dirty="0">
                <a:solidFill>
                  <a:srgbClr val="D8C078"/>
                </a:solidFill>
                <a:latin typeface="Bahnschrift SemiLight Condensed" panose="020B0502040204020203" pitchFamily="34" charset="0"/>
                <a:cs typeface="NeueMachina-Medium"/>
              </a:rPr>
              <a:t>Как помочь им раскрыть свое Я, понять его и войти в мир взрослых, полноценно существовать и взаимодействовать в нем? </a:t>
            </a:r>
          </a:p>
          <a:p>
            <a:pPr algn="just">
              <a:spcAft>
                <a:spcPts val="1200"/>
              </a:spcAft>
            </a:pPr>
            <a:r>
              <a:rPr lang="ru-RU" sz="2400" spc="-75" dirty="0">
                <a:solidFill>
                  <a:srgbClr val="D8C078"/>
                </a:solidFill>
                <a:latin typeface="Bahnschrift SemiLight Condensed" panose="020B0502040204020203" pitchFamily="34" charset="0"/>
                <a:cs typeface="NeueMachina-Medium"/>
              </a:rPr>
              <a:t>Я  приняла решение создать театр для моих особенных детей!</a:t>
            </a:r>
            <a:endParaRPr lang="ru-RU" dirty="0">
              <a:solidFill>
                <a:srgbClr val="D8C078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0975" y="1279872"/>
            <a:ext cx="82010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«Вероятно, человечество победит раньше или позже слепоту, и глухоту, и слабоумие. Но гораздо раньше оно победит их в социальном и педагогическом плане, чем в плане медицинском и биологическом» </a:t>
            </a:r>
          </a:p>
          <a:p>
            <a:pPr algn="r"/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Л.С. Выготский</a:t>
            </a:r>
          </a:p>
        </p:txBody>
      </p:sp>
    </p:spTree>
    <p:extLst>
      <p:ext uri="{BB962C8B-B14F-4D97-AF65-F5344CB8AC3E}">
        <p14:creationId xmlns:p14="http://schemas.microsoft.com/office/powerpoint/2010/main" val="271121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00" y="3677529"/>
            <a:ext cx="11245607" cy="2398865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2" y="600941"/>
            <a:ext cx="1601109" cy="2313998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485" y="600941"/>
            <a:ext cx="2619025" cy="2313998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017" y="600941"/>
            <a:ext cx="2473996" cy="2313998"/>
          </a:xfrm>
          <a:prstGeom prst="rect">
            <a:avLst/>
          </a:prstGeom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912559" y="3726371"/>
            <a:ext cx="11165488" cy="224612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42900" indent="-342900" algn="just">
              <a:spcBef>
                <a:spcPts val="135"/>
              </a:spcBef>
              <a:buFont typeface="Wingdings" panose="05000000000000000000" pitchFamily="2" charset="2"/>
              <a:buChar char="ü"/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Письмо </a:t>
            </a:r>
            <a:r>
              <a:rPr lang="ru-RU" sz="24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Минобрнауки</a:t>
            </a: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России «О направлении методических рекомендаций» (вместе с «Методическими рекомендациями по реализации АДОП, способствующих социально-психологической реабилитации, профессиональному самоопределению детей с ОВЗ, включая детей-инвалидов, с учетом их особых образовательных потребностей);</a:t>
            </a:r>
          </a:p>
          <a:p>
            <a:pPr marL="342900" indent="-342900" algn="just">
              <a:spcBef>
                <a:spcPts val="135"/>
              </a:spcBef>
              <a:buFont typeface="Wingdings" panose="05000000000000000000" pitchFamily="2" charset="2"/>
              <a:buChar char="ü"/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Методические рекомендации  по созданию в общеобразовательных организациях школьных театров: Адаптированные дополнительные общеобразовательные программы для детей- инвалидов и детей с ОВЗ</a:t>
            </a:r>
          </a:p>
        </p:txBody>
      </p:sp>
    </p:spTree>
    <p:extLst>
      <p:ext uri="{BB962C8B-B14F-4D97-AF65-F5344CB8AC3E}">
        <p14:creationId xmlns:p14="http://schemas.microsoft.com/office/powerpoint/2010/main" val="87933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18" y="1646224"/>
            <a:ext cx="8271497" cy="4544052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9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441703" y="1787545"/>
            <a:ext cx="8076945" cy="43261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4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Азбукина</a:t>
            </a: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Е.Ю. Использование элементов театральной педагогики при работе с </a:t>
            </a:r>
            <a:r>
              <a:rPr lang="ru-RU" sz="24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дезадаптированными</a:t>
            </a: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подростками. 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Богомолова М.Н. «Ретроспективный обзор ряда исследований проблемы влияния музыкально-театральной деятельности на развитие целостной личности ребенка». 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Ефимова Е.А. Социальная адаптация детей с ограниченными возможностями здоровья. 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Зайцев А.С. Школьный театр как фактор творческого развития и социализации подростка: монография.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Новикова Н.И. Социализация школьников средствами театральной педагогики.</a:t>
            </a:r>
          </a:p>
        </p:txBody>
      </p:sp>
    </p:spTree>
    <p:extLst>
      <p:ext uri="{BB962C8B-B14F-4D97-AF65-F5344CB8AC3E}">
        <p14:creationId xmlns:p14="http://schemas.microsoft.com/office/powerpoint/2010/main" val="105470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8" y="5335077"/>
            <a:ext cx="7722876" cy="11880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8" name="Рисунок 7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9" y="4035500"/>
            <a:ext cx="7722875" cy="10440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7" name="Рисунок 6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978328"/>
            <a:ext cx="7735456" cy="7200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948082"/>
            <a:ext cx="7736728" cy="739695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pic>
        <p:nvPicPr>
          <p:cNvPr id="5" name="Рисунок 4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07025"/>
            <a:ext cx="7736728" cy="1440000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286326" y="141838"/>
            <a:ext cx="7564583" cy="64190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indent="360363" algn="just">
              <a:spcBef>
                <a:spcPts val="2400"/>
              </a:spcBef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 современной педагогике театр все чаще привлекается для решения адаптационных и коммуникационных задач и театрально-педагогические программы работы с детьми строятся на принципе театральной игры, театральной импровизации. </a:t>
            </a:r>
          </a:p>
          <a:p>
            <a:pPr indent="360363" algn="just">
              <a:spcBef>
                <a:spcPts val="2400"/>
              </a:spcBef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Составлена рабочая программа, которая разработана для занятий с детьми  школьного возраста 7-11 лет, в том числе детей с ОВЗ. </a:t>
            </a:r>
          </a:p>
          <a:p>
            <a:pPr indent="360363" algn="just">
              <a:spcBef>
                <a:spcPts val="2400"/>
              </a:spcBef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Количество детей, посещающих театральную студию, составляет 32 человека, из них 14 детей с ОВЗ. </a:t>
            </a:r>
          </a:p>
          <a:p>
            <a:pPr indent="360363" algn="just">
              <a:spcBef>
                <a:spcPts val="2400"/>
              </a:spcBef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Как руководитель студии приняла участие в  марафоне «Театральная деятельность в образовательных организациях: новые подходы и возможности».</a:t>
            </a:r>
          </a:p>
          <a:p>
            <a:pPr indent="360363" algn="just">
              <a:spcBef>
                <a:spcPts val="2400"/>
              </a:spcBef>
            </a:pP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Прошла КПК по теме «Театрализованная деятельность как средство формирования личностной позиции и развития творческих способностей детей в условиях реализации ФГОС». 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8"/>
          <a:srcRect l="9048" t="18767" r="1446" b="19252"/>
          <a:stretch/>
        </p:blipFill>
        <p:spPr>
          <a:xfrm>
            <a:off x="8091055" y="3191164"/>
            <a:ext cx="4027054" cy="3666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587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240146" y="402934"/>
            <a:ext cx="9232246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indent="360363" algn="just">
              <a:spcBef>
                <a:spcPts val="1200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Bold SemiConden" pitchFamily="34" charset="0"/>
                <a:cs typeface="NeueMachina-Medium"/>
              </a:rPr>
              <a:t>Цель: </a:t>
            </a: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Содействие в социализации и раскрытии способностей детей с ОВЗ  через организацию театральной деятельности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0146" y="2094134"/>
            <a:ext cx="11702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363" algn="just">
              <a:spcBef>
                <a:spcPts val="12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 </a:t>
            </a:r>
            <a:r>
              <a:rPr lang="ru-RU" sz="2800" spc="-75" dirty="0">
                <a:solidFill>
                  <a:srgbClr val="76161A"/>
                </a:solidFill>
                <a:latin typeface="Bahnschrift SemiBold SemiConden" pitchFamily="34" charset="0"/>
                <a:cs typeface="NeueMachina-Medium"/>
              </a:rPr>
              <a:t>Задачи:</a:t>
            </a:r>
          </a:p>
          <a:p>
            <a:pPr indent="360363" algn="just">
              <a:spcBef>
                <a:spcPts val="18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1.   Изучить особенности организации театрализованной деятельности детей ОВЗ.</a:t>
            </a:r>
          </a:p>
          <a:p>
            <a:pPr indent="360363" algn="just">
              <a:spcBef>
                <a:spcPts val="18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2.   Подобрать приемы для развития театрализованной деятельности у детей с ОВЗ.</a:t>
            </a:r>
          </a:p>
          <a:p>
            <a:pPr indent="360363" algn="just">
              <a:spcBef>
                <a:spcPts val="18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3.   Организовать театрализованную деятельность обучающихся.</a:t>
            </a:r>
          </a:p>
          <a:p>
            <a:pPr indent="360363" algn="just">
              <a:spcBef>
                <a:spcPts val="18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4.   Привлечь к театрализованной деятельности обучающихся с ОВЗ.</a:t>
            </a:r>
          </a:p>
        </p:txBody>
      </p:sp>
      <p:sp>
        <p:nvSpPr>
          <p:cNvPr id="3" name="Табличка 2"/>
          <p:cNvSpPr/>
          <p:nvPr/>
        </p:nvSpPr>
        <p:spPr>
          <a:xfrm>
            <a:off x="583408" y="2775878"/>
            <a:ext cx="350982" cy="504000"/>
          </a:xfrm>
          <a:prstGeom prst="plaqu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Табличка 6"/>
          <p:cNvSpPr/>
          <p:nvPr/>
        </p:nvSpPr>
        <p:spPr>
          <a:xfrm>
            <a:off x="583408" y="3427183"/>
            <a:ext cx="350982" cy="504000"/>
          </a:xfrm>
          <a:prstGeom prst="plaqu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Табличка 9"/>
          <p:cNvSpPr/>
          <p:nvPr/>
        </p:nvSpPr>
        <p:spPr>
          <a:xfrm>
            <a:off x="583408" y="4078488"/>
            <a:ext cx="350982" cy="504000"/>
          </a:xfrm>
          <a:prstGeom prst="plaqu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абличка 10"/>
          <p:cNvSpPr/>
          <p:nvPr/>
        </p:nvSpPr>
        <p:spPr>
          <a:xfrm>
            <a:off x="597048" y="4760233"/>
            <a:ext cx="350982" cy="504000"/>
          </a:xfrm>
          <a:prstGeom prst="plaqu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08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154" y="810644"/>
            <a:ext cx="6164396" cy="72902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19155" y="770231"/>
            <a:ext cx="61643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spc="-75" dirty="0">
                <a:solidFill>
                  <a:schemeClr val="bg1"/>
                </a:solidFill>
                <a:latin typeface="Bahnschrift SemiLight Condensed" panose="020B0502040204020203" pitchFamily="34" charset="0"/>
                <a:cs typeface="NeueMachina-Medium"/>
              </a:rPr>
              <a:t>приобретение знаний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 rot="5400000">
            <a:off x="4266482" y="1401473"/>
            <a:ext cx="600755" cy="932084"/>
          </a:xfrm>
          <a:prstGeom prst="stripedRightArrow">
            <a:avLst/>
          </a:prstGeom>
          <a:solidFill>
            <a:srgbClr val="D3BB7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33" y="2211164"/>
            <a:ext cx="6164396" cy="72902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645034" y="2170751"/>
            <a:ext cx="61643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spc="-75" dirty="0">
                <a:solidFill>
                  <a:schemeClr val="bg1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знаний</a:t>
            </a:r>
          </a:p>
        </p:txBody>
      </p:sp>
      <p:sp>
        <p:nvSpPr>
          <p:cNvPr id="13" name="Штриховая стрелка вправо 12"/>
          <p:cNvSpPr/>
          <p:nvPr/>
        </p:nvSpPr>
        <p:spPr>
          <a:xfrm rot="5400000">
            <a:off x="4292361" y="2810619"/>
            <a:ext cx="600755" cy="932084"/>
          </a:xfrm>
          <a:prstGeom prst="stripedRightArrow">
            <a:avLst/>
          </a:prstGeom>
          <a:solidFill>
            <a:srgbClr val="D3BB7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33" y="3610929"/>
            <a:ext cx="6164396" cy="72902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645034" y="3570516"/>
            <a:ext cx="61643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spc="-75" dirty="0">
                <a:solidFill>
                  <a:schemeClr val="bg1"/>
                </a:solidFill>
                <a:latin typeface="Bahnschrift SemiLight Condensed" panose="020B0502040204020203" pitchFamily="34" charset="0"/>
                <a:cs typeface="NeueMachina-Medium"/>
              </a:rPr>
              <a:t>закрепление знаний</a:t>
            </a:r>
          </a:p>
        </p:txBody>
      </p:sp>
      <p:sp>
        <p:nvSpPr>
          <p:cNvPr id="16" name="Штриховая стрелка вправо 15"/>
          <p:cNvSpPr/>
          <p:nvPr/>
        </p:nvSpPr>
        <p:spPr>
          <a:xfrm rot="5400000">
            <a:off x="4292361" y="4201758"/>
            <a:ext cx="600755" cy="932084"/>
          </a:xfrm>
          <a:prstGeom prst="stripedRightArrow">
            <a:avLst/>
          </a:prstGeom>
          <a:solidFill>
            <a:srgbClr val="D3BB7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033" y="5014335"/>
            <a:ext cx="6164396" cy="72902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645034" y="4973922"/>
            <a:ext cx="61643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spc="-75" dirty="0">
                <a:solidFill>
                  <a:schemeClr val="bg1"/>
                </a:solidFill>
                <a:latin typeface="Bahnschrift SemiLight Condensed" panose="020B0502040204020203" pitchFamily="34" charset="0"/>
                <a:cs typeface="NeueMachina-Medium"/>
              </a:rPr>
              <a:t>творческая деятельность</a:t>
            </a:r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267949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2" grpId="0"/>
      <p:bldP spid="13" grpId="0" animBg="1"/>
      <p:bldP spid="15" grpId="0"/>
      <p:bldP spid="16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8390" y="3239331"/>
            <a:ext cx="3702922" cy="2777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4300" y="3200411"/>
            <a:ext cx="3702922" cy="2777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872" y="700939"/>
            <a:ext cx="4443507" cy="2499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544752" y="2654556"/>
            <a:ext cx="20441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spc="-75" dirty="0">
                <a:solidFill>
                  <a:srgbClr val="76161A"/>
                </a:solidFill>
                <a:effectLst>
                  <a:glow rad="381000">
                    <a:schemeClr val="bg1"/>
                  </a:glow>
                </a:effectLst>
                <a:latin typeface="Bahnschrift SemiLight Condensed" panose="020B0502040204020203" pitchFamily="34" charset="0"/>
                <a:cs typeface="NeueMachina-Medium"/>
              </a:rPr>
              <a:t>Коллективная</a:t>
            </a:r>
            <a:r>
              <a:rPr lang="ru-RU" b="1" dirty="0">
                <a:effectLst>
                  <a:glow rad="381000">
                    <a:schemeClr val="bg1"/>
                  </a:glow>
                </a:effectLst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69570" y="5328670"/>
            <a:ext cx="11785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spc="-75" dirty="0">
                <a:solidFill>
                  <a:srgbClr val="76161A"/>
                </a:solidFill>
                <a:effectLst>
                  <a:glow rad="381000">
                    <a:schemeClr val="bg1"/>
                  </a:glow>
                </a:effectLst>
                <a:latin typeface="Bahnschrift SemiLight Condensed" panose="020B0502040204020203" pitchFamily="34" charset="0"/>
                <a:cs typeface="NeueMachina-Medium"/>
              </a:rPr>
              <a:t>Парная</a:t>
            </a:r>
            <a:r>
              <a:rPr lang="ru-RU" b="1" dirty="0">
                <a:effectLst>
                  <a:glow rad="381000">
                    <a:schemeClr val="bg1"/>
                  </a:glow>
                </a:effectLst>
              </a:rPr>
              <a:t> 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684415" y="5394506"/>
            <a:ext cx="24384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spc="-75" dirty="0">
                <a:solidFill>
                  <a:srgbClr val="76161A"/>
                </a:solidFill>
                <a:effectLst>
                  <a:glow rad="381000">
                    <a:schemeClr val="bg1"/>
                  </a:glow>
                </a:effectLst>
                <a:latin typeface="Bahnschrift SemiLight Condensed" panose="020B0502040204020203" pitchFamily="34" charset="0"/>
                <a:cs typeface="NeueMachina-Medium"/>
              </a:rPr>
              <a:t>Индивидуальная</a:t>
            </a:r>
            <a:r>
              <a:rPr lang="ru-RU" b="1" dirty="0">
                <a:effectLst>
                  <a:glow rad="381000">
                    <a:schemeClr val="bg1"/>
                  </a:glow>
                </a:effectLst>
              </a:rPr>
              <a:t> </a:t>
            </a: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lang="ru-RU" sz="3200" spc="-75" dirty="0">
              <a:solidFill>
                <a:srgbClr val="76161A"/>
              </a:solidFill>
              <a:highlight>
                <a:srgbClr val="FFFF00"/>
              </a:highlight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35242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60" y="2102477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08718" y="2173257"/>
            <a:ext cx="34932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Познавательные способности</a:t>
            </a:r>
            <a:endParaRPr lang="ru-RU" sz="2000" dirty="0"/>
          </a:p>
        </p:txBody>
      </p:sp>
      <p:pic>
        <p:nvPicPr>
          <p:cNvPr id="10" name="Рисунок 9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9960" y="3000055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2488340" y="3070835"/>
            <a:ext cx="13340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Интеллект</a:t>
            </a:r>
            <a:endParaRPr lang="ru-RU" sz="2000" dirty="0"/>
          </a:p>
        </p:txBody>
      </p:sp>
      <p:pic>
        <p:nvPicPr>
          <p:cNvPr id="12" name="Рисунок 11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60" y="3897633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2792109" y="3968413"/>
            <a:ext cx="7264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Речь</a:t>
            </a:r>
            <a:endParaRPr lang="ru-RU" sz="2000" dirty="0"/>
          </a:p>
        </p:txBody>
      </p:sp>
      <p:pic>
        <p:nvPicPr>
          <p:cNvPr id="14" name="Рисунок 1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39960" y="4795211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1641154" y="4865991"/>
            <a:ext cx="3028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Творческое воображение</a:t>
            </a:r>
            <a:endParaRPr lang="ru-RU" sz="2000" dirty="0"/>
          </a:p>
        </p:txBody>
      </p:sp>
      <p:pic>
        <p:nvPicPr>
          <p:cNvPr id="16" name="Рисунок 15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895" y="2102477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7" name="Прямоугольник 16"/>
          <p:cNvSpPr/>
          <p:nvPr/>
        </p:nvSpPr>
        <p:spPr>
          <a:xfrm>
            <a:off x="7375407" y="2173257"/>
            <a:ext cx="9797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Память</a:t>
            </a:r>
            <a:endParaRPr lang="ru-RU" sz="2000" dirty="0"/>
          </a:p>
        </p:txBody>
      </p:sp>
      <p:pic>
        <p:nvPicPr>
          <p:cNvPr id="18" name="Рисунок 17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49895" y="3000055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9" name="Прямоугольник 18"/>
          <p:cNvSpPr/>
          <p:nvPr/>
        </p:nvSpPr>
        <p:spPr>
          <a:xfrm>
            <a:off x="6424827" y="3070835"/>
            <a:ext cx="28809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Нравственные качества</a:t>
            </a:r>
            <a:endParaRPr lang="ru-RU" sz="2000" dirty="0"/>
          </a:p>
        </p:txBody>
      </p:sp>
      <p:pic>
        <p:nvPicPr>
          <p:cNvPr id="20" name="Рисунок 19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895" y="3897633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21" name="Прямоугольник 20"/>
          <p:cNvSpPr/>
          <p:nvPr/>
        </p:nvSpPr>
        <p:spPr>
          <a:xfrm>
            <a:off x="6722985" y="3968413"/>
            <a:ext cx="2284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Эстетический вкус</a:t>
            </a:r>
            <a:endParaRPr lang="ru-RU" sz="2000" dirty="0"/>
          </a:p>
        </p:txBody>
      </p:sp>
      <p:pic>
        <p:nvPicPr>
          <p:cNvPr id="22" name="Рисунок 21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49895" y="4795211"/>
            <a:ext cx="4230780" cy="640537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23" name="Прямоугольник 22"/>
          <p:cNvSpPr/>
          <p:nvPr/>
        </p:nvSpPr>
        <p:spPr>
          <a:xfrm>
            <a:off x="7356973" y="4865991"/>
            <a:ext cx="10166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Эмоции</a:t>
            </a:r>
            <a:endParaRPr lang="ru-RU" sz="2000" dirty="0"/>
          </a:p>
        </p:txBody>
      </p:sp>
      <p:sp>
        <p:nvSpPr>
          <p:cNvPr id="24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98750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7" b="7068"/>
          <a:stretch/>
        </p:blipFill>
        <p:spPr>
          <a:xfrm>
            <a:off x="6393952" y="2086446"/>
            <a:ext cx="4697175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667CC9-E264-63C3-F0EB-AC95E76A9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347" y="882630"/>
            <a:ext cx="2610713" cy="4320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E7A4B8-755D-91A0-5930-0785D263CA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7122" y="1633237"/>
            <a:ext cx="2616477" cy="4320000"/>
          </a:xfrm>
          <a:prstGeom prst="rect">
            <a:avLst/>
          </a:prstGeom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59472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5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524" y="880041"/>
            <a:ext cx="3724804" cy="4966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Видео WhatsApp 2023-04-17 в 13.45.3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09851" y="880041"/>
            <a:ext cx="3715958" cy="4966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8115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94013" y="1507251"/>
            <a:ext cx="857319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u="sng" dirty="0">
                <a:solidFill>
                  <a:srgbClr val="76161A"/>
                </a:solidFill>
                <a:latin typeface="Bahnschrift SemiBold SemiConden" pitchFamily="34" charset="0"/>
              </a:rPr>
              <a:t>Артикуляционная гимнастика</a:t>
            </a:r>
          </a:p>
          <a:p>
            <a:pPr algn="ctr"/>
            <a:r>
              <a:rPr lang="ru-RU" sz="2800" u="sng" dirty="0">
                <a:solidFill>
                  <a:srgbClr val="76161A"/>
                </a:solidFill>
                <a:latin typeface="Bahnschrift SemiBold SemiConden" pitchFamily="34" charset="0"/>
              </a:rPr>
              <a:t>Упражнение «Домик открывается» (</a:t>
            </a:r>
            <a:r>
              <a:rPr lang="ru-RU" sz="2800" u="sng" dirty="0" err="1">
                <a:solidFill>
                  <a:srgbClr val="76161A"/>
                </a:solidFill>
                <a:latin typeface="Bahnschrift SemiBold SemiConden" pitchFamily="34" charset="0"/>
              </a:rPr>
              <a:t>бегемотик</a:t>
            </a:r>
            <a:r>
              <a:rPr lang="ru-RU" sz="2800" u="sng" dirty="0">
                <a:solidFill>
                  <a:srgbClr val="76161A"/>
                </a:solidFill>
                <a:latin typeface="Bahnschrift SemiBold SemiConden" pitchFamily="34" charset="0"/>
              </a:rPr>
              <a:t>)</a:t>
            </a:r>
          </a:p>
          <a:p>
            <a:pPr algn="ctr"/>
            <a:endParaRPr lang="ru-RU" sz="2800" b="1" u="sng" dirty="0">
              <a:solidFill>
                <a:srgbClr val="76161A"/>
              </a:solidFill>
              <a:latin typeface="Bahnschrift SemiLight Condensed" pitchFamily="34" charset="0"/>
            </a:endParaRPr>
          </a:p>
          <a:p>
            <a:pPr algn="ctr"/>
            <a:r>
              <a:rPr lang="ru-RU" sz="2800" dirty="0">
                <a:solidFill>
                  <a:srgbClr val="76161A"/>
                </a:solidFill>
                <a:latin typeface="Bahnschrift SemiLight Condensed" pitchFamily="34" charset="0"/>
              </a:rPr>
              <a:t>Слегка улыбнуться, медленно открыть рот,</a:t>
            </a:r>
          </a:p>
          <a:p>
            <a:pPr algn="ctr"/>
            <a:r>
              <a:rPr lang="ru-RU" sz="2800" dirty="0">
                <a:solidFill>
                  <a:srgbClr val="76161A"/>
                </a:solidFill>
                <a:latin typeface="Bahnschrift SemiLight Condensed" pitchFamily="34" charset="0"/>
              </a:rPr>
              <a:t>подержать рот открытым 5-10 секунд, медленно закрыть. </a:t>
            </a:r>
          </a:p>
          <a:p>
            <a:pPr algn="ctr"/>
            <a:r>
              <a:rPr lang="ru-RU" sz="2800" dirty="0">
                <a:solidFill>
                  <a:srgbClr val="76161A"/>
                </a:solidFill>
                <a:latin typeface="Bahnschrift SemiLight Condensed" pitchFamily="34" charset="0"/>
              </a:rPr>
              <a:t>Язык лежит спокойно  за зубами. </a:t>
            </a:r>
          </a:p>
          <a:p>
            <a:pPr algn="ctr"/>
            <a:r>
              <a:rPr lang="ru-RU" sz="2800" dirty="0">
                <a:solidFill>
                  <a:srgbClr val="76161A"/>
                </a:solidFill>
                <a:latin typeface="Bahnschrift SemiLight Condensed" pitchFamily="34" charset="0"/>
              </a:rPr>
              <a:t>Широко откроем ротик, </a:t>
            </a:r>
          </a:p>
          <a:p>
            <a:pPr algn="ctr"/>
            <a:r>
              <a:rPr lang="ru-RU" sz="2800" dirty="0">
                <a:solidFill>
                  <a:srgbClr val="76161A"/>
                </a:solidFill>
                <a:latin typeface="Bahnschrift SemiLight Condensed" pitchFamily="34" charset="0"/>
              </a:rPr>
              <a:t>Как голодный </a:t>
            </a:r>
            <a:r>
              <a:rPr lang="ru-RU" sz="2800" dirty="0" err="1">
                <a:solidFill>
                  <a:srgbClr val="76161A"/>
                </a:solidFill>
                <a:latin typeface="Bahnschrift SemiLight Condensed" pitchFamily="34" charset="0"/>
              </a:rPr>
              <a:t>бегемотик</a:t>
            </a:r>
            <a:r>
              <a:rPr lang="ru-RU" sz="2800" dirty="0">
                <a:solidFill>
                  <a:srgbClr val="76161A"/>
                </a:solidFill>
                <a:latin typeface="Bahnschrift SemiLight Condensed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335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883CB2-5DA0-5475-D985-86F2C9CAA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38" y="882630"/>
            <a:ext cx="8702350" cy="4895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46282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1D334B8-2E2C-4D5B-336B-B0A4FFFCEE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35"/>
          <a:stretch/>
        </p:blipFill>
        <p:spPr>
          <a:xfrm>
            <a:off x="6391469" y="2047933"/>
            <a:ext cx="4469362" cy="3677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448E96-39ED-55E3-F2CF-ACCDCFFCC4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78" t="9092" r="7039" b="11228"/>
          <a:stretch/>
        </p:blipFill>
        <p:spPr>
          <a:xfrm>
            <a:off x="469538" y="1110343"/>
            <a:ext cx="5458408" cy="3694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18721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7"/>
          <a:stretch/>
        </p:blipFill>
        <p:spPr>
          <a:xfrm>
            <a:off x="149126" y="162788"/>
            <a:ext cx="5020809" cy="3092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45" y="220944"/>
            <a:ext cx="4291322" cy="3090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F55E11-0BA5-CA6D-F111-2B4D8E33B5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70" t="5016" r="517" b="10921"/>
          <a:stretch/>
        </p:blipFill>
        <p:spPr>
          <a:xfrm>
            <a:off x="6606073" y="3311402"/>
            <a:ext cx="4617373" cy="3509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E033B5A-F598-3759-179C-0ABB071ED4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246" t="14015" r="28710" b="14965"/>
          <a:stretch/>
        </p:blipFill>
        <p:spPr>
          <a:xfrm>
            <a:off x="755054" y="3345772"/>
            <a:ext cx="5346441" cy="3443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7"/>
          <a:srcRect l="1377" t="17151" r="2174" b="3092"/>
          <a:stretch/>
        </p:blipFill>
        <p:spPr bwMode="auto">
          <a:xfrm>
            <a:off x="5271386" y="724797"/>
            <a:ext cx="2258008" cy="1603385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590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9" t="21953" r="14064"/>
          <a:stretch/>
        </p:blipFill>
        <p:spPr bwMode="auto">
          <a:xfrm>
            <a:off x="4587144" y="1771193"/>
            <a:ext cx="3129272" cy="41820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7" t="30211" r="8581" b="-202"/>
          <a:stretch/>
        </p:blipFill>
        <p:spPr bwMode="auto">
          <a:xfrm>
            <a:off x="7947704" y="1769385"/>
            <a:ext cx="3174385" cy="41665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017" y="1771069"/>
            <a:ext cx="3504155" cy="4180971"/>
          </a:xfrm>
          <a:prstGeom prst="rect">
            <a:avLst/>
          </a:prstGeom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94300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0758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Рисунок 20" descr="Изображение выглядит как текст, снимок экрана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BC695964-D276-B18C-C138-285C3611D4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07" y="299201"/>
            <a:ext cx="1782036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2" name="Picture 2" descr="E:\дипломы и сертификаты в jpg и сжаты для веб\Магамедрогимова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28566" y="3242355"/>
            <a:ext cx="1783125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3" name="Picture 4" descr="E:\дипломы и сертификаты в jpg и сжаты для веб\1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802" y="334757"/>
            <a:ext cx="1783125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4" name="Picture 2" descr="E:\дипломы и сертификаты в jpg и сжаты для веб\Исроилов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28567" y="322884"/>
            <a:ext cx="1783125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5" name="Picture 4" descr="E:\дипломы и сертификаты в jpg и сжаты для веб\Мелинг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528794" y="3242355"/>
            <a:ext cx="1783125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6" name="Picture 5" descr="E:\дипломы и сертификаты в jpg и сжаты для веб\Кобилова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90818" y="3176062"/>
            <a:ext cx="1783125" cy="252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7" name="Рисунок 26" descr="Изображение выглядит как текст, письмо, бумага, визитная карточка&#10;&#10;Автоматически созданное описание">
            <a:extLst>
              <a:ext uri="{FF2B5EF4-FFF2-40B4-BE49-F238E27FC236}">
                <a16:creationId xmlns:a16="http://schemas.microsoft.com/office/drawing/2014/main" id="{0DEAB081-0549-13B6-6BC3-A64226E5D9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273" y="4058062"/>
            <a:ext cx="2402400" cy="163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8" name="Рисунок 27" descr="Изображение выглядит как текст, письмо, визитная карточка, бумага&#10;&#10;Автоматически созданное описание">
            <a:extLst>
              <a:ext uri="{FF2B5EF4-FFF2-40B4-BE49-F238E27FC236}">
                <a16:creationId xmlns:a16="http://schemas.microsoft.com/office/drawing/2014/main" id="{14A2DE08-00D0-ED46-4225-A4D8F2BB96F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865" y="299201"/>
            <a:ext cx="2402400" cy="163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29" name="Picture 3" descr="E:\дипломы и сертификаты в jpg и сжаты для веб\Умрзаков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9451946" y="2427461"/>
            <a:ext cx="2490372" cy="3261202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  <p:pic>
        <p:nvPicPr>
          <p:cNvPr id="30" name="Picture 3" descr="E:\дипломы и сертификаты в jpg и сжаты для веб\исроилова1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729022" y="2229523"/>
            <a:ext cx="2314902" cy="163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chemeClr val="bg1">
                <a:lumMod val="75000"/>
                <a:alpha val="7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129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9538" y="1964999"/>
            <a:ext cx="114727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реализация в рамках специального образования вопросов художественного воспитания, 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формирование основ художественной культуры, 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активизация коррекционно-развивающего процесса средствами искусства, 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расширение возможностей социальной адаптации посредством искусства, </a:t>
            </a:r>
          </a:p>
          <a:p>
            <a:pPr marL="541338" indent="-54133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участие в общественной и культурной деятельности в микро– и макро – среде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163682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265459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289256" y="2006951"/>
            <a:ext cx="11521741" cy="263341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just">
              <a:spcBef>
                <a:spcPts val="18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Для юных актеров театр стал неотъемлемой частью школьной жизни. </a:t>
            </a:r>
          </a:p>
          <a:p>
            <a:pPr algn="just">
              <a:spcBef>
                <a:spcPts val="18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Театральная студия «Этюд» доказала эффективность  для развития творческой деятельности детей с ОВЗ. </a:t>
            </a:r>
          </a:p>
          <a:p>
            <a:pPr algn="just">
              <a:spcBef>
                <a:spcPts val="18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Важно продолжать коррекционно-развивающую работу посредством театрального искусства </a:t>
            </a:r>
            <a:r>
              <a:rPr lang="ru-RU" sz="2800" spc="-75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  расширять </a:t>
            </a: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спектр театрально-исполнительской деятельности для успешной социализации детей.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163682" y="154115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4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59" y="154115"/>
            <a:ext cx="7329441" cy="4764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6653" y="5158904"/>
            <a:ext cx="121096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spc="-75" dirty="0">
                <a:solidFill>
                  <a:srgbClr val="76161A"/>
                </a:solidFill>
                <a:latin typeface="Bahnschrift SemiBold SemiConden" panose="020B0502040204020203" pitchFamily="34" charset="0"/>
                <a:cs typeface="NeueMachina-Medium"/>
              </a:rPr>
              <a:t>Придут в театральную студию новые участники, значит будут новые спектакли! </a:t>
            </a:r>
          </a:p>
        </p:txBody>
      </p:sp>
    </p:spTree>
    <p:extLst>
      <p:ext uri="{BB962C8B-B14F-4D97-AF65-F5344CB8AC3E}">
        <p14:creationId xmlns:p14="http://schemas.microsoft.com/office/powerpoint/2010/main" val="39581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991" y="1580064"/>
            <a:ext cx="12192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spc="-75" dirty="0">
                <a:solidFill>
                  <a:srgbClr val="76161A"/>
                </a:solidFill>
                <a:latin typeface="Bahnschrift SemiBold SemiConden" panose="020B0502040204020203" pitchFamily="34" charset="0"/>
                <a:cs typeface="NeueMachina-Medium"/>
              </a:rPr>
              <a:t>Скажи мне – и я забуду, </a:t>
            </a:r>
          </a:p>
          <a:p>
            <a:pPr algn="ctr"/>
            <a:r>
              <a:rPr lang="ru-RU" sz="6600" spc="-75" dirty="0">
                <a:solidFill>
                  <a:srgbClr val="76161A"/>
                </a:solidFill>
                <a:latin typeface="Bahnschrift SemiBold SemiConden" panose="020B0502040204020203" pitchFamily="34" charset="0"/>
                <a:cs typeface="NeueMachina-Medium"/>
              </a:rPr>
              <a:t>покажи мне – и я запомню, </a:t>
            </a:r>
          </a:p>
          <a:p>
            <a:pPr algn="ctr"/>
            <a:r>
              <a:rPr lang="ru-RU" sz="6600" spc="-75" dirty="0">
                <a:solidFill>
                  <a:srgbClr val="76161A"/>
                </a:solidFill>
                <a:latin typeface="Bahnschrift SemiBold SemiConden" panose="020B0502040204020203" pitchFamily="34" charset="0"/>
                <a:cs typeface="NeueMachina-Medium"/>
              </a:rPr>
              <a:t>дай мне сделать – и я пойму.</a:t>
            </a:r>
          </a:p>
          <a:p>
            <a:pPr algn="ctr"/>
            <a:endParaRPr lang="ru-RU" spc="-75" dirty="0">
              <a:solidFill>
                <a:srgbClr val="76161A"/>
              </a:solidFill>
              <a:latin typeface="Bahnschrift SemiBold SemiConden" panose="020B0502040204020203" pitchFamily="34" charset="0"/>
              <a:cs typeface="NeueMachina-Medium"/>
            </a:endParaRPr>
          </a:p>
          <a:p>
            <a:pPr algn="r"/>
            <a:r>
              <a:rPr lang="ru-RU" sz="4800" spc="-75" dirty="0">
                <a:solidFill>
                  <a:srgbClr val="76161A"/>
                </a:solidFill>
                <a:latin typeface="Bahnschrift SemiBold SemiConden" panose="020B0502040204020203" pitchFamily="34" charset="0"/>
                <a:cs typeface="NeueMachina-Medium"/>
              </a:rPr>
              <a:t>Конфуций</a:t>
            </a:r>
            <a:endParaRPr lang="ru-RU" sz="5400" spc="-75" dirty="0">
              <a:solidFill>
                <a:srgbClr val="76161A"/>
              </a:solidFill>
              <a:latin typeface="Bahnschrift SemiBold SemiConden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304150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1587</TotalTime>
  <Words>662</Words>
  <Application>Microsoft Office PowerPoint</Application>
  <PresentationFormat>Широкоэкранный</PresentationFormat>
  <Paragraphs>76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Bahnschrift SemiBold SemiConden</vt:lpstr>
      <vt:lpstr>Bahnschrift SemiLight Condensed</vt:lpstr>
      <vt:lpstr>Calibri</vt:lpstr>
      <vt:lpstr>Druk Cyr</vt:lpstr>
      <vt:lpstr>NeueMachina-Medium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92</cp:revision>
  <dcterms:created xsi:type="dcterms:W3CDTF">2023-02-14T15:50:37Z</dcterms:created>
  <dcterms:modified xsi:type="dcterms:W3CDTF">2024-11-19T10:00:52Z</dcterms:modified>
</cp:coreProperties>
</file>