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8" r:id="rId2"/>
    <p:sldId id="278" r:id="rId3"/>
    <p:sldId id="271" r:id="rId4"/>
    <p:sldId id="273" r:id="rId5"/>
    <p:sldId id="279" r:id="rId6"/>
    <p:sldId id="280" r:id="rId7"/>
    <p:sldId id="281" r:id="rId8"/>
    <p:sldId id="282" r:id="rId9"/>
    <p:sldId id="283" r:id="rId10"/>
    <p:sldId id="284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86" r:id="rId19"/>
    <p:sldId id="285" r:id="rId20"/>
    <p:sldId id="272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BB73"/>
    <a:srgbClr val="E2CB80"/>
    <a:srgbClr val="5B0F25"/>
    <a:srgbClr val="77121A"/>
    <a:srgbClr val="76161A"/>
    <a:srgbClr val="B79555"/>
    <a:srgbClr val="CDAF69"/>
    <a:srgbClr val="A76E28"/>
    <a:srgbClr val="B2914E"/>
    <a:srgbClr val="D8C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A90F4-1C40-4737-84EB-4C24E10F459F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0791C-04C0-48E7-9CAA-C334BF613F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86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B238F1-E63C-41FF-A796-3EE2EAB8182C}" type="slidenum">
              <a:rPr lang="ru-RU" altLang="ru-RU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646330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4158F-092A-4AF6-B197-EDD45363BC9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2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96084D-98F2-4318-8D5E-E1F532C6989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1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8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9.png"/><Relationship Id="rId4" Type="http://schemas.openxmlformats.org/officeDocument/2006/relationships/image" Target="../media/image35.jpe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7.jpeg"/><Relationship Id="rId7" Type="http://schemas.openxmlformats.org/officeDocument/2006/relationships/image" Target="../media/image8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hyperlink" Target="https://vk.com/away.php?to=https%3A%2F%2Fdisk.yandex.ru%2Fi%2FdQUxtJG4T8rPxg&amp;utf=1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away.php?to=https%3A%2F%2Fdisk.yandex.ru%2Fi%2FdQUxtJG4T8rPxg&amp;utf=1" TargetMode="Externa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84928" y="2312348"/>
            <a:ext cx="8615104" cy="14946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4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«Влияние образовательной среды на образовательные результаты лицеистов»</a:t>
            </a:r>
            <a:endParaRPr sz="48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749705" y="4190340"/>
            <a:ext cx="4949933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директор,  Морозенко Ольга Ивановна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1807770" y="6240117"/>
            <a:ext cx="676647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МБОУ «Лицей» город Нижневартовск</a:t>
            </a:r>
            <a:endParaRPr sz="2400" dirty="0">
              <a:solidFill>
                <a:prstClr val="white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615842" y="475802"/>
            <a:ext cx="6644494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Потребности обучающихся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166" y="1610315"/>
            <a:ext cx="1059522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Лицей — это пространство для самоопределения обучающихся: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 специализированные знания;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 опыт и инструменты научных исследований;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 навыки анализа и презентации полученных знаний;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 личностный рост и взросление в благоприятном социуме единомышленников,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 коммуникативные навыки.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</a:t>
            </a:r>
          </a:p>
          <a:p>
            <a:endParaRPr 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119561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4" y="227507"/>
            <a:ext cx="790636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1246" y="1238081"/>
            <a:ext cx="9135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XIX 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 проблемы формирующего влияния среды на развитие личности ребенка </a:t>
            </a:r>
          </a:p>
          <a:p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(П.Ф. 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Каптерев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, 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А.Ф.Лазурский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, Н.И. Пирогов, К.Д. Ушинский, Л.Н. Толстой)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20-е 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годыХХ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века  «педагогика среды»  А.Н. Леонтьев, Л.С. Выготский; в начале 30-х гг. вопросы «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педагогизации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окружающей среды» отражены в работах В.Н. Шульгина и М.В. Крупенина.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 90-е годы вопросом характера и условий влияния образовательной среды на подрастающее поколение занимались Г.Ю. Беляев, О.Б. Ершова, Ю.Н. 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Кулюткин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и С.В. Тарасов, Ю.С. Мануйлов, В.А. </a:t>
            </a:r>
            <a:r>
              <a:rPr lang="ru-RU" sz="28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Ясвин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и др.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211016" y="209923"/>
            <a:ext cx="794153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Анализ существующих практик по выявленным потребностям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2825" y="855314"/>
            <a:ext cx="7455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Общенаучная методология системного подхода , теория синергетики (В.Г. Афанасьев, В.П. Казначеев, Н.Н. Моисеев, Э.Г. Юдин, Ю.А. Урманцев и </a:t>
            </a:r>
            <a:r>
              <a:rPr lang="ru-RU" sz="20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др</a:t>
            </a:r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2977" y="1974457"/>
            <a:ext cx="109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fgfdgh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020475" y="5502584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вапывап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537097" y="5559228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ывпывп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52364" y="1563200"/>
            <a:ext cx="2638004" cy="1754370"/>
          </a:xfrm>
          <a:prstGeom prst="rect">
            <a:avLst/>
          </a:prstGeom>
          <a:solidFill>
            <a:srgbClr val="E2CB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Компоненты</a:t>
            </a:r>
          </a:p>
          <a:p>
            <a:pPr algn="ctr"/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образовательной среды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9406" y="4183582"/>
            <a:ext cx="2910436" cy="1744978"/>
          </a:xfrm>
          <a:prstGeom prst="rect">
            <a:avLst/>
          </a:prstGeom>
          <a:solidFill>
            <a:srgbClr val="D3BB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Коммуникационно</a:t>
            </a:r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-организационный (социальный)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81281" y="4183582"/>
            <a:ext cx="3180169" cy="1833991"/>
          </a:xfrm>
          <a:prstGeom prst="rect">
            <a:avLst/>
          </a:prstGeom>
          <a:solidFill>
            <a:srgbClr val="D3BB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Содержательно-методический (</a:t>
            </a:r>
            <a:r>
              <a:rPr lang="ru-RU" sz="2800" b="1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психодидактический</a:t>
            </a:r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)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38287" y="4183581"/>
            <a:ext cx="3382471" cy="1744977"/>
          </a:xfrm>
          <a:prstGeom prst="rect">
            <a:avLst/>
          </a:prstGeom>
          <a:solidFill>
            <a:srgbClr val="D3BB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Пространственно-семантический </a:t>
            </a:r>
          </a:p>
        </p:txBody>
      </p:sp>
      <p:cxnSp>
        <p:nvCxnSpPr>
          <p:cNvPr id="15" name="Прямая соединительная линия 14"/>
          <p:cNvCxnSpPr>
            <a:stCxn id="10" idx="2"/>
            <a:endCxn id="12" idx="0"/>
          </p:cNvCxnSpPr>
          <p:nvPr/>
        </p:nvCxnSpPr>
        <p:spPr>
          <a:xfrm>
            <a:off x="5571366" y="3317570"/>
            <a:ext cx="0" cy="866012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0" idx="2"/>
            <a:endCxn id="11" idx="0"/>
          </p:cNvCxnSpPr>
          <p:nvPr/>
        </p:nvCxnSpPr>
        <p:spPr>
          <a:xfrm flipH="1">
            <a:off x="1754624" y="3317570"/>
            <a:ext cx="3816742" cy="866012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0" idx="2"/>
            <a:endCxn id="13" idx="0"/>
          </p:cNvCxnSpPr>
          <p:nvPr/>
        </p:nvCxnSpPr>
        <p:spPr>
          <a:xfrm>
            <a:off x="5571366" y="3317570"/>
            <a:ext cx="4058157" cy="866011"/>
          </a:xfrm>
          <a:prstGeom prst="line">
            <a:avLst/>
          </a:prstGeom>
          <a:ln w="635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5"/>
          <p:cNvSpPr>
            <a:spLocks noChangeArrowheads="1"/>
          </p:cNvSpPr>
          <p:nvPr/>
        </p:nvSpPr>
        <p:spPr bwMode="auto">
          <a:xfrm>
            <a:off x="-378884" y="188913"/>
            <a:ext cx="1276985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 sz="800" b="1" i="1" dirty="0">
              <a:solidFill>
                <a:schemeClr val="bg1"/>
              </a:solidFill>
            </a:endParaRPr>
          </a:p>
          <a:p>
            <a:pPr algn="ctr"/>
            <a:r>
              <a:rPr lang="ru-RU" altLang="ru-RU" sz="2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alt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Организация образовательной деятельности</a:t>
            </a:r>
          </a:p>
          <a:p>
            <a:pPr algn="ctr"/>
            <a:endParaRPr lang="ru-RU" altLang="ru-RU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b="1" i="1" dirty="0"/>
          </a:p>
        </p:txBody>
      </p:sp>
      <p:grpSp>
        <p:nvGrpSpPr>
          <p:cNvPr id="2" name="Группа 5"/>
          <p:cNvGrpSpPr/>
          <p:nvPr/>
        </p:nvGrpSpPr>
        <p:grpSpPr>
          <a:xfrm>
            <a:off x="1424835" y="1628800"/>
            <a:ext cx="8961967" cy="4630275"/>
            <a:chOff x="0" y="0"/>
            <a:chExt cx="10271925" cy="5239910"/>
          </a:xfrm>
          <a:solidFill>
            <a:schemeClr val="accent6">
              <a:lumMod val="60000"/>
              <a:lumOff val="4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grpSp>
          <p:nvGrpSpPr>
            <p:cNvPr id="3" name="Группа 6"/>
            <p:cNvGrpSpPr/>
            <p:nvPr/>
          </p:nvGrpSpPr>
          <p:grpSpPr>
            <a:xfrm>
              <a:off x="0" y="0"/>
              <a:ext cx="10271925" cy="5239910"/>
              <a:chOff x="0" y="0"/>
              <a:chExt cx="10271925" cy="5239910"/>
            </a:xfrm>
            <a:grpFill/>
          </p:grpSpPr>
          <p:sp>
            <p:nvSpPr>
              <p:cNvPr id="12" name="Равнобедренный треугольник 11"/>
              <p:cNvSpPr/>
              <p:nvPr/>
            </p:nvSpPr>
            <p:spPr>
              <a:xfrm>
                <a:off x="0" y="55659"/>
                <a:ext cx="10271925" cy="5184251"/>
              </a:xfrm>
              <a:prstGeom prst="triangle">
                <a:avLst/>
              </a:prstGeom>
              <a:grp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Равнобедренный треугольник 12"/>
              <p:cNvSpPr/>
              <p:nvPr/>
            </p:nvSpPr>
            <p:spPr>
              <a:xfrm>
                <a:off x="993913" y="0"/>
                <a:ext cx="8308892" cy="4238045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Равнобедренный треугольник 13"/>
              <p:cNvSpPr/>
              <p:nvPr/>
            </p:nvSpPr>
            <p:spPr>
              <a:xfrm>
                <a:off x="2981739" y="0"/>
                <a:ext cx="4333240" cy="2210463"/>
              </a:xfrm>
              <a:prstGeom prst="triangl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2369488" y="2870421"/>
              <a:ext cx="5549900" cy="0"/>
            </a:xfrm>
            <a:prstGeom prst="line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2406806" y="2854584"/>
              <a:ext cx="1383030" cy="1367155"/>
            </a:xfrm>
            <a:prstGeom prst="line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6637102" y="2854767"/>
              <a:ext cx="1105140" cy="1367016"/>
            </a:xfrm>
            <a:prstGeom prst="line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1" name="Надпись 2"/>
          <p:cNvSpPr txBox="1">
            <a:spLocks noChangeArrowheads="1"/>
          </p:cNvSpPr>
          <p:nvPr/>
        </p:nvSpPr>
        <p:spPr bwMode="auto">
          <a:xfrm>
            <a:off x="1970617" y="5370514"/>
            <a:ext cx="7888816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5-6 классы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Расширение программы по математике. 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Пропедевтические курсы физики и химии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Надпись 2"/>
          <p:cNvSpPr txBox="1">
            <a:spLocks noChangeArrowheads="1"/>
          </p:cNvSpPr>
          <p:nvPr/>
        </p:nvSpPr>
        <p:spPr bwMode="auto">
          <a:xfrm>
            <a:off x="2718730" y="3349654"/>
            <a:ext cx="5760639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ru-RU" sz="1600" b="1" dirty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500" b="1" dirty="0">
                <a:solidFill>
                  <a:srgbClr val="397234"/>
                </a:solidFill>
                <a:latin typeface="Times New Roman" pitchFamily="18" charset="0"/>
                <a:cs typeface="Times New Roman" pitchFamily="18" charset="0"/>
              </a:rPr>
              <a:t>с углубленным изучением предметов </a:t>
            </a:r>
          </a:p>
        </p:txBody>
      </p:sp>
      <p:sp>
        <p:nvSpPr>
          <p:cNvPr id="9223" name="Надпись 2"/>
          <p:cNvSpPr txBox="1">
            <a:spLocks noChangeArrowheads="1"/>
          </p:cNvSpPr>
          <p:nvPr/>
        </p:nvSpPr>
        <p:spPr bwMode="auto">
          <a:xfrm rot="18377848">
            <a:off x="2233288" y="4624994"/>
            <a:ext cx="240757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ФИЗИКА</a:t>
            </a:r>
          </a:p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</p:txBody>
      </p:sp>
      <p:sp>
        <p:nvSpPr>
          <p:cNvPr id="10247" name="Надпись 2"/>
          <p:cNvSpPr txBox="1">
            <a:spLocks noChangeArrowheads="1"/>
          </p:cNvSpPr>
          <p:nvPr/>
        </p:nvSpPr>
        <p:spPr bwMode="auto">
          <a:xfrm>
            <a:off x="4324352" y="5064126"/>
            <a:ext cx="117263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375"/>
              </a:spcBef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5" name="Надпись 2"/>
          <p:cNvSpPr txBox="1">
            <a:spLocks noChangeArrowheads="1"/>
          </p:cNvSpPr>
          <p:nvPr/>
        </p:nvSpPr>
        <p:spPr bwMode="auto">
          <a:xfrm rot="3602647">
            <a:off x="5621710" y="4141187"/>
            <a:ext cx="2597727" cy="82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АНГЛИЙСКИЙ </a:t>
            </a:r>
          </a:p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ЯЗЫК</a:t>
            </a:r>
          </a:p>
          <a:p>
            <a:pPr algn="ctr"/>
            <a:endParaRPr lang="ru-RU" altLang="ru-RU" sz="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ОБЩЕСТВО</a:t>
            </a:r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6" name="Надпись 2"/>
          <p:cNvSpPr txBox="1">
            <a:spLocks noChangeArrowheads="1"/>
          </p:cNvSpPr>
          <p:nvPr/>
        </p:nvSpPr>
        <p:spPr bwMode="auto">
          <a:xfrm rot="3468174">
            <a:off x="7204999" y="4306658"/>
            <a:ext cx="19494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ХИМИЯ</a:t>
            </a:r>
          </a:p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БИОЛОГИЯ</a:t>
            </a:r>
          </a:p>
        </p:txBody>
      </p:sp>
      <p:sp>
        <p:nvSpPr>
          <p:cNvPr id="9227" name="Надпись 2"/>
          <p:cNvSpPr txBox="1">
            <a:spLocks noChangeArrowheads="1"/>
          </p:cNvSpPr>
          <p:nvPr/>
        </p:nvSpPr>
        <p:spPr bwMode="auto">
          <a:xfrm>
            <a:off x="4129023" y="1196752"/>
            <a:ext cx="2940051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Выпускник</a:t>
            </a:r>
          </a:p>
          <a:p>
            <a:pPr algn="ctr"/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10-11 классы</a:t>
            </a:r>
          </a:p>
          <a:p>
            <a:pPr algn="ctr"/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Индивидуальные                                                    </a:t>
            </a:r>
          </a:p>
          <a:p>
            <a:pPr algn="ctr"/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учебные </a:t>
            </a:r>
          </a:p>
          <a:p>
            <a:pPr algn="ctr"/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планы</a:t>
            </a:r>
          </a:p>
        </p:txBody>
      </p:sp>
      <p:sp>
        <p:nvSpPr>
          <p:cNvPr id="9228" name="Надпись 2"/>
          <p:cNvSpPr txBox="1">
            <a:spLocks noChangeArrowheads="1"/>
          </p:cNvSpPr>
          <p:nvPr/>
        </p:nvSpPr>
        <p:spPr bwMode="auto">
          <a:xfrm rot="-3307242">
            <a:off x="3863447" y="4730751"/>
            <a:ext cx="2085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V="1">
            <a:off x="5963215" y="4162381"/>
            <a:ext cx="0" cy="1208132"/>
          </a:xfrm>
          <a:prstGeom prst="lin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адпись 2"/>
          <p:cNvSpPr txBox="1">
            <a:spLocks noChangeArrowheads="1"/>
          </p:cNvSpPr>
          <p:nvPr/>
        </p:nvSpPr>
        <p:spPr bwMode="auto">
          <a:xfrm rot="18377848">
            <a:off x="3540890" y="4693727"/>
            <a:ext cx="204890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 algn="ctr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ОБЩЕСТВО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2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8201" y="315018"/>
            <a:ext cx="4074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344156"/>
            <a:ext cx="12202991" cy="5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  <p:bldP spid="9225" grpId="0"/>
      <p:bldP spid="9226" grpId="0"/>
      <p:bldP spid="9227" grpId="0"/>
      <p:bldP spid="9228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624417" y="849663"/>
            <a:ext cx="10972800" cy="430887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Федеральные</a:t>
            </a:r>
            <a:r>
              <a:rPr lang="ru-RU" altLang="ru-RU" sz="2800" b="1" dirty="0">
                <a:solidFill>
                  <a:schemeClr val="tx1"/>
                </a:solidFill>
              </a:rPr>
              <a:t> </a:t>
            </a:r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проекты, акции</a:t>
            </a:r>
          </a:p>
        </p:txBody>
      </p:sp>
      <p:pic>
        <p:nvPicPr>
          <p:cNvPr id="3" name="Рисунок 2" descr="Картинки по запросу человечки для презентации"/>
          <p:cNvPicPr/>
          <p:nvPr/>
        </p:nvPicPr>
        <p:blipFill rotWithShape="1">
          <a:blip r:embed="rId2"/>
          <a:srcRect l="15636" r="26182"/>
          <a:stretch/>
        </p:blipFill>
        <p:spPr bwMode="auto">
          <a:xfrm>
            <a:off x="5223934" y="3200401"/>
            <a:ext cx="1439333" cy="1044575"/>
          </a:xfrm>
          <a:prstGeom prst="rect">
            <a:avLst/>
          </a:prstGeom>
          <a:ln>
            <a:solidFill>
              <a:schemeClr val="accent5">
                <a:lumMod val="9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" name="Рисунок 3" descr="https://www.ulsu.ru/media/uploads/nicol04%40list.ru/2019/09/17/Lomonosov.png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16064" y="1535412"/>
            <a:ext cx="2390987" cy="797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www.old.fa.ru/news/PublishingImages/2017/03/diktant-08-03-2017-banner.jpg"/>
          <p:cNvPicPr/>
          <p:nvPr/>
        </p:nvPicPr>
        <p:blipFill rotWithShape="1">
          <a:blip r:embed="rId4" cstate="print">
            <a:extLst/>
          </a:blip>
          <a:srcRect l="5936" t="9025" r="10502" b="51867"/>
          <a:stretch/>
        </p:blipFill>
        <p:spPr bwMode="auto">
          <a:xfrm>
            <a:off x="6384032" y="1501441"/>
            <a:ext cx="2152227" cy="865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5" descr="http://www.pnzgu.ru/files/pnzgu.ru/news/2019/september/19/vgosmnz5fya.jpg"/>
          <p:cNvPicPr/>
          <p:nvPr/>
        </p:nvPicPr>
        <p:blipFill rotWithShape="1">
          <a:blip r:embed="rId5" cstate="print">
            <a:extLst/>
          </a:blip>
          <a:srcRect t="21939" b="21939"/>
          <a:stretch/>
        </p:blipFill>
        <p:spPr bwMode="auto">
          <a:xfrm>
            <a:off x="1830215" y="2804679"/>
            <a:ext cx="2240280" cy="817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Рисунок 6" descr="http://tropa.tomsk.ru/upload/iblock/57c/d69a328406d729ae2c6550a1aba97858_800x533_768x512.jpg"/>
          <p:cNvPicPr/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6866093" y="4916790"/>
            <a:ext cx="2055707" cy="1027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Похожее изображение"/>
          <p:cNvPicPr/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2061355" y="4101450"/>
            <a:ext cx="2009140" cy="815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Похожее изображение"/>
          <p:cNvPicPr/>
          <p:nvPr/>
        </p:nvPicPr>
        <p:blipFill rotWithShape="1">
          <a:blip r:embed="rId8" cstate="print">
            <a:extLst/>
          </a:blip>
          <a:srcRect l="5419" t="8840" r="5709" b="25967"/>
          <a:stretch/>
        </p:blipFill>
        <p:spPr bwMode="auto">
          <a:xfrm>
            <a:off x="8147274" y="2558742"/>
            <a:ext cx="2215727" cy="79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442" name="Рисунок 9" descr="http://mathcat.info/img/2018/header-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4916790"/>
            <a:ext cx="15621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https://www.nkj.ru/upload/iblock/49b/49b9bd4e1bff5190a1dc62773b446506.jpg"/>
          <p:cNvPicPr/>
          <p:nvPr/>
        </p:nvPicPr>
        <p:blipFill rotWithShape="1">
          <a:blip r:embed="rId10" cstate="print">
            <a:extLst/>
          </a:blip>
          <a:srcRect l="4445" t="17004" r="6296" b="15384"/>
          <a:stretch/>
        </p:blipFill>
        <p:spPr bwMode="auto">
          <a:xfrm>
            <a:off x="7999308" y="3651180"/>
            <a:ext cx="2648525" cy="1013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15" name="Прямая со стрелкой 14"/>
          <p:cNvCxnSpPr>
            <a:stCxn id="3" idx="3"/>
          </p:cNvCxnSpPr>
          <p:nvPr/>
        </p:nvCxnSpPr>
        <p:spPr>
          <a:xfrm>
            <a:off x="6663267" y="3722689"/>
            <a:ext cx="1328517" cy="53026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663267" y="3987820"/>
            <a:ext cx="1087966" cy="985817"/>
          </a:xfrm>
          <a:prstGeom prst="straightConnector1">
            <a:avLst/>
          </a:prstGeom>
          <a:ln w="12700">
            <a:solidFill>
              <a:schemeClr val="accent5">
                <a:lumMod val="9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2"/>
            <a:endCxn id="18442" idx="0"/>
          </p:cNvCxnSpPr>
          <p:nvPr/>
        </p:nvCxnSpPr>
        <p:spPr>
          <a:xfrm flipH="1">
            <a:off x="5149850" y="4244976"/>
            <a:ext cx="793751" cy="67181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3" idx="1"/>
          </p:cNvCxnSpPr>
          <p:nvPr/>
        </p:nvCxnSpPr>
        <p:spPr>
          <a:xfrm flipH="1">
            <a:off x="4176184" y="3722688"/>
            <a:ext cx="1047749" cy="78581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3" idx="1"/>
          </p:cNvCxnSpPr>
          <p:nvPr/>
        </p:nvCxnSpPr>
        <p:spPr>
          <a:xfrm flipH="1" flipV="1">
            <a:off x="4176184" y="3200400"/>
            <a:ext cx="1047749" cy="5222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5930900" y="2420939"/>
            <a:ext cx="1413933" cy="76993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3" idx="0"/>
          </p:cNvCxnSpPr>
          <p:nvPr/>
        </p:nvCxnSpPr>
        <p:spPr>
          <a:xfrm flipH="1" flipV="1">
            <a:off x="4559301" y="2420938"/>
            <a:ext cx="1384300" cy="77946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3" idx="3"/>
          </p:cNvCxnSpPr>
          <p:nvPr/>
        </p:nvCxnSpPr>
        <p:spPr>
          <a:xfrm flipV="1">
            <a:off x="6663267" y="3190876"/>
            <a:ext cx="1159933" cy="53181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11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214683"/>
            <a:ext cx="12202991" cy="64331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94004" y="258373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32458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https://sun9-5.userapi.com/impg/E1yA-tkgJFm3PdkmL5ioEpyK9lMv1tCgwgn0-Q/sw6xc4v3Wv8.jpg?size=1280x960&amp;quality=95&amp;sign=5e7fe28d6b473479d721c288cf7050c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083" y="4077072"/>
            <a:ext cx="4074965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032" y="461246"/>
            <a:ext cx="9840567" cy="8388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Всероссийская физико-</a:t>
            </a:r>
            <a:br>
              <a:rPr 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</a:br>
            <a:r>
              <a:rPr 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техническая контрольная «Выходи решать!»</a:t>
            </a:r>
          </a:p>
        </p:txBody>
      </p:sp>
      <p:pic>
        <p:nvPicPr>
          <p:cNvPr id="2050" name="Picture 2" descr="https://sun9-24.userapi.com/impg/gITvJ1woXZAkDPax8nOaUrcFKBYAhme4UPjoMg/qskex6wDrVE.jpg?size=1280x960&amp;quality=95&amp;sign=5b969f947535d73d18565c760fea588e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" y="1484783"/>
            <a:ext cx="3208753" cy="229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6.userapi.com/impg/aVQ0pRCBjpAphH_kM02FwdzBmz0NF3wmhjTOnA/Z60hT_ov5CI.jpg?size=1280x960&amp;quality=95&amp;sign=951ec0c574187975484c4a34997f9e0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494" y="1405469"/>
            <a:ext cx="4052859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76.userapi.com/impg/AQ4O9GW83KaagCtlroa8osJMJTocs9-ThbZLsw/dNL0e_zNGlE.jpg?size=1280x960&amp;quality=95&amp;sign=eea45fced25df32457304efe28336549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90" y="3778980"/>
            <a:ext cx="4128171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70.userapi.com/impg/QnKkOBKd4C9Kp067fyO7l2aLjDRcFleWg2fAZA/YRlAmHfMMlk.jpg?size=1280x960&amp;quality=95&amp;sign=68735317f26c0e784a2b0b248f66c6c8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748" y="1538790"/>
            <a:ext cx="3924609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30.userapi.com/impg/evZnKgirijTIYDTEdlofdQdIXeZlWdclaWbcrQ/z8pl8FyWRBA.jpg?size=1280x960&amp;quality=95&amp;sign=027c942f3d63c59c49d2ae0d589aae73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274" y="3997758"/>
            <a:ext cx="3830527" cy="246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8"/>
          <a:srcRect t="17151"/>
          <a:stretch/>
        </p:blipFill>
        <p:spPr bwMode="auto">
          <a:xfrm>
            <a:off x="10208456" y="57012"/>
            <a:ext cx="1916286" cy="15128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281" y="77814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206591"/>
            <a:ext cx="12202991" cy="6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89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0" y="2097922"/>
            <a:ext cx="4848225" cy="363281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2021-04-13%2017-40-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849" y="1469286"/>
            <a:ext cx="2832100" cy="21209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521" y="1469286"/>
            <a:ext cx="2841207" cy="21209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6" y="3842772"/>
            <a:ext cx="2832100" cy="211410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521" y="3824441"/>
            <a:ext cx="2841207" cy="2132432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" descr="https://vsarov.ru/wp-content/uploads/2019/09/rvvmxk0fkcw.width-12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084" y="1128712"/>
            <a:ext cx="2182283" cy="96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402168" y="815975"/>
            <a:ext cx="80158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ОБРАЗОВАТЕЛЬНЫЙ ПРОЕКТ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8"/>
          <a:srcRect t="17151"/>
          <a:stretch/>
        </p:blipFill>
        <p:spPr bwMode="auto">
          <a:xfrm>
            <a:off x="9864190" y="154115"/>
            <a:ext cx="2078127" cy="12215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125671"/>
            <a:ext cx="12202991" cy="73232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2168" y="234097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3026433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472750" y="523448"/>
            <a:ext cx="8350981" cy="434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Сессия математических боев </a:t>
            </a:r>
          </a:p>
        </p:txBody>
      </p:sp>
      <p:pic>
        <p:nvPicPr>
          <p:cNvPr id="4" name="Объект 3" descr="G:\ФОТОГРАФИИ  и ВИДЕО ЛИЦЕЯ Архив\фото 2018-2019\математические бои\IMG_1710.JPG"/>
          <p:cNvPicPr>
            <a:picLocks noGrp="1"/>
          </p:cNvPicPr>
          <p:nvPr>
            <p:ph sz="quarter" idx="4294967295"/>
          </p:nvPr>
        </p:nvPicPr>
        <p:blipFill rotWithShape="1">
          <a:blip r:embed="rId2" cstate="print">
            <a:extLst/>
          </a:blip>
          <a:srcRect b="16937"/>
          <a:stretch/>
        </p:blipFill>
        <p:spPr>
          <a:xfrm>
            <a:off x="2276559" y="2952092"/>
            <a:ext cx="6912768" cy="2952328"/>
          </a:xfrm>
          <a:prstGeom prst="rect">
            <a:avLst/>
          </a:prstGeom>
          <a:effectLst>
            <a:softEdge rad="112500"/>
          </a:effectLst>
          <a:extLst/>
        </p:spPr>
      </p:pic>
      <p:pic>
        <p:nvPicPr>
          <p:cNvPr id="5" name="Рисунок 4" descr="G:\ФОТОГРАФИИ  и ВИДЕО ЛИЦЕЯ Архив\фото 2018-2019\математические бои\IMG_1691.JPG"/>
          <p:cNvPicPr/>
          <p:nvPr/>
        </p:nvPicPr>
        <p:blipFill rotWithShape="1">
          <a:blip r:embed="rId3" cstate="print">
            <a:extLst/>
          </a:blip>
          <a:srcRect t="4458" r="13617" b="16703"/>
          <a:stretch/>
        </p:blipFill>
        <p:spPr bwMode="auto">
          <a:xfrm>
            <a:off x="1513210" y="1022855"/>
            <a:ext cx="4212308" cy="1922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/>
          </a:blip>
          <a:srcRect r="5512" b="6942"/>
          <a:stretch/>
        </p:blipFill>
        <p:spPr bwMode="auto">
          <a:xfrm>
            <a:off x="5941593" y="1015882"/>
            <a:ext cx="4060163" cy="193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5"/>
          <a:srcRect t="17151"/>
          <a:stretch/>
        </p:blipFill>
        <p:spPr bwMode="auto">
          <a:xfrm>
            <a:off x="9823731" y="154116"/>
            <a:ext cx="2207599" cy="1480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469" y="154116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10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2" descr="Линия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2"/>
          <a:stretch>
            <a:fillRect/>
          </a:stretch>
        </p:blipFill>
        <p:spPr bwMode="auto">
          <a:xfrm>
            <a:off x="1775909" y="988485"/>
            <a:ext cx="912071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AutoShape 2" descr="http://%D0%BA%D0%BE-%D0%B1%D0%B0%D0%BB%D0%B0%D0%BA%D0%BE%D0%B2%D0%BE.%D1%80%D1%84/ikonki/koncepcija_matematicheskogo_razvitija.jpg"/>
          <p:cNvSpPr>
            <a:spLocks noChangeAspect="1" noChangeArrowheads="1"/>
          </p:cNvSpPr>
          <p:nvPr/>
        </p:nvSpPr>
        <p:spPr bwMode="auto">
          <a:xfrm>
            <a:off x="207433" y="-192616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7" tIns="51079" rIns="102157" bIns="51079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defTabSz="510727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5" name="AutoShape 4" descr="http://%D0%BA%D0%BE-%D0%B1%D0%B0%D0%BB%D0%B0%D0%BA%D0%BE%D0%B2%D0%BE.%D1%80%D1%84/ikonki/koncepcija_matematicheskogo_razvitija.jpg"/>
          <p:cNvSpPr>
            <a:spLocks noChangeAspect="1" noChangeArrowheads="1"/>
          </p:cNvSpPr>
          <p:nvPr/>
        </p:nvSpPr>
        <p:spPr bwMode="auto">
          <a:xfrm>
            <a:off x="410633" y="10584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7" tIns="51079" rIns="102157" bIns="51079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defTabSz="510727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6" name="AutoShape 6" descr="http://%D0%BA%D0%BE-%D0%B1%D0%B0%D0%BB%D0%B0%D0%BA%D0%BE%D0%B2%D0%BE.%D1%80%D1%84/ikonki/koncepcija_matematicheskogo_razvitija.jpg"/>
          <p:cNvSpPr>
            <a:spLocks noChangeAspect="1" noChangeArrowheads="1"/>
          </p:cNvSpPr>
          <p:nvPr/>
        </p:nvSpPr>
        <p:spPr bwMode="auto">
          <a:xfrm>
            <a:off x="613833" y="213784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7" tIns="51079" rIns="102157" bIns="51079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defTabSz="510727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8" name="Заголовок 1"/>
          <p:cNvSpPr txBox="1">
            <a:spLocks/>
          </p:cNvSpPr>
          <p:nvPr/>
        </p:nvSpPr>
        <p:spPr bwMode="auto">
          <a:xfrm>
            <a:off x="1009674" y="620184"/>
            <a:ext cx="6354078" cy="148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157" tIns="51079" rIns="102157" bIns="51079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algn="ctr" defTabSz="510727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200" b="1" dirty="0">
              <a:solidFill>
                <a:srgbClr val="00246C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93" y="338032"/>
            <a:ext cx="11246912" cy="615553"/>
          </a:xfrm>
        </p:spPr>
        <p:txBody>
          <a:bodyPr/>
          <a:lstStyle/>
          <a:p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br>
              <a:rPr lang="ru-RU" sz="2000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</a:br>
            <a:endParaRPr lang="ru-RU" sz="2000" b="1" kern="1200" dirty="0">
              <a:solidFill>
                <a:srgbClr val="00246C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09650" y="1102785"/>
            <a:ext cx="10462013" cy="5205646"/>
          </a:xfrm>
          <a:prstGeom prst="rect">
            <a:avLst/>
          </a:prstGeom>
        </p:spPr>
        <p:txBody>
          <a:bodyPr/>
          <a:lstStyle/>
          <a:p>
            <a:pPr lvl="0">
              <a:buClr>
                <a:srgbClr val="003399"/>
              </a:buClr>
            </a:pPr>
            <a:r>
              <a:rPr 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Дни науки</a:t>
            </a:r>
          </a:p>
          <a:p>
            <a:pPr marL="0" indent="0">
              <a:buNone/>
            </a:pPr>
            <a:endParaRPr lang="ru-RU" sz="3000" dirty="0"/>
          </a:p>
        </p:txBody>
      </p:sp>
      <p:pic>
        <p:nvPicPr>
          <p:cNvPr id="3074" name="Picture 2" descr="C:\Users\Ольга Ивановна\Desktop\Для О.И\Для О.И\Фестиваль_науки\IMG_06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168" y="1102785"/>
            <a:ext cx="5328588" cy="32630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Ольга Ивановна\Desktop\Для О.И\Для О.И\Фестиваль_науки\IMG_07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713" y="4114993"/>
            <a:ext cx="3407905" cy="199913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Ольга Ивановна\Desktop\Для О.И\Для О.И\Фестиваль_науки\IMG_06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3" y="1848338"/>
            <a:ext cx="3455784" cy="21595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Ольга Ивановна\Desktop\Для О.И\Для О.И\Фестиваль_науки\IMG_080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04268" y="2191850"/>
            <a:ext cx="3695385" cy="27419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D:\Документы\Мои рисунки\фото Химики\5А День химии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65" y="3854059"/>
            <a:ext cx="2535938" cy="215957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9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0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163359" y="1103318"/>
            <a:ext cx="5870443" cy="470559"/>
          </a:xfrm>
        </p:spPr>
        <p:txBody>
          <a:bodyPr>
            <a:normAutofit/>
          </a:bodyPr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Кабинеты информатики</a:t>
            </a:r>
          </a:p>
        </p:txBody>
      </p:sp>
      <p:pic>
        <p:nvPicPr>
          <p:cNvPr id="22531" name="Рисунок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178025"/>
            <a:ext cx="4936931" cy="299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3" y="3356992"/>
            <a:ext cx="4936931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User\Desktop\Кабинеты\2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359" y="2023599"/>
            <a:ext cx="4294784" cy="429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5"/>
          <a:srcRect t="17151"/>
          <a:stretch/>
        </p:blipFill>
        <p:spPr bwMode="auto">
          <a:xfrm>
            <a:off x="9791364" y="154115"/>
            <a:ext cx="2150954" cy="16504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174223"/>
            <a:ext cx="12202991" cy="68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54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664957" y="632826"/>
            <a:ext cx="5228851" cy="432048"/>
          </a:xfrm>
        </p:spPr>
        <p:txBody>
          <a:bodyPr>
            <a:noAutofit/>
          </a:bodyPr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Кабинеты русского языка </a:t>
            </a:r>
            <a:b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</a:br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и литературы</a:t>
            </a:r>
          </a:p>
        </p:txBody>
      </p:sp>
      <p:pic>
        <p:nvPicPr>
          <p:cNvPr id="5" name="Picture 2" descr="C:\Users\User\Desktop\Кабинеты\3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45" y="3280757"/>
            <a:ext cx="588865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Кабинеты\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567" y="1543584"/>
            <a:ext cx="4320480" cy="504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Кабинеты\2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45" y="0"/>
            <a:ext cx="4110754" cy="318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5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206591"/>
            <a:ext cx="12202991" cy="6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52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5528028" y="1386859"/>
            <a:ext cx="5390389" cy="778098"/>
          </a:xfrm>
        </p:spPr>
        <p:txBody>
          <a:bodyPr>
            <a:noAutofit/>
          </a:bodyPr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Многофункциональный кабинет</a:t>
            </a:r>
          </a:p>
        </p:txBody>
      </p:sp>
      <p:pic>
        <p:nvPicPr>
          <p:cNvPr id="1028" name="Picture 4" descr="C:\Users\User\Desktop\Кабинеты\2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1" y="1268760"/>
            <a:ext cx="482453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Кабинеты\215 б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494" y="2304256"/>
            <a:ext cx="6067129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9601200" y="324048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7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5823078" y="1419227"/>
            <a:ext cx="5390389" cy="778098"/>
          </a:xfrm>
        </p:spPr>
        <p:txBody>
          <a:bodyPr>
            <a:normAutofit fontScale="90000"/>
          </a:bodyPr>
          <a:lstStyle/>
          <a:p>
            <a:r>
              <a:rPr lang="ru-RU" altLang="ru-RU" sz="31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Кабинеты английского языка</a:t>
            </a:r>
            <a:br>
              <a:rPr lang="ru-RU" altLang="ru-RU" sz="3000" b="1" dirty="0"/>
            </a:br>
            <a:endParaRPr lang="ru-RU" altLang="ru-RU" sz="3000" b="1" dirty="0"/>
          </a:p>
        </p:txBody>
      </p:sp>
      <p:pic>
        <p:nvPicPr>
          <p:cNvPr id="4098" name="Picture 2" descr="C:\Users\User\Desktop\Кабинеты\1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4" y="682142"/>
            <a:ext cx="5350901" cy="535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Кабинеты\3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854" y="2523923"/>
            <a:ext cx="6238436" cy="3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9601200" y="429244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77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32720" y="177016"/>
            <a:ext cx="5006273" cy="430887"/>
          </a:xfrm>
        </p:spPr>
        <p:txBody>
          <a:bodyPr/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Тематическое оформление пространств</a:t>
            </a:r>
          </a:p>
        </p:txBody>
      </p:sp>
      <p:pic>
        <p:nvPicPr>
          <p:cNvPr id="4" name="Рисунок 3" descr="C:\Users\User\Desktop\Новая папка\IMG-b0765a132142e32ed956adf6a2a6ea4d-V.jpg"/>
          <p:cNvPicPr/>
          <p:nvPr/>
        </p:nvPicPr>
        <p:blipFill rotWithShape="1">
          <a:blip r:embed="rId2" cstate="print">
            <a:extLst/>
          </a:blip>
          <a:srcRect l="11989" t="8411" r="2405" b="4298"/>
          <a:stretch/>
        </p:blipFill>
        <p:spPr bwMode="auto">
          <a:xfrm>
            <a:off x="128214" y="833479"/>
            <a:ext cx="3840428" cy="224280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" name="Рисунок 4" descr="C:\Users\User\Desktop\Новая папка\IMG-aa69a0647a0b5ca1de707852b86a03a9-V.jpg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078684" y="1179725"/>
            <a:ext cx="3771761" cy="2439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Desktop\Новая папка\IMG-e9c7c678f40063c04671dc2688a82b63-V.jpg"/>
          <p:cNvPicPr/>
          <p:nvPr/>
        </p:nvPicPr>
        <p:blipFill rotWithShape="1">
          <a:blip r:embed="rId4" cstate="print">
            <a:extLst/>
          </a:blip>
          <a:srcRect l="29027" t="1121" r="16602"/>
          <a:stretch/>
        </p:blipFill>
        <p:spPr bwMode="auto">
          <a:xfrm>
            <a:off x="332720" y="3424239"/>
            <a:ext cx="3117427" cy="239204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2" name="Рисунок 11" descr="C:\Users\User\Desktop\IMG-7e9228802807989149aaecec3d1e8d2d-V.jpg"/>
          <p:cNvPicPr/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3599723" y="3789040"/>
            <a:ext cx="4922493" cy="257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67" y="3424239"/>
            <a:ext cx="2872317" cy="287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4" name="Picture 2" descr="G:\ФОТОГРАФИИ  и ВИДЕО ЛИЦЕЯ Архив\ОФОРМЛЕНИЕ ЛИЦЕЯ\FISq9au0bP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1" t="32919" r="6458" b="12509"/>
          <a:stretch>
            <a:fillRect/>
          </a:stretch>
        </p:blipFill>
        <p:spPr bwMode="auto">
          <a:xfrm>
            <a:off x="7981952" y="1349658"/>
            <a:ext cx="4017433" cy="190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8"/>
          <a:srcRect t="17151"/>
          <a:stretch/>
        </p:blipFill>
        <p:spPr bwMode="auto">
          <a:xfrm>
            <a:off x="10115044" y="154115"/>
            <a:ext cx="1827274" cy="1195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109078"/>
            <a:ext cx="12202991" cy="74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81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308407" y="156003"/>
            <a:ext cx="3854219" cy="706437"/>
          </a:xfrm>
        </p:spPr>
        <p:txBody>
          <a:bodyPr>
            <a:normAutofit/>
          </a:bodyPr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Рекреации, столовая</a:t>
            </a:r>
          </a:p>
        </p:txBody>
      </p:sp>
      <p:pic>
        <p:nvPicPr>
          <p:cNvPr id="4" name="Рисунок 3" descr="C:\Users\User\Desktop\Новая папка\IMG-b9ba19e15e282827836ea05205f87681-V.jpg"/>
          <p:cNvPicPr/>
          <p:nvPr/>
        </p:nvPicPr>
        <p:blipFill rotWithShape="1">
          <a:blip r:embed="rId2" cstate="print">
            <a:extLst/>
          </a:blip>
          <a:srcRect r="14394"/>
          <a:stretch/>
        </p:blipFill>
        <p:spPr bwMode="auto">
          <a:xfrm>
            <a:off x="7938287" y="1170372"/>
            <a:ext cx="3552256" cy="228952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" name="Рисунок 4" descr="C:\Users\User\Desktop\IMG_20191112_170307.jpg"/>
          <p:cNvPicPr/>
          <p:nvPr/>
        </p:nvPicPr>
        <p:blipFill rotWithShape="1">
          <a:blip r:embed="rId3" cstate="print">
            <a:extLst/>
          </a:blip>
          <a:srcRect l="6141" t="5804" r="20415" b="19569"/>
          <a:stretch/>
        </p:blipFill>
        <p:spPr bwMode="auto">
          <a:xfrm>
            <a:off x="143339" y="914401"/>
            <a:ext cx="3868420" cy="244757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5605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95321"/>
            <a:ext cx="3640667" cy="236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Объект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84" y="3524987"/>
            <a:ext cx="4889596" cy="275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18" y="3459898"/>
            <a:ext cx="4487171" cy="281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7"/>
          <a:srcRect t="17151"/>
          <a:stretch/>
        </p:blipFill>
        <p:spPr bwMode="auto">
          <a:xfrm>
            <a:off x="10007767" y="62129"/>
            <a:ext cx="1875826" cy="11082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6174223"/>
            <a:ext cx="12202991" cy="68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05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6096000" y="576067"/>
            <a:ext cx="5294379" cy="430887"/>
          </a:xfrm>
        </p:spPr>
        <p:txBody>
          <a:bodyPr/>
          <a:lstStyle/>
          <a:p>
            <a:r>
              <a:rPr lang="ru-RU" altLang="ru-RU" sz="2800" kern="1200" spc="-75" dirty="0">
                <a:solidFill>
                  <a:srgbClr val="76161A"/>
                </a:solidFill>
                <a:latin typeface="Bahnschrift SemiLight Condensed" panose="020B0502040204020203" pitchFamily="34" charset="0"/>
                <a:ea typeface="+mn-ea"/>
                <a:cs typeface="NeueMachina-Medium"/>
              </a:rPr>
              <a:t>Школьные коридоры</a:t>
            </a:r>
          </a:p>
        </p:txBody>
      </p:sp>
      <p:pic>
        <p:nvPicPr>
          <p:cNvPr id="3074" name="Picture 2" descr="C:\Users\User\Desktop\Кабинеты\1 эт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332656"/>
            <a:ext cx="499255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Кабинеты\2 эт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653" y="1221601"/>
            <a:ext cx="4270781" cy="427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Кабинеты\шкал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71" y="3356992"/>
            <a:ext cx="5288996" cy="297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5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46318" y="542015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7"/>
              </a:rPr>
              <a:t>https://vk.com/away.php?to=https%3A%2F%2Fdisk.yandex.ru%2Fi%2FdQUxtJG4T8rPxg&amp;utf=1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394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628379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947019"/>
              </p:ext>
            </p:extLst>
          </p:nvPr>
        </p:nvGraphicFramePr>
        <p:xfrm>
          <a:off x="510098" y="2702741"/>
          <a:ext cx="11069705" cy="2939998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106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1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94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5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03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Уровень</a:t>
                      </a:r>
                      <a:endParaRPr lang="ru-RU" sz="16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2020-2021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2022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2023-2024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Город</a:t>
                      </a:r>
                      <a:endParaRPr lang="ru-RU" sz="20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89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87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87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96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Округ</a:t>
                      </a:r>
                      <a:endParaRPr lang="ru-RU" sz="20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17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16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26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21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Россия</a:t>
                      </a:r>
                      <a:endParaRPr lang="ru-RU" sz="20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Не проводился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93019" y="1579677"/>
            <a:ext cx="8908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7121A"/>
                </a:solidFill>
                <a:latin typeface="Bahnschrift SemiLight Condensed" pitchFamily="34" charset="0"/>
                <a:cs typeface="Times New Roman" pitchFamily="18" charset="0"/>
              </a:rPr>
              <a:t>Результативность участия лицеистов </a:t>
            </a:r>
          </a:p>
          <a:p>
            <a:pPr algn="ctr"/>
            <a:r>
              <a:rPr lang="ru-RU" sz="2400" b="1" dirty="0">
                <a:solidFill>
                  <a:srgbClr val="77121A"/>
                </a:solidFill>
                <a:latin typeface="Bahnschrift SemiLight Condensed" pitchFamily="34" charset="0"/>
                <a:cs typeface="Times New Roman" pitchFamily="18" charset="0"/>
              </a:rPr>
              <a:t>во  Всероссийской олимпиаде школьников за последние 5 лет</a:t>
            </a:r>
            <a:endParaRPr lang="ru-RU" sz="2400" b="1" dirty="0">
              <a:solidFill>
                <a:srgbClr val="77121A"/>
              </a:solidFill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68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550558" y="6418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24889"/>
              </p:ext>
            </p:extLst>
          </p:nvPr>
        </p:nvGraphicFramePr>
        <p:xfrm>
          <a:off x="550558" y="2184850"/>
          <a:ext cx="9963171" cy="1380754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868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1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5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0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2020-2021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2022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2023-2024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+mn-ea"/>
                          <a:cs typeface="+mn-cs"/>
                        </a:rPr>
                        <a:t>7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10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93019" y="1579677"/>
            <a:ext cx="8908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7121A"/>
                </a:solidFill>
                <a:latin typeface="Bahnschrift SemiLight Condensed" pitchFamily="34" charset="0"/>
                <a:cs typeface="Times New Roman" pitchFamily="18" charset="0"/>
              </a:rPr>
              <a:t>Количество медалистов</a:t>
            </a:r>
            <a:endParaRPr lang="ru-RU" sz="2400" b="1" dirty="0">
              <a:solidFill>
                <a:srgbClr val="77121A"/>
              </a:solidFill>
              <a:latin typeface="Bahnschrift SemiLight Condensed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775497"/>
              </p:ext>
            </p:extLst>
          </p:nvPr>
        </p:nvGraphicFramePr>
        <p:xfrm>
          <a:off x="555779" y="4515438"/>
          <a:ext cx="9963171" cy="1131702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868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1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5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2020-2021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1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2022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</a:t>
                      </a: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-</a:t>
                      </a: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</a:rPr>
                        <a:t>2023-2024</a:t>
                      </a:r>
                      <a:endParaRPr lang="ru-RU" sz="2800" dirty="0">
                        <a:solidFill>
                          <a:srgbClr val="76161A"/>
                        </a:solidFill>
                        <a:effectLst/>
                        <a:latin typeface="Bahnschrift SemiLight Condense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76161A"/>
                          </a:solidFill>
                          <a:effectLst/>
                          <a:latin typeface="Bahnschrift SemiLight Condensed" pitchFamily="34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82983" y="3819822"/>
            <a:ext cx="8908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7121A"/>
                </a:solidFill>
                <a:latin typeface="Bahnschrift SemiLight Condensed" pitchFamily="34" charset="0"/>
                <a:cs typeface="Times New Roman" pitchFamily="18" charset="0"/>
              </a:rPr>
              <a:t>Количество обучающихся, набравших максимальный балл на ЕГЭ</a:t>
            </a:r>
            <a:endParaRPr lang="ru-RU" sz="2400" b="1" dirty="0">
              <a:solidFill>
                <a:srgbClr val="77121A"/>
              </a:solidFill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79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42565" y="60655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3" t="12001" r="12522" b="10409"/>
          <a:stretch/>
        </p:blipFill>
        <p:spPr bwMode="auto">
          <a:xfrm>
            <a:off x="4373561" y="1916761"/>
            <a:ext cx="5472010" cy="397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565" y="2782669"/>
            <a:ext cx="4016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Муниципальный мониторинг   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за 2023  год </a:t>
            </a:r>
          </a:p>
          <a:p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МБОУ «Лицей»  1 место </a:t>
            </a:r>
          </a:p>
        </p:txBody>
      </p:sp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42966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79696" y="2422365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200" i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«Среда формирует ментальность. </a:t>
            </a:r>
          </a:p>
          <a:p>
            <a:pPr algn="r"/>
            <a:r>
              <a:rPr lang="ru-RU" sz="3200" i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Любой коридор в школе — это воспитательное пространст­во. Ребенок как соленый огурец — в хорошем рассоле просаливается»</a:t>
            </a:r>
            <a:br>
              <a:rPr lang="ru-RU" sz="3200" i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</a:br>
            <a:r>
              <a:rPr lang="ru-RU" sz="3200" i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                                         Е. Ямбург</a:t>
            </a:r>
          </a:p>
        </p:txBody>
      </p:sp>
      <p:pic>
        <p:nvPicPr>
          <p:cNvPr id="2050" name="Picture 2" descr="C:\Users\User\Desktop\Кабинеты\Вхо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179" y="1281728"/>
            <a:ext cx="3503632" cy="46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85661" y="54693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https://vk.com/away.php?to=https%3A%2F%2Fdisk.yandex.ru%2Fi%2FdQUxtJG4T8rPxg&amp;utf=1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7717</TotalTime>
  <Words>588</Words>
  <Application>Microsoft Office PowerPoint</Application>
  <PresentationFormat>Широкоэкранный</PresentationFormat>
  <Paragraphs>137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Bahnschrift SemiLight Condensed</vt:lpstr>
      <vt:lpstr>Calibri</vt:lpstr>
      <vt:lpstr>Druk Cyr</vt:lpstr>
      <vt:lpstr>NeueMachina-Medium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Федеральные проекты, акции</vt:lpstr>
      <vt:lpstr>Всероссийская физико- техническая контрольная «Выходи решать!»</vt:lpstr>
      <vt:lpstr>Презентация PowerPoint</vt:lpstr>
      <vt:lpstr>Сессия математических боев </vt:lpstr>
      <vt:lpstr>Применение практики в образовательной деятельности </vt:lpstr>
      <vt:lpstr>Кабинеты информатики</vt:lpstr>
      <vt:lpstr>Кабинеты русского языка  и литературы</vt:lpstr>
      <vt:lpstr>Многофункциональный кабинет</vt:lpstr>
      <vt:lpstr>Кабинеты английского языка </vt:lpstr>
      <vt:lpstr>Тематическое оформление пространств</vt:lpstr>
      <vt:lpstr>Рекреации, столовая</vt:lpstr>
      <vt:lpstr>Школьные коридоры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67</cp:revision>
  <dcterms:created xsi:type="dcterms:W3CDTF">2023-02-14T15:50:37Z</dcterms:created>
  <dcterms:modified xsi:type="dcterms:W3CDTF">2024-11-18T08:36:39Z</dcterms:modified>
</cp:coreProperties>
</file>