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259" r:id="rId2"/>
    <p:sldId id="594" r:id="rId3"/>
    <p:sldId id="598" r:id="rId4"/>
    <p:sldId id="595" r:id="rId5"/>
    <p:sldId id="596" r:id="rId6"/>
    <p:sldId id="601" r:id="rId7"/>
    <p:sldId id="597" r:id="rId8"/>
    <p:sldId id="590" r:id="rId9"/>
    <p:sldId id="588" r:id="rId10"/>
    <p:sldId id="587" r:id="rId11"/>
    <p:sldId id="589" r:id="rId12"/>
    <p:sldId id="593" r:id="rId13"/>
    <p:sldId id="592" r:id="rId14"/>
    <p:sldId id="599" r:id="rId15"/>
    <p:sldId id="600" r:id="rId16"/>
  </p:sldIdLst>
  <p:sldSz cx="9144000" cy="5143500" type="screen16x9"/>
  <p:notesSz cx="6889750" cy="10021888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Fira Sans Extra Condensed" charset="0"/>
      <p:regular r:id="rId23"/>
      <p:bold r:id="rId24"/>
      <p:italic r:id="rId25"/>
      <p:boldItalic r:id="rId26"/>
    </p:embeddedFont>
    <p:embeddedFont>
      <p:font typeface="Roboto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pos="2880">
          <p15:clr>
            <a:srgbClr val="9AA0A6"/>
          </p15:clr>
        </p15:guide>
        <p15:guide id="2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88426C-C9A8-40A6-912D-077B824FA00C}">
  <a:tblStyle styleId="{0188426C-C9A8-40A6-912D-077B824FA0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291" autoAdjust="0"/>
  </p:normalViewPr>
  <p:slideViewPr>
    <p:cSldViewPr snapToGrid="0">
      <p:cViewPr>
        <p:scale>
          <a:sx n="96" d="100"/>
          <a:sy n="96" d="100"/>
        </p:scale>
        <p:origin x="-696" y="-8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до 35 лет</c:v>
                </c:pt>
                <c:pt idx="1">
                  <c:v>от 35 лет</c:v>
                </c:pt>
                <c:pt idx="2">
                  <c:v>от 50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15.2</c:v>
                </c:pt>
                <c:pt idx="1">
                  <c:v>48.4</c:v>
                </c:pt>
                <c:pt idx="2">
                  <c:v>36.4</c:v>
                </c:pt>
              </c:numCache>
            </c:numRef>
          </c:val>
        </c:ser>
        <c:axId val="123655680"/>
        <c:axId val="123657216"/>
      </c:barChart>
      <c:catAx>
        <c:axId val="12365568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23657216"/>
        <c:crosses val="autoZero"/>
        <c:auto val="1"/>
        <c:lblAlgn val="ctr"/>
        <c:lblOffset val="100"/>
      </c:catAx>
      <c:valAx>
        <c:axId val="123657216"/>
        <c:scaling>
          <c:orientation val="minMax"/>
        </c:scaling>
        <c:axPos val="l"/>
        <c:majorGridlines/>
        <c:numFmt formatCode="General" sourceLinked="1"/>
        <c:tickLblPos val="nextTo"/>
        <c:crossAx val="12365568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стаж до 1 года</c:v>
                </c:pt>
              </c:strCache>
            </c:strRef>
          </c:tx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5.72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 2 до 5 лет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16.53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 6 до 25 лет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43.56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более 25 лет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34.190000000000012</c:v>
                </c:pt>
              </c:numCache>
            </c:numRef>
          </c:val>
        </c:ser>
        <c:axId val="123885056"/>
        <c:axId val="123886592"/>
      </c:barChart>
      <c:catAx>
        <c:axId val="123885056"/>
        <c:scaling>
          <c:orientation val="minMax"/>
        </c:scaling>
        <c:axPos val="b"/>
        <c:tickLblPos val="nextTo"/>
        <c:crossAx val="123886592"/>
        <c:crosses val="autoZero"/>
        <c:auto val="1"/>
        <c:lblAlgn val="ctr"/>
        <c:lblOffset val="100"/>
      </c:catAx>
      <c:valAx>
        <c:axId val="123886592"/>
        <c:scaling>
          <c:orientation val="minMax"/>
        </c:scaling>
        <c:axPos val="l"/>
        <c:majorGridlines/>
        <c:numFmt formatCode="General" sourceLinked="1"/>
        <c:tickLblPos val="nextTo"/>
        <c:crossAx val="12388505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Val val="1"/>
          </c:dLbls>
          <c:cat>
            <c:strRef>
              <c:f>Лист1!$A$2:$A$7</c:f>
              <c:strCache>
                <c:ptCount val="6"/>
                <c:pt idx="0">
                  <c:v>Высшая</c:v>
                </c:pt>
                <c:pt idx="1">
                  <c:v>Первая</c:v>
                </c:pt>
                <c:pt idx="2">
                  <c:v>СЗД</c:v>
                </c:pt>
                <c:pt idx="3">
                  <c:v>Без категории</c:v>
                </c:pt>
                <c:pt idx="4">
                  <c:v>Педагог-наставник</c:v>
                </c:pt>
                <c:pt idx="5">
                  <c:v>Педагог-методист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36.090000000000003</c:v>
                </c:pt>
                <c:pt idx="1">
                  <c:v>25.759999999999994</c:v>
                </c:pt>
                <c:pt idx="2">
                  <c:v>15.58</c:v>
                </c:pt>
                <c:pt idx="3">
                  <c:v>22.419999999999995</c:v>
                </c:pt>
                <c:pt idx="4">
                  <c:v>0.3000000000000001</c:v>
                </c:pt>
                <c:pt idx="5">
                  <c:v>0</c:v>
                </c:pt>
              </c:numCache>
            </c:numRef>
          </c:val>
        </c:ser>
        <c:shape val="box"/>
        <c:axId val="131547136"/>
        <c:axId val="131548672"/>
        <c:axId val="0"/>
      </c:bar3DChart>
      <c:catAx>
        <c:axId val="131547136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31548672"/>
        <c:crosses val="autoZero"/>
        <c:auto val="1"/>
        <c:lblAlgn val="ctr"/>
        <c:lblOffset val="100"/>
      </c:catAx>
      <c:valAx>
        <c:axId val="131548672"/>
        <c:scaling>
          <c:orientation val="minMax"/>
        </c:scaling>
        <c:axPos val="l"/>
        <c:majorGridlines/>
        <c:numFmt formatCode="General" sourceLinked="1"/>
        <c:tickLblPos val="nextTo"/>
        <c:crossAx val="13154713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6.4619969378827663E-2"/>
          <c:y val="3.6121109861267341E-2"/>
          <c:w val="0.57516130796150478"/>
          <c:h val="0.8565310586176729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Минимальный уровень дефицитов (более 80%)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дефицитов (60-80%)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 уровень дефицитов (&lt;60%)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axId val="133143552"/>
        <c:axId val="133153536"/>
      </c:barChart>
      <c:catAx>
        <c:axId val="133143552"/>
        <c:scaling>
          <c:orientation val="minMax"/>
        </c:scaling>
        <c:axPos val="b"/>
        <c:tickLblPos val="nextTo"/>
        <c:crossAx val="133153536"/>
        <c:crosses val="autoZero"/>
        <c:auto val="1"/>
        <c:lblAlgn val="ctr"/>
        <c:lblOffset val="100"/>
      </c:catAx>
      <c:valAx>
        <c:axId val="133153536"/>
        <c:scaling>
          <c:orientation val="minMax"/>
        </c:scaling>
        <c:axPos val="l"/>
        <c:majorGridlines/>
        <c:numFmt formatCode="General" sourceLinked="1"/>
        <c:tickLblPos val="nextTo"/>
        <c:crossAx val="13314355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Лист1!$A$2:$A$8</c:f>
              <c:strCache>
                <c:ptCount val="7"/>
                <c:pt idx="0">
                  <c:v>Гимназия</c:v>
                </c:pt>
                <c:pt idx="1">
                  <c:v>МБОУ СОШ 12</c:v>
                </c:pt>
                <c:pt idx="2">
                  <c:v>МБОУ СОШ 2</c:v>
                </c:pt>
                <c:pt idx="3">
                  <c:v>МБОУ СОШ 5</c:v>
                </c:pt>
                <c:pt idx="4">
                  <c:v>МБДОУ 7</c:v>
                </c:pt>
                <c:pt idx="5">
                  <c:v>МБДОУ 12</c:v>
                </c:pt>
                <c:pt idx="6">
                  <c:v>МБДОУ 21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axId val="141949952"/>
        <c:axId val="134288128"/>
      </c:barChart>
      <c:catAx>
        <c:axId val="14194995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34288128"/>
        <c:crosses val="autoZero"/>
        <c:auto val="1"/>
        <c:lblAlgn val="ctr"/>
        <c:lblOffset val="100"/>
      </c:catAx>
      <c:valAx>
        <c:axId val="134288128"/>
        <c:scaling>
          <c:orientation val="minMax"/>
          <c:max val="3"/>
        </c:scaling>
        <c:axPos val="l"/>
        <c:majorGridlines/>
        <c:numFmt formatCode="General" sourceLinked="1"/>
        <c:tickLblPos val="nextTo"/>
        <c:crossAx val="141949952"/>
        <c:crosses val="autoZero"/>
        <c:crossBetween val="between"/>
        <c:majorUnit val="1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участников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школа 12</c:v>
                </c:pt>
                <c:pt idx="1">
                  <c:v>гимназия</c:v>
                </c:pt>
                <c:pt idx="2">
                  <c:v>детсад 21</c:v>
                </c:pt>
                <c:pt idx="3">
                  <c:v>детсад 7</c:v>
                </c:pt>
                <c:pt idx="4">
                  <c:v>детсад 6</c:v>
                </c:pt>
                <c:pt idx="5">
                  <c:v>детсад 10</c:v>
                </c:pt>
                <c:pt idx="6">
                  <c:v>детсад 12</c:v>
                </c:pt>
                <c:pt idx="7">
                  <c:v>детсад 14</c:v>
                </c:pt>
                <c:pt idx="8">
                  <c:v>школа 6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победителей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strRef>
              <c:f>Лист1!$A$2:$A$10</c:f>
              <c:strCache>
                <c:ptCount val="9"/>
                <c:pt idx="0">
                  <c:v>школа 12</c:v>
                </c:pt>
                <c:pt idx="1">
                  <c:v>гимназия</c:v>
                </c:pt>
                <c:pt idx="2">
                  <c:v>детсад 21</c:v>
                </c:pt>
                <c:pt idx="3">
                  <c:v>детсад 7</c:v>
                </c:pt>
                <c:pt idx="4">
                  <c:v>детсад 6</c:v>
                </c:pt>
                <c:pt idx="5">
                  <c:v>детсад 10</c:v>
                </c:pt>
                <c:pt idx="6">
                  <c:v>детсад 12</c:v>
                </c:pt>
                <c:pt idx="7">
                  <c:v>детсад 14</c:v>
                </c:pt>
                <c:pt idx="8">
                  <c:v>школа 6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1">
                  <c:v>1</c:v>
                </c:pt>
                <c:pt idx="3">
                  <c:v>1</c:v>
                </c:pt>
              </c:numCache>
            </c:numRef>
          </c:val>
        </c:ser>
        <c:shape val="box"/>
        <c:axId val="141906688"/>
        <c:axId val="141908224"/>
        <c:axId val="0"/>
      </c:bar3DChart>
      <c:catAx>
        <c:axId val="141906688"/>
        <c:scaling>
          <c:orientation val="minMax"/>
        </c:scaling>
        <c:axPos val="b"/>
        <c:tickLblPos val="nextTo"/>
        <c:crossAx val="141908224"/>
        <c:crosses val="autoZero"/>
        <c:auto val="1"/>
        <c:lblAlgn val="ctr"/>
        <c:lblOffset val="100"/>
      </c:catAx>
      <c:valAx>
        <c:axId val="141908224"/>
        <c:scaling>
          <c:orientation val="minMax"/>
        </c:scaling>
        <c:axPos val="l"/>
        <c:majorGridlines/>
        <c:numFmt formatCode="General" sourceLinked="1"/>
        <c:tickLblPos val="nextTo"/>
        <c:crossAx val="14190668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B47C23CA-2389-4692-BF5B-BF480AB4BF9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4C730F55-8DD5-426F-B005-1138CFD09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6686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8" tIns="96618" rIns="96618" bIns="9661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311961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01266b9b2f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01266b9b2f_0_64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71764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01266b9b2f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01266b9b2f_0_64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71764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101266b9b2f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101266b9b2f_0_645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97176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1f78a36b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1f78a36b2_0_16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321904" y="1411357"/>
            <a:ext cx="7404653" cy="1101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Муниципальная практика «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Методическая перезагрузка»</a:t>
            </a: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C:\Users\GruninaIY\Desktop\1600169013_gold-men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574" y="2526693"/>
            <a:ext cx="1628872" cy="1635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Возрастной состав педагогических работников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="" xmlns:p14="http://schemas.microsoft.com/office/powerpoint/2010/main" val="2497511615"/>
              </p:ext>
            </p:extLst>
          </p:nvPr>
        </p:nvGraphicFramePr>
        <p:xfrm>
          <a:off x="1828800" y="985837"/>
          <a:ext cx="6291470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6402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Структура кадрового состава 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 стажу педагогической деятельности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3178964818"/>
              </p:ext>
            </p:extLst>
          </p:nvPr>
        </p:nvGraphicFramePr>
        <p:xfrm>
          <a:off x="1828799" y="971549"/>
          <a:ext cx="6639339" cy="3590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1085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Аттестация педагогических работников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1307140690"/>
              </p:ext>
            </p:extLst>
          </p:nvPr>
        </p:nvGraphicFramePr>
        <p:xfrm>
          <a:off x="1602104" y="934719"/>
          <a:ext cx="6329321" cy="3647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2494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Диагностика профессиональных затруднений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="" xmlns:p14="http://schemas.microsoft.com/office/powerpoint/2010/main" val="3888628436"/>
              </p:ext>
            </p:extLst>
          </p:nvPr>
        </p:nvGraphicFramePr>
        <p:xfrm>
          <a:off x="1804987" y="933449"/>
          <a:ext cx="6017109" cy="3397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1353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Присвоение звания «Учитель-мастер» за три последних года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="" xmlns:p14="http://schemas.microsoft.com/office/powerpoint/2010/main" val="687895289"/>
              </p:ext>
            </p:extLst>
          </p:nvPr>
        </p:nvGraphicFramePr>
        <p:xfrm>
          <a:off x="1828800" y="985837"/>
          <a:ext cx="6291470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0350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-35" y="1852523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964726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255663" y="164826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Участие педагогов в грантовых конкурсах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за три последних года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3587207270"/>
              </p:ext>
            </p:extLst>
          </p:nvPr>
        </p:nvGraphicFramePr>
        <p:xfrm>
          <a:off x="1500809" y="1074928"/>
          <a:ext cx="7086599" cy="3646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0840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3516" y="1906842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1372231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68" name="Google Shape;4752;p45">
            <a:extLst>
              <a:ext uri="{FF2B5EF4-FFF2-40B4-BE49-F238E27FC236}">
                <a16:creationId xmlns="" xmlns:a16="http://schemas.microsoft.com/office/drawing/2014/main" id="{C831E22B-6DD5-A741-B598-3597A9DCCDCC}"/>
              </a:ext>
            </a:extLst>
          </p:cNvPr>
          <p:cNvSpPr txBox="1"/>
          <p:nvPr/>
        </p:nvSpPr>
        <p:spPr>
          <a:xfrm>
            <a:off x="1997131" y="898993"/>
            <a:ext cx="6043626" cy="846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Fira Sans Extra Condensed"/>
                <a:cs typeface="Times New Roman" pitchFamily="18" charset="0"/>
                <a:sym typeface="Fira Sans Extra Condensed"/>
              </a:rPr>
              <a:t>Низкая результативность участия в конкурсах регионального и федерального уровня</a:t>
            </a:r>
            <a:endParaRPr b="1" dirty="0">
              <a:solidFill>
                <a:srgbClr val="000000"/>
              </a:solidFill>
              <a:latin typeface="Times New Roman" pitchFamily="18" charset="0"/>
              <a:ea typeface="Fira Sans Extra Condensed"/>
              <a:cs typeface="Times New Roman" pitchFamily="18" charset="0"/>
              <a:sym typeface="Fira Sans Extra Condensed"/>
            </a:endParaRPr>
          </a:p>
        </p:txBody>
      </p:sp>
      <p:sp>
        <p:nvSpPr>
          <p:cNvPr id="70" name="Google Shape;4752;p45">
            <a:extLst>
              <a:ext uri="{FF2B5EF4-FFF2-40B4-BE49-F238E27FC236}">
                <a16:creationId xmlns="" xmlns:a16="http://schemas.microsoft.com/office/drawing/2014/main" id="{3F4A3F56-4910-4948-A4EE-CDD46092B6D7}"/>
              </a:ext>
            </a:extLst>
          </p:cNvPr>
          <p:cNvSpPr txBox="1"/>
          <p:nvPr/>
        </p:nvSpPr>
        <p:spPr>
          <a:xfrm>
            <a:off x="1997131" y="1911692"/>
            <a:ext cx="6043626" cy="8466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Fira Sans Extra Condensed"/>
                <a:cs typeface="Times New Roman" pitchFamily="18" charset="0"/>
                <a:sym typeface="Fira Sans Extra Condensed"/>
              </a:rPr>
              <a:t>Низкий процент педагогов, прошедших диагностику профессиональных затруднений</a:t>
            </a:r>
            <a:endParaRPr b="1" dirty="0">
              <a:solidFill>
                <a:srgbClr val="000000"/>
              </a:solidFill>
              <a:latin typeface="Times New Roman" pitchFamily="18" charset="0"/>
              <a:ea typeface="Fira Sans Extra Condensed"/>
              <a:cs typeface="Times New Roman" pitchFamily="18" charset="0"/>
              <a:sym typeface="Fira Sans Extra Condensed"/>
            </a:endParaRPr>
          </a:p>
        </p:txBody>
      </p:sp>
      <p:sp>
        <p:nvSpPr>
          <p:cNvPr id="72" name="Google Shape;4752;p45">
            <a:extLst>
              <a:ext uri="{FF2B5EF4-FFF2-40B4-BE49-F238E27FC236}">
                <a16:creationId xmlns="" xmlns:a16="http://schemas.microsoft.com/office/drawing/2014/main" id="{77C185EA-FF6D-8D43-A730-6FE3729470B2}"/>
              </a:ext>
            </a:extLst>
          </p:cNvPr>
          <p:cNvSpPr txBox="1"/>
          <p:nvPr/>
        </p:nvSpPr>
        <p:spPr>
          <a:xfrm>
            <a:off x="1997131" y="2870461"/>
            <a:ext cx="6043626" cy="648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Fira Sans Extra Condensed"/>
                <a:cs typeface="Times New Roman" pitchFamily="18" charset="0"/>
                <a:sym typeface="Fira Sans Extra Condensed"/>
              </a:rPr>
              <a:t>Низкая доля педагогов с квалиф.категориями «педагог-наставник», «педагог-методист»</a:t>
            </a:r>
            <a:endParaRPr b="1" dirty="0">
              <a:solidFill>
                <a:srgbClr val="000000"/>
              </a:solidFill>
              <a:latin typeface="Times New Roman" pitchFamily="18" charset="0"/>
              <a:ea typeface="Fira Sans Extra Condensed"/>
              <a:cs typeface="Times New Roman" pitchFamily="18" charset="0"/>
              <a:sym typeface="Fira Sans Extra Condensed"/>
            </a:endParaRPr>
          </a:p>
        </p:txBody>
      </p:sp>
      <p:sp>
        <p:nvSpPr>
          <p:cNvPr id="73" name="Google Shape;4752;p45">
            <a:extLst>
              <a:ext uri="{FF2B5EF4-FFF2-40B4-BE49-F238E27FC236}">
                <a16:creationId xmlns="" xmlns:a16="http://schemas.microsoft.com/office/drawing/2014/main" id="{35B77888-C236-304A-B6AD-325FC1236E5A}"/>
              </a:ext>
            </a:extLst>
          </p:cNvPr>
          <p:cNvSpPr txBox="1"/>
          <p:nvPr/>
        </p:nvSpPr>
        <p:spPr>
          <a:xfrm>
            <a:off x="1997131" y="4380892"/>
            <a:ext cx="6043609" cy="6707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Fira Sans Extra Condensed"/>
                <a:cs typeface="Times New Roman" pitchFamily="18" charset="0"/>
                <a:sym typeface="Fira Sans Extra Condensed"/>
              </a:rPr>
              <a:t>Старение кадров, эмоциональное выгорание</a:t>
            </a:r>
            <a:endParaRPr b="1" dirty="0">
              <a:solidFill>
                <a:srgbClr val="000000"/>
              </a:solidFill>
              <a:latin typeface="Times New Roman" pitchFamily="18" charset="0"/>
              <a:ea typeface="Fira Sans Extra Condensed"/>
              <a:cs typeface="Times New Roman" pitchFamily="18" charset="0"/>
              <a:sym typeface="Fira Sans Extra Condensed"/>
            </a:endParaRPr>
          </a:p>
        </p:txBody>
      </p:sp>
      <p:sp>
        <p:nvSpPr>
          <p:cNvPr id="74" name="Google Shape;4752;p45">
            <a:extLst>
              <a:ext uri="{FF2B5EF4-FFF2-40B4-BE49-F238E27FC236}">
                <a16:creationId xmlns="" xmlns:a16="http://schemas.microsoft.com/office/drawing/2014/main" id="{2B8C2CE2-8FC4-074F-96F7-8AA606D29D9D}"/>
              </a:ext>
            </a:extLst>
          </p:cNvPr>
          <p:cNvSpPr txBox="1"/>
          <p:nvPr/>
        </p:nvSpPr>
        <p:spPr>
          <a:xfrm>
            <a:off x="1997148" y="3672305"/>
            <a:ext cx="6043609" cy="637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Fira Sans Extra Condensed"/>
                <a:cs typeface="Times New Roman" pitchFamily="18" charset="0"/>
                <a:sym typeface="Fira Sans Extra Condensed"/>
              </a:rPr>
              <a:t>Отсутствие городской методической службы</a:t>
            </a:r>
            <a:endParaRPr b="1" dirty="0">
              <a:solidFill>
                <a:srgbClr val="000000"/>
              </a:solidFill>
              <a:latin typeface="Times New Roman" pitchFamily="18" charset="0"/>
              <a:ea typeface="Fira Sans Extra Condensed"/>
              <a:cs typeface="Times New Roman" pitchFamily="18" charset="0"/>
              <a:sym typeface="Fira Sans Extra Condensed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689920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79511" y="264321"/>
            <a:ext cx="645982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Флагманская практика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«Методическая перезагрузка»</a:t>
            </a: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Google Shape;4752;p45">
            <a:extLst>
              <a:ext uri="{FF2B5EF4-FFF2-40B4-BE49-F238E27FC236}">
                <a16:creationId xmlns="" xmlns:a16="http://schemas.microsoft.com/office/drawing/2014/main" id="{FBCA9DDB-8733-0848-A0F6-24F96DC5A1F0}"/>
              </a:ext>
            </a:extLst>
          </p:cNvPr>
          <p:cNvSpPr txBox="1"/>
          <p:nvPr/>
        </p:nvSpPr>
        <p:spPr>
          <a:xfrm rot="16200000">
            <a:off x="-1102561" y="2558111"/>
            <a:ext cx="5574683" cy="6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ПРОБЛЕМЫ</a:t>
            </a:r>
            <a:endParaRPr lang="ru-RU" sz="2800" b="1" dirty="0">
              <a:solidFill>
                <a:schemeClr val="accent6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112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27"/>
          <p:cNvGrpSpPr/>
          <p:nvPr/>
        </p:nvGrpSpPr>
        <p:grpSpPr>
          <a:xfrm>
            <a:off x="5084593" y="2972139"/>
            <a:ext cx="277642" cy="277693"/>
            <a:chOff x="828827" y="4045305"/>
            <a:chExt cx="366475" cy="366544"/>
          </a:xfrm>
        </p:grpSpPr>
        <p:sp>
          <p:nvSpPr>
            <p:cNvPr id="639" name="Google Shape;639;p27"/>
            <p:cNvSpPr/>
            <p:nvPr/>
          </p:nvSpPr>
          <p:spPr>
            <a:xfrm>
              <a:off x="977838" y="4045305"/>
              <a:ext cx="68453" cy="83088"/>
            </a:xfrm>
            <a:custGeom>
              <a:avLst/>
              <a:gdLst/>
              <a:ahLst/>
              <a:cxnLst/>
              <a:rect l="l" t="t" r="r" b="b"/>
              <a:pathLst>
                <a:path w="2002" h="2430" extrusionOk="0">
                  <a:moveTo>
                    <a:pt x="1001" y="1"/>
                  </a:moveTo>
                  <a:cubicBezTo>
                    <a:pt x="501" y="1"/>
                    <a:pt x="1" y="334"/>
                    <a:pt x="1" y="1001"/>
                  </a:cubicBezTo>
                  <a:lnTo>
                    <a:pt x="1" y="1430"/>
                  </a:lnTo>
                  <a:cubicBezTo>
                    <a:pt x="1" y="1977"/>
                    <a:pt x="453" y="2406"/>
                    <a:pt x="1001" y="2430"/>
                  </a:cubicBezTo>
                  <a:cubicBezTo>
                    <a:pt x="1549" y="2406"/>
                    <a:pt x="2001" y="1977"/>
                    <a:pt x="2001" y="1430"/>
                  </a:cubicBezTo>
                  <a:lnTo>
                    <a:pt x="2001" y="1001"/>
                  </a:lnTo>
                  <a:cubicBezTo>
                    <a:pt x="2001" y="334"/>
                    <a:pt x="1501" y="1"/>
                    <a:pt x="1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958314" y="4348216"/>
              <a:ext cx="107467" cy="63632"/>
            </a:xfrm>
            <a:custGeom>
              <a:avLst/>
              <a:gdLst/>
              <a:ahLst/>
              <a:cxnLst/>
              <a:rect l="l" t="t" r="r" b="b"/>
              <a:pathLst>
                <a:path w="3143" h="1861" extrusionOk="0">
                  <a:moveTo>
                    <a:pt x="501" y="1"/>
                  </a:moveTo>
                  <a:cubicBezTo>
                    <a:pt x="167" y="287"/>
                    <a:pt x="0" y="715"/>
                    <a:pt x="0" y="1144"/>
                  </a:cubicBezTo>
                  <a:lnTo>
                    <a:pt x="0" y="1549"/>
                  </a:lnTo>
                  <a:cubicBezTo>
                    <a:pt x="0" y="1715"/>
                    <a:pt x="119" y="1858"/>
                    <a:pt x="310" y="1858"/>
                  </a:cubicBezTo>
                  <a:lnTo>
                    <a:pt x="2811" y="1858"/>
                  </a:lnTo>
                  <a:cubicBezTo>
                    <a:pt x="2825" y="1860"/>
                    <a:pt x="2838" y="1861"/>
                    <a:pt x="2852" y="1861"/>
                  </a:cubicBezTo>
                  <a:cubicBezTo>
                    <a:pt x="3021" y="1861"/>
                    <a:pt x="3142" y="1725"/>
                    <a:pt x="3120" y="1549"/>
                  </a:cubicBezTo>
                  <a:lnTo>
                    <a:pt x="3120" y="1144"/>
                  </a:lnTo>
                  <a:cubicBezTo>
                    <a:pt x="3120" y="715"/>
                    <a:pt x="2953" y="287"/>
                    <a:pt x="2644" y="1"/>
                  </a:cubicBezTo>
                  <a:cubicBezTo>
                    <a:pt x="2384" y="307"/>
                    <a:pt x="1985" y="497"/>
                    <a:pt x="1560" y="501"/>
                  </a:cubicBezTo>
                  <a:lnTo>
                    <a:pt x="1560" y="501"/>
                  </a:lnTo>
                  <a:cubicBezTo>
                    <a:pt x="1136" y="497"/>
                    <a:pt x="760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856523" y="4131641"/>
              <a:ext cx="313956" cy="213772"/>
            </a:xfrm>
            <a:custGeom>
              <a:avLst/>
              <a:gdLst/>
              <a:ahLst/>
              <a:cxnLst/>
              <a:rect l="l" t="t" r="r" b="b"/>
              <a:pathLst>
                <a:path w="9182" h="6252" extrusionOk="0">
                  <a:moveTo>
                    <a:pt x="774" y="6216"/>
                  </a:moveTo>
                  <a:cubicBezTo>
                    <a:pt x="770" y="6216"/>
                    <a:pt x="767" y="6216"/>
                    <a:pt x="763" y="6216"/>
                  </a:cubicBezTo>
                  <a:lnTo>
                    <a:pt x="786" y="6216"/>
                  </a:lnTo>
                  <a:cubicBezTo>
                    <a:pt x="782" y="6216"/>
                    <a:pt x="778" y="6216"/>
                    <a:pt x="774" y="6216"/>
                  </a:cubicBezTo>
                  <a:close/>
                  <a:moveTo>
                    <a:pt x="3358" y="0"/>
                  </a:moveTo>
                  <a:cubicBezTo>
                    <a:pt x="2858" y="381"/>
                    <a:pt x="2573" y="953"/>
                    <a:pt x="2573" y="1572"/>
                  </a:cubicBezTo>
                  <a:lnTo>
                    <a:pt x="2573" y="2001"/>
                  </a:lnTo>
                  <a:cubicBezTo>
                    <a:pt x="2573" y="2167"/>
                    <a:pt x="2715" y="2310"/>
                    <a:pt x="2882" y="2310"/>
                  </a:cubicBezTo>
                  <a:lnTo>
                    <a:pt x="4263" y="2310"/>
                  </a:lnTo>
                  <a:lnTo>
                    <a:pt x="4263" y="2953"/>
                  </a:lnTo>
                  <a:lnTo>
                    <a:pt x="1620" y="2953"/>
                  </a:lnTo>
                  <a:cubicBezTo>
                    <a:pt x="977" y="2953"/>
                    <a:pt x="453" y="3477"/>
                    <a:pt x="453" y="4120"/>
                  </a:cubicBezTo>
                  <a:lnTo>
                    <a:pt x="453" y="4311"/>
                  </a:lnTo>
                  <a:cubicBezTo>
                    <a:pt x="167" y="4430"/>
                    <a:pt x="1" y="4715"/>
                    <a:pt x="1" y="5025"/>
                  </a:cubicBezTo>
                  <a:lnTo>
                    <a:pt x="1" y="5430"/>
                  </a:lnTo>
                  <a:cubicBezTo>
                    <a:pt x="1" y="5855"/>
                    <a:pt x="328" y="6209"/>
                    <a:pt x="774" y="6216"/>
                  </a:cubicBezTo>
                  <a:lnTo>
                    <a:pt x="774" y="6216"/>
                  </a:lnTo>
                  <a:cubicBezTo>
                    <a:pt x="1198" y="6209"/>
                    <a:pt x="1549" y="5855"/>
                    <a:pt x="1549" y="5430"/>
                  </a:cubicBezTo>
                  <a:lnTo>
                    <a:pt x="1549" y="5001"/>
                  </a:lnTo>
                  <a:cubicBezTo>
                    <a:pt x="1549" y="4692"/>
                    <a:pt x="1358" y="4406"/>
                    <a:pt x="1072" y="4287"/>
                  </a:cubicBezTo>
                  <a:lnTo>
                    <a:pt x="1072" y="4120"/>
                  </a:lnTo>
                  <a:cubicBezTo>
                    <a:pt x="1072" y="3810"/>
                    <a:pt x="1310" y="3596"/>
                    <a:pt x="1596" y="3596"/>
                  </a:cubicBezTo>
                  <a:lnTo>
                    <a:pt x="4263" y="3596"/>
                  </a:lnTo>
                  <a:lnTo>
                    <a:pt x="4263" y="4311"/>
                  </a:lnTo>
                  <a:cubicBezTo>
                    <a:pt x="3954" y="4430"/>
                    <a:pt x="3787" y="4715"/>
                    <a:pt x="3787" y="5025"/>
                  </a:cubicBezTo>
                  <a:lnTo>
                    <a:pt x="3787" y="5430"/>
                  </a:lnTo>
                  <a:cubicBezTo>
                    <a:pt x="3787" y="5954"/>
                    <a:pt x="4180" y="6216"/>
                    <a:pt x="4573" y="6216"/>
                  </a:cubicBezTo>
                  <a:cubicBezTo>
                    <a:pt x="4966" y="6216"/>
                    <a:pt x="5359" y="5954"/>
                    <a:pt x="5359" y="5430"/>
                  </a:cubicBezTo>
                  <a:lnTo>
                    <a:pt x="5359" y="5001"/>
                  </a:lnTo>
                  <a:cubicBezTo>
                    <a:pt x="5359" y="4692"/>
                    <a:pt x="5168" y="4406"/>
                    <a:pt x="4883" y="4287"/>
                  </a:cubicBezTo>
                  <a:lnTo>
                    <a:pt x="4883" y="3572"/>
                  </a:lnTo>
                  <a:lnTo>
                    <a:pt x="7502" y="3572"/>
                  </a:lnTo>
                  <a:cubicBezTo>
                    <a:pt x="7812" y="3572"/>
                    <a:pt x="8026" y="3810"/>
                    <a:pt x="8026" y="4096"/>
                  </a:cubicBezTo>
                  <a:lnTo>
                    <a:pt x="8026" y="4287"/>
                  </a:lnTo>
                  <a:cubicBezTo>
                    <a:pt x="7764" y="4406"/>
                    <a:pt x="7574" y="4692"/>
                    <a:pt x="7574" y="5001"/>
                  </a:cubicBezTo>
                  <a:lnTo>
                    <a:pt x="7574" y="5430"/>
                  </a:lnTo>
                  <a:cubicBezTo>
                    <a:pt x="7538" y="5978"/>
                    <a:pt x="7949" y="6251"/>
                    <a:pt x="8359" y="6251"/>
                  </a:cubicBezTo>
                  <a:cubicBezTo>
                    <a:pt x="8770" y="6251"/>
                    <a:pt x="9181" y="5978"/>
                    <a:pt x="9145" y="5430"/>
                  </a:cubicBezTo>
                  <a:lnTo>
                    <a:pt x="9145" y="5001"/>
                  </a:lnTo>
                  <a:cubicBezTo>
                    <a:pt x="9145" y="4692"/>
                    <a:pt x="8955" y="4406"/>
                    <a:pt x="8669" y="4287"/>
                  </a:cubicBezTo>
                  <a:lnTo>
                    <a:pt x="8669" y="4120"/>
                  </a:lnTo>
                  <a:cubicBezTo>
                    <a:pt x="8669" y="3477"/>
                    <a:pt x="8145" y="2953"/>
                    <a:pt x="7502" y="2953"/>
                  </a:cubicBezTo>
                  <a:lnTo>
                    <a:pt x="4883" y="2953"/>
                  </a:lnTo>
                  <a:lnTo>
                    <a:pt x="4883" y="2310"/>
                  </a:lnTo>
                  <a:lnTo>
                    <a:pt x="6240" y="2310"/>
                  </a:lnTo>
                  <a:cubicBezTo>
                    <a:pt x="6407" y="2310"/>
                    <a:pt x="6573" y="2167"/>
                    <a:pt x="6550" y="2001"/>
                  </a:cubicBezTo>
                  <a:lnTo>
                    <a:pt x="6550" y="1572"/>
                  </a:lnTo>
                  <a:cubicBezTo>
                    <a:pt x="6550" y="953"/>
                    <a:pt x="6264" y="381"/>
                    <a:pt x="5764" y="0"/>
                  </a:cubicBezTo>
                  <a:cubicBezTo>
                    <a:pt x="5442" y="357"/>
                    <a:pt x="5002" y="536"/>
                    <a:pt x="4561" y="536"/>
                  </a:cubicBezTo>
                  <a:cubicBezTo>
                    <a:pt x="4121" y="536"/>
                    <a:pt x="3680" y="357"/>
                    <a:pt x="33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828827" y="4348216"/>
              <a:ext cx="106715" cy="63564"/>
            </a:xfrm>
            <a:custGeom>
              <a:avLst/>
              <a:gdLst/>
              <a:ahLst/>
              <a:cxnLst/>
              <a:rect l="l" t="t" r="r" b="b"/>
              <a:pathLst>
                <a:path w="3121" h="1859" extrusionOk="0">
                  <a:moveTo>
                    <a:pt x="501" y="1"/>
                  </a:moveTo>
                  <a:cubicBezTo>
                    <a:pt x="168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15"/>
                    <a:pt x="120" y="1858"/>
                    <a:pt x="311" y="1858"/>
                  </a:cubicBezTo>
                  <a:lnTo>
                    <a:pt x="2811" y="1858"/>
                  </a:lnTo>
                  <a:cubicBezTo>
                    <a:pt x="2978" y="1858"/>
                    <a:pt x="3121" y="1739"/>
                    <a:pt x="3121" y="1549"/>
                  </a:cubicBezTo>
                  <a:lnTo>
                    <a:pt x="3121" y="1144"/>
                  </a:lnTo>
                  <a:cubicBezTo>
                    <a:pt x="3121" y="715"/>
                    <a:pt x="2954" y="287"/>
                    <a:pt x="2644" y="1"/>
                  </a:cubicBezTo>
                  <a:cubicBezTo>
                    <a:pt x="2361" y="307"/>
                    <a:pt x="1985" y="497"/>
                    <a:pt x="1561" y="501"/>
                  </a:cubicBezTo>
                  <a:lnTo>
                    <a:pt x="1561" y="501"/>
                  </a:lnTo>
                  <a:cubicBezTo>
                    <a:pt x="1137" y="497"/>
                    <a:pt x="761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1087767" y="4348216"/>
              <a:ext cx="107535" cy="63564"/>
            </a:xfrm>
            <a:custGeom>
              <a:avLst/>
              <a:gdLst/>
              <a:ahLst/>
              <a:cxnLst/>
              <a:rect l="l" t="t" r="r" b="b"/>
              <a:pathLst>
                <a:path w="3145" h="1859" extrusionOk="0">
                  <a:moveTo>
                    <a:pt x="501" y="1"/>
                  </a:moveTo>
                  <a:cubicBezTo>
                    <a:pt x="191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39"/>
                    <a:pt x="144" y="1858"/>
                    <a:pt x="311" y="1858"/>
                  </a:cubicBezTo>
                  <a:lnTo>
                    <a:pt x="2859" y="1858"/>
                  </a:lnTo>
                  <a:cubicBezTo>
                    <a:pt x="3025" y="1858"/>
                    <a:pt x="3144" y="1715"/>
                    <a:pt x="3144" y="1549"/>
                  </a:cubicBezTo>
                  <a:lnTo>
                    <a:pt x="3144" y="1144"/>
                  </a:lnTo>
                  <a:cubicBezTo>
                    <a:pt x="3144" y="715"/>
                    <a:pt x="2978" y="287"/>
                    <a:pt x="2668" y="1"/>
                  </a:cubicBezTo>
                  <a:cubicBezTo>
                    <a:pt x="2382" y="334"/>
                    <a:pt x="1978" y="501"/>
                    <a:pt x="1576" y="501"/>
                  </a:cubicBezTo>
                  <a:cubicBezTo>
                    <a:pt x="1174" y="501"/>
                    <a:pt x="775" y="334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6521719" y="2661485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ПЕДСОВЕТ РУКОВОДИТЕЛЕЙ ОО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81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1182757" y="992691"/>
            <a:ext cx="6947452" cy="573417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 ММС – Начальник Управления образования администрации города 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Урай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51520" y="814161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Google Shape;687;p20"/>
          <p:cNvSpPr txBox="1">
            <a:spLocks/>
          </p:cNvSpPr>
          <p:nvPr/>
        </p:nvSpPr>
        <p:spPr>
          <a:xfrm>
            <a:off x="179512" y="264321"/>
            <a:ext cx="605829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2109660" y="229752"/>
            <a:ext cx="4765936" cy="416292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МУНИЦИПАЛЬНАЯ МЕТОДИЧЕСКАЯ СЛУЖБА (ММС)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656483" y="1650806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7446412" y="1630928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1796936" y="1630928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2961862" y="2058391"/>
            <a:ext cx="3275942" cy="4924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Заместитель начальника УО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49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6521719" y="2058391"/>
            <a:ext cx="1940824" cy="4924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Эксперты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5" name="Прямая соединительная линия 4"/>
          <p:cNvCxnSpPr>
            <a:stCxn id="49" idx="3"/>
          </p:cNvCxnSpPr>
          <p:nvPr/>
        </p:nvCxnSpPr>
        <p:spPr>
          <a:xfrm>
            <a:off x="8462543" y="2304616"/>
            <a:ext cx="3435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6521719" y="3094453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НАУЧНО-МЕТОДИЧЕСКИЙ СОВЕТ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53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6521719" y="3490331"/>
            <a:ext cx="1940824" cy="4741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МЕЖМУНИЦИПАЛЬНЫЙ  СОВЕТ по КАЧЕСТВУ ОБРАЗОВАНИЯ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806070" y="2304616"/>
            <a:ext cx="0" cy="1422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лево 10"/>
          <p:cNvSpPr/>
          <p:nvPr/>
        </p:nvSpPr>
        <p:spPr>
          <a:xfrm>
            <a:off x="8462543" y="2785796"/>
            <a:ext cx="343527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лево 58"/>
          <p:cNvSpPr/>
          <p:nvPr/>
        </p:nvSpPr>
        <p:spPr>
          <a:xfrm>
            <a:off x="8462543" y="3180008"/>
            <a:ext cx="343527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лево 59"/>
          <p:cNvSpPr/>
          <p:nvPr/>
        </p:nvSpPr>
        <p:spPr>
          <a:xfrm>
            <a:off x="8462543" y="3727403"/>
            <a:ext cx="343527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низ 60"/>
          <p:cNvSpPr/>
          <p:nvPr/>
        </p:nvSpPr>
        <p:spPr>
          <a:xfrm>
            <a:off x="3367586" y="2610691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 вниз 61"/>
          <p:cNvSpPr/>
          <p:nvPr/>
        </p:nvSpPr>
        <p:spPr>
          <a:xfrm>
            <a:off x="5667159" y="2585456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5084593" y="2972139"/>
            <a:ext cx="1256571" cy="4329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Заместители руководителя ОО по НМР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5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2864928" y="2986842"/>
            <a:ext cx="991455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Руководители ГМО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6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15144" y="2058391"/>
            <a:ext cx="1940824" cy="4924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Ответственные за проекты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471617" y="2304616"/>
            <a:ext cx="3435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445235" y="2292218"/>
            <a:ext cx="0" cy="2245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15144" y="2676188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КАЧЕСТВО ОБРАЗОВАНИЯ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5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15144" y="3094504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HR</a:t>
            </a: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-академия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6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15144" y="3490331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ФЛАГМАНЫ ОБРАЗОВАНИЯ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7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15144" y="3930021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МЕТОДИЧЕСКАЯ КОПИЛКА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8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849383" y="4392022"/>
            <a:ext cx="1940824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МЕТОДИЧЕСКИЙ НАВИГАТОР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74930" y="2816812"/>
            <a:ext cx="340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трелка вправо 78"/>
          <p:cNvSpPr/>
          <p:nvPr/>
        </p:nvSpPr>
        <p:spPr>
          <a:xfrm>
            <a:off x="474930" y="3259933"/>
            <a:ext cx="340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 вправо 81"/>
          <p:cNvSpPr/>
          <p:nvPr/>
        </p:nvSpPr>
        <p:spPr>
          <a:xfrm>
            <a:off x="471617" y="3645658"/>
            <a:ext cx="340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трелка вправо 83"/>
          <p:cNvSpPr/>
          <p:nvPr/>
        </p:nvSpPr>
        <p:spPr>
          <a:xfrm>
            <a:off x="445235" y="4085348"/>
            <a:ext cx="340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 вправо 87"/>
          <p:cNvSpPr/>
          <p:nvPr/>
        </p:nvSpPr>
        <p:spPr>
          <a:xfrm>
            <a:off x="455187" y="4501630"/>
            <a:ext cx="340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487662" y="2581649"/>
            <a:ext cx="45719" cy="332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3988905" y="3003612"/>
            <a:ext cx="991455" cy="3106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Эксперт УО</a:t>
            </a:r>
            <a:endParaRPr sz="10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51" name="Google Shape;192;p18"/>
          <p:cNvCxnSpPr>
            <a:cxnSpLocks/>
          </p:cNvCxnSpPr>
          <p:nvPr/>
        </p:nvCxnSpPr>
        <p:spPr>
          <a:xfrm>
            <a:off x="325778" y="1369537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="" xmlns:p14="http://schemas.microsoft.com/office/powerpoint/2010/main" val="68961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/>
          <p:nvPr/>
        </p:nvSpPr>
        <p:spPr>
          <a:xfrm>
            <a:off x="4960258" y="2856914"/>
            <a:ext cx="526200" cy="526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9" name="Google Shape;619;p27"/>
          <p:cNvGrpSpPr/>
          <p:nvPr/>
        </p:nvGrpSpPr>
        <p:grpSpPr>
          <a:xfrm>
            <a:off x="4814596" y="1801087"/>
            <a:ext cx="2061000" cy="2060400"/>
            <a:chOff x="1512850" y="1428493"/>
            <a:chExt cx="2061000" cy="2060400"/>
          </a:xfrm>
        </p:grpSpPr>
        <p:sp>
          <p:nvSpPr>
            <p:cNvPr id="620" name="Google Shape;620;p27"/>
            <p:cNvSpPr/>
            <p:nvPr/>
          </p:nvSpPr>
          <p:spPr>
            <a:xfrm>
              <a:off x="1512850" y="1428493"/>
              <a:ext cx="2061000" cy="2060400"/>
            </a:xfrm>
            <a:prstGeom prst="ellipse">
              <a:avLst/>
            </a:prstGeom>
            <a:solidFill>
              <a:srgbClr val="846E84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1768608" y="1684213"/>
              <a:ext cx="1549200" cy="1548900"/>
            </a:xfrm>
            <a:prstGeom prst="ellipse">
              <a:avLst/>
            </a:prstGeom>
            <a:solidFill>
              <a:srgbClr val="A68596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2024366" y="1939856"/>
              <a:ext cx="1037700" cy="1037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2280124" y="2195614"/>
              <a:ext cx="526200" cy="52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27" name="Google Shape;627;p27"/>
          <p:cNvCxnSpPr>
            <a:cxnSpLocks/>
            <a:endCxn id="623" idx="0"/>
          </p:cNvCxnSpPr>
          <p:nvPr/>
        </p:nvCxnSpPr>
        <p:spPr>
          <a:xfrm flipH="1">
            <a:off x="5844970" y="1780017"/>
            <a:ext cx="101" cy="7881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628" name="Google Shape;628;p27"/>
          <p:cNvCxnSpPr>
            <a:cxnSpLocks/>
            <a:endCxn id="622" idx="4"/>
          </p:cNvCxnSpPr>
          <p:nvPr/>
        </p:nvCxnSpPr>
        <p:spPr>
          <a:xfrm rot="10800000">
            <a:off x="5845072" y="3350094"/>
            <a:ext cx="0" cy="66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grpSp>
        <p:nvGrpSpPr>
          <p:cNvPr id="638" name="Google Shape;638;p27"/>
          <p:cNvGrpSpPr/>
          <p:nvPr/>
        </p:nvGrpSpPr>
        <p:grpSpPr>
          <a:xfrm>
            <a:off x="5084593" y="2972139"/>
            <a:ext cx="277642" cy="277693"/>
            <a:chOff x="828827" y="4045305"/>
            <a:chExt cx="366475" cy="366544"/>
          </a:xfrm>
        </p:grpSpPr>
        <p:sp>
          <p:nvSpPr>
            <p:cNvPr id="639" name="Google Shape;639;p27"/>
            <p:cNvSpPr/>
            <p:nvPr/>
          </p:nvSpPr>
          <p:spPr>
            <a:xfrm>
              <a:off x="977838" y="4045305"/>
              <a:ext cx="68453" cy="83088"/>
            </a:xfrm>
            <a:custGeom>
              <a:avLst/>
              <a:gdLst/>
              <a:ahLst/>
              <a:cxnLst/>
              <a:rect l="l" t="t" r="r" b="b"/>
              <a:pathLst>
                <a:path w="2002" h="2430" extrusionOk="0">
                  <a:moveTo>
                    <a:pt x="1001" y="1"/>
                  </a:moveTo>
                  <a:cubicBezTo>
                    <a:pt x="501" y="1"/>
                    <a:pt x="1" y="334"/>
                    <a:pt x="1" y="1001"/>
                  </a:cubicBezTo>
                  <a:lnTo>
                    <a:pt x="1" y="1430"/>
                  </a:lnTo>
                  <a:cubicBezTo>
                    <a:pt x="1" y="1977"/>
                    <a:pt x="453" y="2406"/>
                    <a:pt x="1001" y="2430"/>
                  </a:cubicBezTo>
                  <a:cubicBezTo>
                    <a:pt x="1549" y="2406"/>
                    <a:pt x="2001" y="1977"/>
                    <a:pt x="2001" y="1430"/>
                  </a:cubicBezTo>
                  <a:lnTo>
                    <a:pt x="2001" y="1001"/>
                  </a:lnTo>
                  <a:cubicBezTo>
                    <a:pt x="2001" y="334"/>
                    <a:pt x="1501" y="1"/>
                    <a:pt x="1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958314" y="4348216"/>
              <a:ext cx="107467" cy="63632"/>
            </a:xfrm>
            <a:custGeom>
              <a:avLst/>
              <a:gdLst/>
              <a:ahLst/>
              <a:cxnLst/>
              <a:rect l="l" t="t" r="r" b="b"/>
              <a:pathLst>
                <a:path w="3143" h="1861" extrusionOk="0">
                  <a:moveTo>
                    <a:pt x="501" y="1"/>
                  </a:moveTo>
                  <a:cubicBezTo>
                    <a:pt x="167" y="287"/>
                    <a:pt x="0" y="715"/>
                    <a:pt x="0" y="1144"/>
                  </a:cubicBezTo>
                  <a:lnTo>
                    <a:pt x="0" y="1549"/>
                  </a:lnTo>
                  <a:cubicBezTo>
                    <a:pt x="0" y="1715"/>
                    <a:pt x="119" y="1858"/>
                    <a:pt x="310" y="1858"/>
                  </a:cubicBezTo>
                  <a:lnTo>
                    <a:pt x="2811" y="1858"/>
                  </a:lnTo>
                  <a:cubicBezTo>
                    <a:pt x="2825" y="1860"/>
                    <a:pt x="2838" y="1861"/>
                    <a:pt x="2852" y="1861"/>
                  </a:cubicBezTo>
                  <a:cubicBezTo>
                    <a:pt x="3021" y="1861"/>
                    <a:pt x="3142" y="1725"/>
                    <a:pt x="3120" y="1549"/>
                  </a:cubicBezTo>
                  <a:lnTo>
                    <a:pt x="3120" y="1144"/>
                  </a:lnTo>
                  <a:cubicBezTo>
                    <a:pt x="3120" y="715"/>
                    <a:pt x="2953" y="287"/>
                    <a:pt x="2644" y="1"/>
                  </a:cubicBezTo>
                  <a:cubicBezTo>
                    <a:pt x="2384" y="307"/>
                    <a:pt x="1985" y="497"/>
                    <a:pt x="1560" y="501"/>
                  </a:cubicBezTo>
                  <a:lnTo>
                    <a:pt x="1560" y="501"/>
                  </a:lnTo>
                  <a:cubicBezTo>
                    <a:pt x="1136" y="497"/>
                    <a:pt x="760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856523" y="4131641"/>
              <a:ext cx="313956" cy="213772"/>
            </a:xfrm>
            <a:custGeom>
              <a:avLst/>
              <a:gdLst/>
              <a:ahLst/>
              <a:cxnLst/>
              <a:rect l="l" t="t" r="r" b="b"/>
              <a:pathLst>
                <a:path w="9182" h="6252" extrusionOk="0">
                  <a:moveTo>
                    <a:pt x="774" y="6216"/>
                  </a:moveTo>
                  <a:cubicBezTo>
                    <a:pt x="770" y="6216"/>
                    <a:pt x="767" y="6216"/>
                    <a:pt x="763" y="6216"/>
                  </a:cubicBezTo>
                  <a:lnTo>
                    <a:pt x="786" y="6216"/>
                  </a:lnTo>
                  <a:cubicBezTo>
                    <a:pt x="782" y="6216"/>
                    <a:pt x="778" y="6216"/>
                    <a:pt x="774" y="6216"/>
                  </a:cubicBezTo>
                  <a:close/>
                  <a:moveTo>
                    <a:pt x="3358" y="0"/>
                  </a:moveTo>
                  <a:cubicBezTo>
                    <a:pt x="2858" y="381"/>
                    <a:pt x="2573" y="953"/>
                    <a:pt x="2573" y="1572"/>
                  </a:cubicBezTo>
                  <a:lnTo>
                    <a:pt x="2573" y="2001"/>
                  </a:lnTo>
                  <a:cubicBezTo>
                    <a:pt x="2573" y="2167"/>
                    <a:pt x="2715" y="2310"/>
                    <a:pt x="2882" y="2310"/>
                  </a:cubicBezTo>
                  <a:lnTo>
                    <a:pt x="4263" y="2310"/>
                  </a:lnTo>
                  <a:lnTo>
                    <a:pt x="4263" y="2953"/>
                  </a:lnTo>
                  <a:lnTo>
                    <a:pt x="1620" y="2953"/>
                  </a:lnTo>
                  <a:cubicBezTo>
                    <a:pt x="977" y="2953"/>
                    <a:pt x="453" y="3477"/>
                    <a:pt x="453" y="4120"/>
                  </a:cubicBezTo>
                  <a:lnTo>
                    <a:pt x="453" y="4311"/>
                  </a:lnTo>
                  <a:cubicBezTo>
                    <a:pt x="167" y="4430"/>
                    <a:pt x="1" y="4715"/>
                    <a:pt x="1" y="5025"/>
                  </a:cubicBezTo>
                  <a:lnTo>
                    <a:pt x="1" y="5430"/>
                  </a:lnTo>
                  <a:cubicBezTo>
                    <a:pt x="1" y="5855"/>
                    <a:pt x="328" y="6209"/>
                    <a:pt x="774" y="6216"/>
                  </a:cubicBezTo>
                  <a:lnTo>
                    <a:pt x="774" y="6216"/>
                  </a:lnTo>
                  <a:cubicBezTo>
                    <a:pt x="1198" y="6209"/>
                    <a:pt x="1549" y="5855"/>
                    <a:pt x="1549" y="5430"/>
                  </a:cubicBezTo>
                  <a:lnTo>
                    <a:pt x="1549" y="5001"/>
                  </a:lnTo>
                  <a:cubicBezTo>
                    <a:pt x="1549" y="4692"/>
                    <a:pt x="1358" y="4406"/>
                    <a:pt x="1072" y="4287"/>
                  </a:cubicBezTo>
                  <a:lnTo>
                    <a:pt x="1072" y="4120"/>
                  </a:lnTo>
                  <a:cubicBezTo>
                    <a:pt x="1072" y="3810"/>
                    <a:pt x="1310" y="3596"/>
                    <a:pt x="1596" y="3596"/>
                  </a:cubicBezTo>
                  <a:lnTo>
                    <a:pt x="4263" y="3596"/>
                  </a:lnTo>
                  <a:lnTo>
                    <a:pt x="4263" y="4311"/>
                  </a:lnTo>
                  <a:cubicBezTo>
                    <a:pt x="3954" y="4430"/>
                    <a:pt x="3787" y="4715"/>
                    <a:pt x="3787" y="5025"/>
                  </a:cubicBezTo>
                  <a:lnTo>
                    <a:pt x="3787" y="5430"/>
                  </a:lnTo>
                  <a:cubicBezTo>
                    <a:pt x="3787" y="5954"/>
                    <a:pt x="4180" y="6216"/>
                    <a:pt x="4573" y="6216"/>
                  </a:cubicBezTo>
                  <a:cubicBezTo>
                    <a:pt x="4966" y="6216"/>
                    <a:pt x="5359" y="5954"/>
                    <a:pt x="5359" y="5430"/>
                  </a:cubicBezTo>
                  <a:lnTo>
                    <a:pt x="5359" y="5001"/>
                  </a:lnTo>
                  <a:cubicBezTo>
                    <a:pt x="5359" y="4692"/>
                    <a:pt x="5168" y="4406"/>
                    <a:pt x="4883" y="4287"/>
                  </a:cubicBezTo>
                  <a:lnTo>
                    <a:pt x="4883" y="3572"/>
                  </a:lnTo>
                  <a:lnTo>
                    <a:pt x="7502" y="3572"/>
                  </a:lnTo>
                  <a:cubicBezTo>
                    <a:pt x="7812" y="3572"/>
                    <a:pt x="8026" y="3810"/>
                    <a:pt x="8026" y="4096"/>
                  </a:cubicBezTo>
                  <a:lnTo>
                    <a:pt x="8026" y="4287"/>
                  </a:lnTo>
                  <a:cubicBezTo>
                    <a:pt x="7764" y="4406"/>
                    <a:pt x="7574" y="4692"/>
                    <a:pt x="7574" y="5001"/>
                  </a:cubicBezTo>
                  <a:lnTo>
                    <a:pt x="7574" y="5430"/>
                  </a:lnTo>
                  <a:cubicBezTo>
                    <a:pt x="7538" y="5978"/>
                    <a:pt x="7949" y="6251"/>
                    <a:pt x="8359" y="6251"/>
                  </a:cubicBezTo>
                  <a:cubicBezTo>
                    <a:pt x="8770" y="6251"/>
                    <a:pt x="9181" y="5978"/>
                    <a:pt x="9145" y="5430"/>
                  </a:cubicBezTo>
                  <a:lnTo>
                    <a:pt x="9145" y="5001"/>
                  </a:lnTo>
                  <a:cubicBezTo>
                    <a:pt x="9145" y="4692"/>
                    <a:pt x="8955" y="4406"/>
                    <a:pt x="8669" y="4287"/>
                  </a:cubicBezTo>
                  <a:lnTo>
                    <a:pt x="8669" y="4120"/>
                  </a:lnTo>
                  <a:cubicBezTo>
                    <a:pt x="8669" y="3477"/>
                    <a:pt x="8145" y="2953"/>
                    <a:pt x="7502" y="2953"/>
                  </a:cubicBezTo>
                  <a:lnTo>
                    <a:pt x="4883" y="2953"/>
                  </a:lnTo>
                  <a:lnTo>
                    <a:pt x="4883" y="2310"/>
                  </a:lnTo>
                  <a:lnTo>
                    <a:pt x="6240" y="2310"/>
                  </a:lnTo>
                  <a:cubicBezTo>
                    <a:pt x="6407" y="2310"/>
                    <a:pt x="6573" y="2167"/>
                    <a:pt x="6550" y="2001"/>
                  </a:cubicBezTo>
                  <a:lnTo>
                    <a:pt x="6550" y="1572"/>
                  </a:lnTo>
                  <a:cubicBezTo>
                    <a:pt x="6550" y="953"/>
                    <a:pt x="6264" y="381"/>
                    <a:pt x="5764" y="0"/>
                  </a:cubicBezTo>
                  <a:cubicBezTo>
                    <a:pt x="5442" y="357"/>
                    <a:pt x="5002" y="536"/>
                    <a:pt x="4561" y="536"/>
                  </a:cubicBezTo>
                  <a:cubicBezTo>
                    <a:pt x="4121" y="536"/>
                    <a:pt x="3680" y="357"/>
                    <a:pt x="33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828827" y="4348216"/>
              <a:ext cx="106715" cy="63564"/>
            </a:xfrm>
            <a:custGeom>
              <a:avLst/>
              <a:gdLst/>
              <a:ahLst/>
              <a:cxnLst/>
              <a:rect l="l" t="t" r="r" b="b"/>
              <a:pathLst>
                <a:path w="3121" h="1859" extrusionOk="0">
                  <a:moveTo>
                    <a:pt x="501" y="1"/>
                  </a:moveTo>
                  <a:cubicBezTo>
                    <a:pt x="168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15"/>
                    <a:pt x="120" y="1858"/>
                    <a:pt x="311" y="1858"/>
                  </a:cubicBezTo>
                  <a:lnTo>
                    <a:pt x="2811" y="1858"/>
                  </a:lnTo>
                  <a:cubicBezTo>
                    <a:pt x="2978" y="1858"/>
                    <a:pt x="3121" y="1739"/>
                    <a:pt x="3121" y="1549"/>
                  </a:cubicBezTo>
                  <a:lnTo>
                    <a:pt x="3121" y="1144"/>
                  </a:lnTo>
                  <a:cubicBezTo>
                    <a:pt x="3121" y="715"/>
                    <a:pt x="2954" y="287"/>
                    <a:pt x="2644" y="1"/>
                  </a:cubicBezTo>
                  <a:cubicBezTo>
                    <a:pt x="2361" y="307"/>
                    <a:pt x="1985" y="497"/>
                    <a:pt x="1561" y="501"/>
                  </a:cubicBezTo>
                  <a:lnTo>
                    <a:pt x="1561" y="501"/>
                  </a:lnTo>
                  <a:cubicBezTo>
                    <a:pt x="1137" y="497"/>
                    <a:pt x="761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1087767" y="4348216"/>
              <a:ext cx="107535" cy="63564"/>
            </a:xfrm>
            <a:custGeom>
              <a:avLst/>
              <a:gdLst/>
              <a:ahLst/>
              <a:cxnLst/>
              <a:rect l="l" t="t" r="r" b="b"/>
              <a:pathLst>
                <a:path w="3145" h="1859" extrusionOk="0">
                  <a:moveTo>
                    <a:pt x="501" y="1"/>
                  </a:moveTo>
                  <a:cubicBezTo>
                    <a:pt x="191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39"/>
                    <a:pt x="144" y="1858"/>
                    <a:pt x="311" y="1858"/>
                  </a:cubicBezTo>
                  <a:lnTo>
                    <a:pt x="2859" y="1858"/>
                  </a:lnTo>
                  <a:cubicBezTo>
                    <a:pt x="3025" y="1858"/>
                    <a:pt x="3144" y="1715"/>
                    <a:pt x="3144" y="1549"/>
                  </a:cubicBezTo>
                  <a:lnTo>
                    <a:pt x="3144" y="1144"/>
                  </a:lnTo>
                  <a:cubicBezTo>
                    <a:pt x="3144" y="715"/>
                    <a:pt x="2978" y="287"/>
                    <a:pt x="2668" y="1"/>
                  </a:cubicBezTo>
                  <a:cubicBezTo>
                    <a:pt x="2382" y="334"/>
                    <a:pt x="1978" y="501"/>
                    <a:pt x="1576" y="501"/>
                  </a:cubicBezTo>
                  <a:cubicBezTo>
                    <a:pt x="1174" y="501"/>
                    <a:pt x="775" y="334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4752;p45">
            <a:extLst>
              <a:ext uri="{FF2B5EF4-FFF2-40B4-BE49-F238E27FC236}">
                <a16:creationId xmlns="" xmlns:a16="http://schemas.microsoft.com/office/drawing/2014/main" id="{AFE9DE55-AAE8-7849-8ADB-F3E8222F563B}"/>
              </a:ext>
            </a:extLst>
          </p:cNvPr>
          <p:cNvSpPr txBox="1"/>
          <p:nvPr/>
        </p:nvSpPr>
        <p:spPr>
          <a:xfrm>
            <a:off x="5173963" y="1137608"/>
            <a:ext cx="2631457" cy="6061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Заседание </a:t>
            </a:r>
            <a:r>
              <a:rPr lang="ru-RU" b="1" dirty="0" smtClean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межмуниципального Совета </a:t>
            </a:r>
            <a:r>
              <a:rPr lang="ru-RU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по качеству </a:t>
            </a:r>
            <a:r>
              <a:rPr lang="ru-RU" b="1" dirty="0" smtClean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образования</a:t>
            </a:r>
            <a:endParaRPr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7" name="Google Shape;4752;p45">
            <a:extLst>
              <a:ext uri="{FF2B5EF4-FFF2-40B4-BE49-F238E27FC236}">
                <a16:creationId xmlns="" xmlns:a16="http://schemas.microsoft.com/office/drawing/2014/main" id="{E3C77C3B-4364-DE45-ABB5-6CDDAB726A6D}"/>
              </a:ext>
            </a:extLst>
          </p:cNvPr>
          <p:cNvSpPr txBox="1"/>
          <p:nvPr/>
        </p:nvSpPr>
        <p:spPr>
          <a:xfrm>
            <a:off x="6776318" y="1780017"/>
            <a:ext cx="1940824" cy="763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ПЕДСОВЕТ РУКОВОДИТЕЛЕЙ ОО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8" name="Google Shape;4752;p45">
            <a:extLst>
              <a:ext uri="{FF2B5EF4-FFF2-40B4-BE49-F238E27FC236}">
                <a16:creationId xmlns="" xmlns:a16="http://schemas.microsoft.com/office/drawing/2014/main" id="{77CF02D5-9CDB-FD4A-A5EC-5724660BE5B2}"/>
              </a:ext>
            </a:extLst>
          </p:cNvPr>
          <p:cNvSpPr txBox="1"/>
          <p:nvPr/>
        </p:nvSpPr>
        <p:spPr>
          <a:xfrm>
            <a:off x="6403332" y="3216526"/>
            <a:ext cx="2528151" cy="669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Реализация индивидуальных образовательных маршрутов</a:t>
            </a:r>
            <a:endParaRPr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9" name="Google Shape;4752;p45">
            <a:extLst>
              <a:ext uri="{FF2B5EF4-FFF2-40B4-BE49-F238E27FC236}">
                <a16:creationId xmlns="" xmlns:a16="http://schemas.microsoft.com/office/drawing/2014/main" id="{AC81B866-0697-5F4E-B60C-91C71C280052}"/>
              </a:ext>
            </a:extLst>
          </p:cNvPr>
          <p:cNvSpPr txBox="1"/>
          <p:nvPr/>
        </p:nvSpPr>
        <p:spPr>
          <a:xfrm>
            <a:off x="3737375" y="4111129"/>
            <a:ext cx="2665957" cy="82135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Формальное, информальное образование на основании запросов </a:t>
            </a:r>
            <a:endParaRPr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0" name="Google Shape;4752;p45">
            <a:extLst>
              <a:ext uri="{FF2B5EF4-FFF2-40B4-BE49-F238E27FC236}">
                <a16:creationId xmlns="" xmlns:a16="http://schemas.microsoft.com/office/drawing/2014/main" id="{C26ABB76-3647-E24D-BEF4-D1FC7280D98B}"/>
              </a:ext>
            </a:extLst>
          </p:cNvPr>
          <p:cNvSpPr txBox="1"/>
          <p:nvPr/>
        </p:nvSpPr>
        <p:spPr>
          <a:xfrm>
            <a:off x="2953136" y="2151123"/>
            <a:ext cx="1940824" cy="763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Диагностика профессиональных затруднений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645" name="Google Shape;645;p27"/>
          <p:cNvCxnSpPr>
            <a:cxnSpLocks/>
            <a:stCxn id="621" idx="3"/>
            <a:endCxn id="70" idx="2"/>
          </p:cNvCxnSpPr>
          <p:nvPr/>
        </p:nvCxnSpPr>
        <p:spPr>
          <a:xfrm rot="5400000" flipH="1">
            <a:off x="4378318" y="2459966"/>
            <a:ext cx="464141" cy="1373681"/>
          </a:xfrm>
          <a:prstGeom prst="bentConnector3">
            <a:avLst>
              <a:gd name="adj1" fmla="val -9812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44" name="Google Shape;644;p27"/>
          <p:cNvCxnSpPr>
            <a:cxnSpLocks/>
            <a:endCxn id="67" idx="2"/>
          </p:cNvCxnSpPr>
          <p:nvPr/>
        </p:nvCxnSpPr>
        <p:spPr>
          <a:xfrm flipV="1">
            <a:off x="6327705" y="2543629"/>
            <a:ext cx="1419025" cy="437044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74" name="Google Shape;644;p27">
            <a:extLst>
              <a:ext uri="{FF2B5EF4-FFF2-40B4-BE49-F238E27FC236}">
                <a16:creationId xmlns="" xmlns:a16="http://schemas.microsoft.com/office/drawing/2014/main" id="{1F046A42-0A8F-5E4C-AE5E-8E1AA82AA2A2}"/>
              </a:ext>
            </a:extLst>
          </p:cNvPr>
          <p:cNvCxnSpPr>
            <a:cxnSpLocks/>
            <a:stCxn id="623" idx="5"/>
            <a:endCxn id="68" idx="1"/>
          </p:cNvCxnSpPr>
          <p:nvPr/>
        </p:nvCxnSpPr>
        <p:spPr>
          <a:xfrm rot="16200000" flipH="1">
            <a:off x="5950257" y="3098101"/>
            <a:ext cx="533828" cy="372322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16" name="Google Shape;616;p27"/>
          <p:cNvSpPr/>
          <p:nvPr/>
        </p:nvSpPr>
        <p:spPr>
          <a:xfrm>
            <a:off x="5814788" y="2556937"/>
            <a:ext cx="526200" cy="526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9" name="Google Shape;629;p27"/>
          <p:cNvGrpSpPr/>
          <p:nvPr/>
        </p:nvGrpSpPr>
        <p:grpSpPr>
          <a:xfrm>
            <a:off x="5930597" y="2708380"/>
            <a:ext cx="277609" cy="277188"/>
            <a:chOff x="2419120" y="2870109"/>
            <a:chExt cx="360765" cy="360218"/>
          </a:xfrm>
        </p:grpSpPr>
        <p:sp>
          <p:nvSpPr>
            <p:cNvPr id="630" name="Google Shape;630;p27"/>
            <p:cNvSpPr/>
            <p:nvPr/>
          </p:nvSpPr>
          <p:spPr>
            <a:xfrm>
              <a:off x="2445995" y="2870314"/>
              <a:ext cx="52964" cy="67017"/>
            </a:xfrm>
            <a:custGeom>
              <a:avLst/>
              <a:gdLst/>
              <a:ahLst/>
              <a:cxnLst/>
              <a:rect l="l" t="t" r="r" b="b"/>
              <a:pathLst>
                <a:path w="1549" h="1960" extrusionOk="0">
                  <a:moveTo>
                    <a:pt x="763" y="1"/>
                  </a:moveTo>
                  <a:cubicBezTo>
                    <a:pt x="334" y="1"/>
                    <a:pt x="0" y="334"/>
                    <a:pt x="0" y="763"/>
                  </a:cubicBezTo>
                  <a:lnTo>
                    <a:pt x="0" y="1191"/>
                  </a:lnTo>
                  <a:cubicBezTo>
                    <a:pt x="0" y="1703"/>
                    <a:pt x="387" y="1959"/>
                    <a:pt x="774" y="1959"/>
                  </a:cubicBezTo>
                  <a:cubicBezTo>
                    <a:pt x="1161" y="1959"/>
                    <a:pt x="1548" y="1703"/>
                    <a:pt x="1548" y="1191"/>
                  </a:cubicBezTo>
                  <a:lnTo>
                    <a:pt x="1548" y="763"/>
                  </a:lnTo>
                  <a:cubicBezTo>
                    <a:pt x="1548" y="334"/>
                    <a:pt x="1191" y="1"/>
                    <a:pt x="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2654091" y="3103165"/>
              <a:ext cx="108459" cy="127162"/>
            </a:xfrm>
            <a:custGeom>
              <a:avLst/>
              <a:gdLst/>
              <a:ahLst/>
              <a:cxnLst/>
              <a:rect l="l" t="t" r="r" b="b"/>
              <a:pathLst>
                <a:path w="3172" h="3719" extrusionOk="0">
                  <a:moveTo>
                    <a:pt x="948" y="1"/>
                  </a:moveTo>
                  <a:cubicBezTo>
                    <a:pt x="467" y="1"/>
                    <a:pt x="0" y="497"/>
                    <a:pt x="297" y="1073"/>
                  </a:cubicBezTo>
                  <a:lnTo>
                    <a:pt x="1630" y="3383"/>
                  </a:lnTo>
                  <a:cubicBezTo>
                    <a:pt x="1785" y="3619"/>
                    <a:pt x="2004" y="3718"/>
                    <a:pt x="2221" y="3718"/>
                  </a:cubicBezTo>
                  <a:cubicBezTo>
                    <a:pt x="2703" y="3718"/>
                    <a:pt x="3172" y="3228"/>
                    <a:pt x="2893" y="2669"/>
                  </a:cubicBezTo>
                  <a:lnTo>
                    <a:pt x="1535" y="335"/>
                  </a:lnTo>
                  <a:cubicBezTo>
                    <a:pt x="1381" y="100"/>
                    <a:pt x="1163" y="1"/>
                    <a:pt x="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2700866" y="2870109"/>
              <a:ext cx="52964" cy="67017"/>
            </a:xfrm>
            <a:custGeom>
              <a:avLst/>
              <a:gdLst/>
              <a:ahLst/>
              <a:cxnLst/>
              <a:rect l="l" t="t" r="r" b="b"/>
              <a:pathLst>
                <a:path w="1549" h="1960" extrusionOk="0">
                  <a:moveTo>
                    <a:pt x="774" y="1"/>
                  </a:moveTo>
                  <a:cubicBezTo>
                    <a:pt x="387" y="1"/>
                    <a:pt x="0" y="257"/>
                    <a:pt x="0" y="769"/>
                  </a:cubicBezTo>
                  <a:lnTo>
                    <a:pt x="0" y="1174"/>
                  </a:lnTo>
                  <a:cubicBezTo>
                    <a:pt x="0" y="1602"/>
                    <a:pt x="358" y="1959"/>
                    <a:pt x="786" y="1959"/>
                  </a:cubicBezTo>
                  <a:cubicBezTo>
                    <a:pt x="1215" y="1959"/>
                    <a:pt x="1548" y="1602"/>
                    <a:pt x="1548" y="1174"/>
                  </a:cubicBezTo>
                  <a:lnTo>
                    <a:pt x="1548" y="769"/>
                  </a:lnTo>
                  <a:cubicBezTo>
                    <a:pt x="1548" y="257"/>
                    <a:pt x="1161" y="1"/>
                    <a:pt x="7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2710645" y="2941161"/>
              <a:ext cx="69240" cy="48895"/>
            </a:xfrm>
            <a:custGeom>
              <a:avLst/>
              <a:gdLst/>
              <a:ahLst/>
              <a:cxnLst/>
              <a:rect l="l" t="t" r="r" b="b"/>
              <a:pathLst>
                <a:path w="2025" h="1430" extrusionOk="0">
                  <a:moveTo>
                    <a:pt x="1572" y="1"/>
                  </a:moveTo>
                  <a:lnTo>
                    <a:pt x="1548" y="24"/>
                  </a:lnTo>
                  <a:cubicBezTo>
                    <a:pt x="1549" y="25"/>
                    <a:pt x="1549" y="25"/>
                    <a:pt x="1550" y="26"/>
                  </a:cubicBezTo>
                  <a:lnTo>
                    <a:pt x="1550" y="26"/>
                  </a:lnTo>
                  <a:cubicBezTo>
                    <a:pt x="1557" y="18"/>
                    <a:pt x="1565" y="9"/>
                    <a:pt x="1572" y="1"/>
                  </a:cubicBezTo>
                  <a:close/>
                  <a:moveTo>
                    <a:pt x="1550" y="26"/>
                  </a:moveTo>
                  <a:cubicBezTo>
                    <a:pt x="1288" y="321"/>
                    <a:pt x="894" y="501"/>
                    <a:pt x="500" y="501"/>
                  </a:cubicBezTo>
                  <a:cubicBezTo>
                    <a:pt x="334" y="501"/>
                    <a:pt x="143" y="477"/>
                    <a:pt x="0" y="405"/>
                  </a:cubicBezTo>
                  <a:lnTo>
                    <a:pt x="0" y="405"/>
                  </a:lnTo>
                  <a:cubicBezTo>
                    <a:pt x="72" y="739"/>
                    <a:pt x="95" y="1096"/>
                    <a:pt x="48" y="1429"/>
                  </a:cubicBezTo>
                  <a:lnTo>
                    <a:pt x="1739" y="1429"/>
                  </a:lnTo>
                  <a:cubicBezTo>
                    <a:pt x="1905" y="1429"/>
                    <a:pt x="2024" y="1287"/>
                    <a:pt x="2024" y="1144"/>
                  </a:cubicBezTo>
                  <a:cubicBezTo>
                    <a:pt x="2024" y="716"/>
                    <a:pt x="1858" y="312"/>
                    <a:pt x="1550" y="2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2419120" y="2941161"/>
              <a:ext cx="70881" cy="48895"/>
            </a:xfrm>
            <a:custGeom>
              <a:avLst/>
              <a:gdLst/>
              <a:ahLst/>
              <a:cxnLst/>
              <a:rect l="l" t="t" r="r" b="b"/>
              <a:pathLst>
                <a:path w="2073" h="1430" extrusionOk="0">
                  <a:moveTo>
                    <a:pt x="477" y="1"/>
                  </a:moveTo>
                  <a:cubicBezTo>
                    <a:pt x="167" y="286"/>
                    <a:pt x="1" y="691"/>
                    <a:pt x="1" y="1120"/>
                  </a:cubicBezTo>
                  <a:cubicBezTo>
                    <a:pt x="1" y="1287"/>
                    <a:pt x="143" y="1429"/>
                    <a:pt x="310" y="1429"/>
                  </a:cubicBezTo>
                  <a:lnTo>
                    <a:pt x="2025" y="1429"/>
                  </a:lnTo>
                  <a:cubicBezTo>
                    <a:pt x="1977" y="1072"/>
                    <a:pt x="2001" y="739"/>
                    <a:pt x="2072" y="382"/>
                  </a:cubicBezTo>
                  <a:lnTo>
                    <a:pt x="2072" y="382"/>
                  </a:lnTo>
                  <a:cubicBezTo>
                    <a:pt x="1906" y="453"/>
                    <a:pt x="1739" y="477"/>
                    <a:pt x="1572" y="501"/>
                  </a:cubicBezTo>
                  <a:lnTo>
                    <a:pt x="1549" y="501"/>
                  </a:lnTo>
                  <a:cubicBezTo>
                    <a:pt x="1144" y="501"/>
                    <a:pt x="739" y="310"/>
                    <a:pt x="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2569772" y="2990022"/>
              <a:ext cx="60281" cy="21199"/>
            </a:xfrm>
            <a:custGeom>
              <a:avLst/>
              <a:gdLst/>
              <a:ahLst/>
              <a:cxnLst/>
              <a:rect l="l" t="t" r="r" b="b"/>
              <a:pathLst>
                <a:path w="1763" h="620" extrusionOk="0">
                  <a:moveTo>
                    <a:pt x="881" y="0"/>
                  </a:moveTo>
                  <a:cubicBezTo>
                    <a:pt x="477" y="0"/>
                    <a:pt x="143" y="239"/>
                    <a:pt x="0" y="620"/>
                  </a:cubicBezTo>
                  <a:lnTo>
                    <a:pt x="1763" y="620"/>
                  </a:lnTo>
                  <a:cubicBezTo>
                    <a:pt x="1620" y="239"/>
                    <a:pt x="1286" y="0"/>
                    <a:pt x="8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2589296" y="2933228"/>
              <a:ext cx="21234" cy="35663"/>
            </a:xfrm>
            <a:custGeom>
              <a:avLst/>
              <a:gdLst/>
              <a:ahLst/>
              <a:cxnLst/>
              <a:rect l="l" t="t" r="r" b="b"/>
              <a:pathLst>
                <a:path w="621" h="1043" extrusionOk="0">
                  <a:moveTo>
                    <a:pt x="310" y="0"/>
                  </a:moveTo>
                  <a:cubicBezTo>
                    <a:pt x="156" y="0"/>
                    <a:pt x="1" y="102"/>
                    <a:pt x="1" y="304"/>
                  </a:cubicBezTo>
                  <a:lnTo>
                    <a:pt x="1" y="733"/>
                  </a:lnTo>
                  <a:cubicBezTo>
                    <a:pt x="1" y="899"/>
                    <a:pt x="120" y="1018"/>
                    <a:pt x="287" y="1018"/>
                  </a:cubicBezTo>
                  <a:lnTo>
                    <a:pt x="310" y="1042"/>
                  </a:lnTo>
                  <a:cubicBezTo>
                    <a:pt x="477" y="1042"/>
                    <a:pt x="620" y="899"/>
                    <a:pt x="620" y="733"/>
                  </a:cubicBezTo>
                  <a:lnTo>
                    <a:pt x="620" y="304"/>
                  </a:lnTo>
                  <a:cubicBezTo>
                    <a:pt x="620" y="102"/>
                    <a:pt x="465" y="0"/>
                    <a:pt x="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2498105" y="2886487"/>
              <a:ext cx="206865" cy="206967"/>
            </a:xfrm>
            <a:custGeom>
              <a:avLst/>
              <a:gdLst/>
              <a:ahLst/>
              <a:cxnLst/>
              <a:rect l="l" t="t" r="r" b="b"/>
              <a:pathLst>
                <a:path w="6050" h="6053" extrusionOk="0">
                  <a:moveTo>
                    <a:pt x="3001" y="742"/>
                  </a:moveTo>
                  <a:cubicBezTo>
                    <a:pt x="3466" y="742"/>
                    <a:pt x="3930" y="1052"/>
                    <a:pt x="3930" y="1671"/>
                  </a:cubicBezTo>
                  <a:lnTo>
                    <a:pt x="3930" y="2100"/>
                  </a:lnTo>
                  <a:cubicBezTo>
                    <a:pt x="3930" y="2266"/>
                    <a:pt x="3859" y="2457"/>
                    <a:pt x="3763" y="2600"/>
                  </a:cubicBezTo>
                  <a:cubicBezTo>
                    <a:pt x="4240" y="2886"/>
                    <a:pt x="4549" y="3386"/>
                    <a:pt x="4549" y="3957"/>
                  </a:cubicBezTo>
                  <a:cubicBezTo>
                    <a:pt x="4549" y="4124"/>
                    <a:pt x="4406" y="4243"/>
                    <a:pt x="4240" y="4243"/>
                  </a:cubicBezTo>
                  <a:lnTo>
                    <a:pt x="1739" y="4267"/>
                  </a:lnTo>
                  <a:cubicBezTo>
                    <a:pt x="1572" y="4267"/>
                    <a:pt x="1429" y="4124"/>
                    <a:pt x="1429" y="3957"/>
                  </a:cubicBezTo>
                  <a:cubicBezTo>
                    <a:pt x="1429" y="3409"/>
                    <a:pt x="1739" y="2886"/>
                    <a:pt x="2215" y="2624"/>
                  </a:cubicBezTo>
                  <a:cubicBezTo>
                    <a:pt x="2120" y="2457"/>
                    <a:pt x="2072" y="2290"/>
                    <a:pt x="2072" y="2100"/>
                  </a:cubicBezTo>
                  <a:lnTo>
                    <a:pt x="2072" y="1671"/>
                  </a:lnTo>
                  <a:cubicBezTo>
                    <a:pt x="2072" y="1052"/>
                    <a:pt x="2537" y="742"/>
                    <a:pt x="3001" y="742"/>
                  </a:cubicBezTo>
                  <a:close/>
                  <a:moveTo>
                    <a:pt x="3029" y="0"/>
                  </a:moveTo>
                  <a:cubicBezTo>
                    <a:pt x="2592" y="0"/>
                    <a:pt x="2149" y="109"/>
                    <a:pt x="1739" y="337"/>
                  </a:cubicBezTo>
                  <a:cubicBezTo>
                    <a:pt x="501" y="1028"/>
                    <a:pt x="1" y="2576"/>
                    <a:pt x="620" y="3838"/>
                  </a:cubicBezTo>
                  <a:cubicBezTo>
                    <a:pt x="1084" y="4803"/>
                    <a:pt x="2044" y="5365"/>
                    <a:pt x="3048" y="5365"/>
                  </a:cubicBezTo>
                  <a:cubicBezTo>
                    <a:pt x="3382" y="5365"/>
                    <a:pt x="3722" y="5303"/>
                    <a:pt x="4049" y="5172"/>
                  </a:cubicBezTo>
                  <a:lnTo>
                    <a:pt x="4573" y="6053"/>
                  </a:lnTo>
                  <a:cubicBezTo>
                    <a:pt x="4644" y="5981"/>
                    <a:pt x="4740" y="5910"/>
                    <a:pt x="4811" y="5862"/>
                  </a:cubicBezTo>
                  <a:lnTo>
                    <a:pt x="4811" y="5886"/>
                  </a:lnTo>
                  <a:cubicBezTo>
                    <a:pt x="4906" y="5815"/>
                    <a:pt x="5002" y="5791"/>
                    <a:pt x="5097" y="5767"/>
                  </a:cubicBezTo>
                  <a:lnTo>
                    <a:pt x="4597" y="4862"/>
                  </a:lnTo>
                  <a:cubicBezTo>
                    <a:pt x="5740" y="4029"/>
                    <a:pt x="6049" y="2457"/>
                    <a:pt x="5287" y="1242"/>
                  </a:cubicBezTo>
                  <a:cubicBezTo>
                    <a:pt x="4777" y="445"/>
                    <a:pt x="3915" y="0"/>
                    <a:pt x="30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3DF7EF10-DF65-1C44-8324-DD4F9C1F7E5D}"/>
              </a:ext>
            </a:extLst>
          </p:cNvPr>
          <p:cNvSpPr txBox="1"/>
          <p:nvPr/>
        </p:nvSpPr>
        <p:spPr>
          <a:xfrm>
            <a:off x="1218830" y="1032165"/>
            <a:ext cx="31163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Институции / субъекты</a:t>
            </a:r>
          </a:p>
        </p:txBody>
      </p:sp>
      <p:sp>
        <p:nvSpPr>
          <p:cNvPr id="81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362431" y="1336597"/>
            <a:ext cx="3099111" cy="573417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образования администрации города </a:t>
            </a:r>
            <a:r>
              <a:rPr lang="ru-RU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Урай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Google Shape;2527;p30">
            <a:extLst>
              <a:ext uri="{FF2B5EF4-FFF2-40B4-BE49-F238E27FC236}">
                <a16:creationId xmlns="" xmlns:a16="http://schemas.microsoft.com/office/drawing/2014/main" id="{05BF1D76-3CBA-7743-A083-1C7D5FAAB601}"/>
              </a:ext>
            </a:extLst>
          </p:cNvPr>
          <p:cNvSpPr/>
          <p:nvPr/>
        </p:nvSpPr>
        <p:spPr>
          <a:xfrm>
            <a:off x="363190" y="2015719"/>
            <a:ext cx="2370312" cy="429251"/>
          </a:xfrm>
          <a:prstGeom prst="roundRect">
            <a:avLst>
              <a:gd name="adj" fmla="val 6855"/>
            </a:avLst>
          </a:prstGeom>
          <a:solidFill>
            <a:schemeClr val="accent3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Научно-методический совет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Google Shape;2527;p30">
            <a:extLst>
              <a:ext uri="{FF2B5EF4-FFF2-40B4-BE49-F238E27FC236}">
                <a16:creationId xmlns="" xmlns:a16="http://schemas.microsoft.com/office/drawing/2014/main" id="{1EFBE07B-76BF-9D4F-8EC1-E8BF8567C5FA}"/>
              </a:ext>
            </a:extLst>
          </p:cNvPr>
          <p:cNvSpPr/>
          <p:nvPr/>
        </p:nvSpPr>
        <p:spPr>
          <a:xfrm>
            <a:off x="362431" y="2550841"/>
            <a:ext cx="2370312" cy="469910"/>
          </a:xfrm>
          <a:prstGeom prst="roundRect">
            <a:avLst>
              <a:gd name="adj" fmla="val 6855"/>
            </a:avLst>
          </a:prstGeom>
          <a:solidFill>
            <a:schemeClr val="accent3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Городские методические объединения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Google Shape;2527;p30">
            <a:extLst>
              <a:ext uri="{FF2B5EF4-FFF2-40B4-BE49-F238E27FC236}">
                <a16:creationId xmlns="" xmlns:a16="http://schemas.microsoft.com/office/drawing/2014/main" id="{AA0317E3-DC4C-CF4B-9E1C-6AECFA7E1679}"/>
              </a:ext>
            </a:extLst>
          </p:cNvPr>
          <p:cNvSpPr/>
          <p:nvPr/>
        </p:nvSpPr>
        <p:spPr>
          <a:xfrm>
            <a:off x="362431" y="3118523"/>
            <a:ext cx="3099111" cy="743618"/>
          </a:xfrm>
          <a:prstGeom prst="roundRect">
            <a:avLst>
              <a:gd name="adj" fmla="val 6855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Межмуниципальные рабочие группы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Google Shape;2527;p30">
            <a:extLst>
              <a:ext uri="{FF2B5EF4-FFF2-40B4-BE49-F238E27FC236}">
                <a16:creationId xmlns="" xmlns:a16="http://schemas.microsoft.com/office/drawing/2014/main" id="{AC6CAF96-1DDD-A54A-BCE2-860D242C5CB7}"/>
              </a:ext>
            </a:extLst>
          </p:cNvPr>
          <p:cNvSpPr/>
          <p:nvPr/>
        </p:nvSpPr>
        <p:spPr>
          <a:xfrm>
            <a:off x="359533" y="3964477"/>
            <a:ext cx="3099111" cy="968009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Межмуниципальный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совет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вопросам качества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образования 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51520" y="1013863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Google Shape;687;p20"/>
          <p:cNvSpPr txBox="1">
            <a:spLocks/>
          </p:cNvSpPr>
          <p:nvPr/>
        </p:nvSpPr>
        <p:spPr>
          <a:xfrm>
            <a:off x="179512" y="264321"/>
            <a:ext cx="605829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514830" y="264321"/>
            <a:ext cx="4765936" cy="573417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Флагманская практика «Методическая перезагрузка»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97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3516" y="1906842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5" name="Google Shape;4752;p45">
            <a:extLst>
              <a:ext uri="{FF2B5EF4-FFF2-40B4-BE49-F238E27FC236}">
                <a16:creationId xmlns="" xmlns:a16="http://schemas.microsoft.com/office/drawing/2014/main" id="{AA9DAB2B-0C39-A146-B645-E54E8AE3D703}"/>
              </a:ext>
            </a:extLst>
          </p:cNvPr>
          <p:cNvSpPr txBox="1"/>
          <p:nvPr/>
        </p:nvSpPr>
        <p:spPr>
          <a:xfrm>
            <a:off x="99391" y="1912488"/>
            <a:ext cx="1272840" cy="624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Сетевое межмуниципальное партнерство</a:t>
            </a:r>
            <a:endParaRPr lang="ru-RU" sz="9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6" name="Google Shape;4752;p45">
            <a:extLst>
              <a:ext uri="{FF2B5EF4-FFF2-40B4-BE49-F238E27FC236}">
                <a16:creationId xmlns="" xmlns:a16="http://schemas.microsoft.com/office/drawing/2014/main" id="{174DAE1D-8851-C041-9174-EC50B7F8920F}"/>
              </a:ext>
            </a:extLst>
          </p:cNvPr>
          <p:cNvSpPr txBox="1"/>
          <p:nvPr/>
        </p:nvSpPr>
        <p:spPr>
          <a:xfrm>
            <a:off x="99391" y="2814199"/>
            <a:ext cx="1272842" cy="624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Флагманские проекты</a:t>
            </a:r>
            <a:endParaRPr lang="ru-RU" sz="9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67" name="Google Shape;4752;p45">
            <a:extLst>
              <a:ext uri="{FF2B5EF4-FFF2-40B4-BE49-F238E27FC236}">
                <a16:creationId xmlns="" xmlns:a16="http://schemas.microsoft.com/office/drawing/2014/main" id="{1B00B7AE-206E-5C4D-B591-BFE39AAAE3AA}"/>
              </a:ext>
            </a:extLst>
          </p:cNvPr>
          <p:cNvSpPr txBox="1"/>
          <p:nvPr/>
        </p:nvSpPr>
        <p:spPr>
          <a:xfrm>
            <a:off x="99392" y="3762842"/>
            <a:ext cx="1272840" cy="624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Успешные практики и живой опыт</a:t>
            </a:r>
            <a:endParaRPr lang="ru-RU" sz="9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1491500" y="1074928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68" name="Google Shape;4752;p45">
            <a:extLst>
              <a:ext uri="{FF2B5EF4-FFF2-40B4-BE49-F238E27FC236}">
                <a16:creationId xmlns="" xmlns:a16="http://schemas.microsoft.com/office/drawing/2014/main" id="{C831E22B-6DD5-A741-B598-3597A9DCCDCC}"/>
              </a:ext>
            </a:extLst>
          </p:cNvPr>
          <p:cNvSpPr txBox="1"/>
          <p:nvPr/>
        </p:nvSpPr>
        <p:spPr>
          <a:xfrm>
            <a:off x="1911273" y="1161040"/>
            <a:ext cx="2868794" cy="846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Межмуниципальный совет по </a:t>
            </a:r>
            <a:r>
              <a:rPr lang="ru-RU" sz="1200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вопросам качества образования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0" name="Google Shape;4752;p45">
            <a:extLst>
              <a:ext uri="{FF2B5EF4-FFF2-40B4-BE49-F238E27FC236}">
                <a16:creationId xmlns="" xmlns:a16="http://schemas.microsoft.com/office/drawing/2014/main" id="{3F4A3F56-4910-4948-A4EE-CDD46092B6D7}"/>
              </a:ext>
            </a:extLst>
          </p:cNvPr>
          <p:cNvSpPr txBox="1"/>
          <p:nvPr/>
        </p:nvSpPr>
        <p:spPr>
          <a:xfrm>
            <a:off x="1911273" y="2158284"/>
            <a:ext cx="2868794" cy="8466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Методический актив города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2" name="Google Shape;4752;p45">
            <a:extLst>
              <a:ext uri="{FF2B5EF4-FFF2-40B4-BE49-F238E27FC236}">
                <a16:creationId xmlns="" xmlns:a16="http://schemas.microsoft.com/office/drawing/2014/main" id="{77C185EA-FF6D-8D43-A730-6FE3729470B2}"/>
              </a:ext>
            </a:extLst>
          </p:cNvPr>
          <p:cNvSpPr txBox="1"/>
          <p:nvPr/>
        </p:nvSpPr>
        <p:spPr>
          <a:xfrm>
            <a:off x="1911273" y="3091546"/>
            <a:ext cx="2868794" cy="648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Развитие резерва руководящих и педагогических кадров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3" name="Google Shape;4752;p45">
            <a:extLst>
              <a:ext uri="{FF2B5EF4-FFF2-40B4-BE49-F238E27FC236}">
                <a16:creationId xmlns="" xmlns:a16="http://schemas.microsoft.com/office/drawing/2014/main" id="{35B77888-C236-304A-B6AD-325FC1236E5A}"/>
              </a:ext>
            </a:extLst>
          </p:cNvPr>
          <p:cNvSpPr txBox="1"/>
          <p:nvPr/>
        </p:nvSpPr>
        <p:spPr>
          <a:xfrm>
            <a:off x="5447146" y="1074928"/>
            <a:ext cx="2868777" cy="6707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Перевод работы городских методических объединений на новый уровень 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4" name="Google Shape;4752;p45">
            <a:extLst>
              <a:ext uri="{FF2B5EF4-FFF2-40B4-BE49-F238E27FC236}">
                <a16:creationId xmlns="" xmlns:a16="http://schemas.microsoft.com/office/drawing/2014/main" id="{2B8C2CE2-8FC4-074F-96F7-8AA606D29D9D}"/>
              </a:ext>
            </a:extLst>
          </p:cNvPr>
          <p:cNvSpPr txBox="1"/>
          <p:nvPr/>
        </p:nvSpPr>
        <p:spPr>
          <a:xfrm>
            <a:off x="5469728" y="1839656"/>
            <a:ext cx="2868777" cy="637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Городская методическая копилка</a:t>
            </a:r>
            <a:endParaRPr sz="1200" b="1" dirty="0">
              <a:solidFill>
                <a:srgbClr val="000000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75" name="Google Shape;4752;p45">
            <a:extLst>
              <a:ext uri="{FF2B5EF4-FFF2-40B4-BE49-F238E27FC236}">
                <a16:creationId xmlns="" xmlns:a16="http://schemas.microsoft.com/office/drawing/2014/main" id="{329A8E3E-4698-4742-9511-DD12A8F24798}"/>
              </a:ext>
            </a:extLst>
          </p:cNvPr>
          <p:cNvSpPr txBox="1"/>
          <p:nvPr/>
        </p:nvSpPr>
        <p:spPr>
          <a:xfrm>
            <a:off x="5495677" y="2550829"/>
            <a:ext cx="2868777" cy="648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200" b="1" dirty="0"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Участие в конкурсе «Флагманы образования»</a:t>
            </a:r>
          </a:p>
        </p:txBody>
      </p:sp>
      <p:sp>
        <p:nvSpPr>
          <p:cNvPr id="92" name="Google Shape;4752;p45">
            <a:extLst>
              <a:ext uri="{FF2B5EF4-FFF2-40B4-BE49-F238E27FC236}">
                <a16:creationId xmlns="" xmlns:a16="http://schemas.microsoft.com/office/drawing/2014/main" id="{E67662BE-7B54-094C-9A7B-21397F01217A}"/>
              </a:ext>
            </a:extLst>
          </p:cNvPr>
          <p:cNvSpPr txBox="1"/>
          <p:nvPr/>
        </p:nvSpPr>
        <p:spPr>
          <a:xfrm>
            <a:off x="1911273" y="4267401"/>
            <a:ext cx="6719486" cy="6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ЦЕЛЬ: СОДЕЙСТВОВАТЬ СТАНОВЛЕНИЮ СИСТЕМЫ НЕПРЕРЫВНОГО ПРОФЕССИОНАЛЬНОГО РАЗВИТИЯ ПЕДАГОГИЧЕСКИХ КАДРОВ ЧЕРЕЗ СОЗДАНИЕ МУНИЦИПАЛЬНОЙ МЕТОДИЧЕСКОЙ СЛУЖБЫ ДЛЯ ПОВЫШЕНИЯ КАЧЕСТВА ОБРАЗОВАТЕЛЬНЫХ РЕЗУЛЬТАТОВ</a:t>
            </a:r>
            <a:endParaRPr lang="ru-RU" sz="1200" b="1" dirty="0">
              <a:solidFill>
                <a:schemeClr val="accent6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958277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179511" y="264321"/>
            <a:ext cx="659897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Флагманская практика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«Методическая перезагрузка»</a:t>
            </a: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Google Shape;4752;p45">
            <a:extLst>
              <a:ext uri="{FF2B5EF4-FFF2-40B4-BE49-F238E27FC236}">
                <a16:creationId xmlns="" xmlns:a16="http://schemas.microsoft.com/office/drawing/2014/main" id="{FBCA9DDB-8733-0848-A0F6-24F96DC5A1F0}"/>
              </a:ext>
            </a:extLst>
          </p:cNvPr>
          <p:cNvSpPr txBox="1"/>
          <p:nvPr/>
        </p:nvSpPr>
        <p:spPr>
          <a:xfrm rot="16200000">
            <a:off x="-1102561" y="2501849"/>
            <a:ext cx="5574683" cy="6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АКТУАЛЬНЫЕ </a:t>
            </a:r>
            <a:r>
              <a:rPr lang="ru-RU" sz="1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ЗАДАЧИ </a:t>
            </a:r>
            <a:r>
              <a:rPr lang="en-US" sz="1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/</a:t>
            </a:r>
            <a:r>
              <a:rPr lang="ru-RU" sz="1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Fira Sans Extra Condensed"/>
                <a:cs typeface="Calibri" panose="020F0502020204030204" pitchFamily="34" charset="0"/>
                <a:sym typeface="Fira Sans Extra Condensed"/>
              </a:rPr>
              <a:t> ОЖИДАЕМЫЕ РЕЗУЛЬТАТЫ</a:t>
            </a:r>
            <a:endParaRPr lang="ru-RU" sz="1200" b="1" dirty="0">
              <a:solidFill>
                <a:schemeClr val="accent6"/>
              </a:solidFill>
              <a:latin typeface="Calibri" panose="020F0502020204030204" pitchFamily="34" charset="0"/>
              <a:ea typeface="Fira Sans Extra Condensed"/>
              <a:cs typeface="Calibri" panose="020F0502020204030204" pitchFamily="34" charset="0"/>
              <a:sym typeface="Fira Sans Extra Condensed"/>
            </a:endParaRPr>
          </a:p>
        </p:txBody>
      </p:sp>
      <p:sp>
        <p:nvSpPr>
          <p:cNvPr id="44" name="Google Shape;4752;p45">
            <a:extLst>
              <a:ext uri="{FF2B5EF4-FFF2-40B4-BE49-F238E27FC236}">
                <a16:creationId xmlns="" xmlns:a16="http://schemas.microsoft.com/office/drawing/2014/main" id="{329A8E3E-4698-4742-9511-DD12A8F24798}"/>
              </a:ext>
            </a:extLst>
          </p:cNvPr>
          <p:cNvSpPr txBox="1"/>
          <p:nvPr/>
        </p:nvSpPr>
        <p:spPr>
          <a:xfrm>
            <a:off x="5469728" y="3285559"/>
            <a:ext cx="2868777" cy="648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Модель </a:t>
            </a: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конкурентоспособной управленческой команды образовательной </a:t>
            </a:r>
            <a:r>
              <a:rPr lang="ru-RU" sz="1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698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325778" y="1369537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501077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441227" y="117220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Контрольные точки 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68837339"/>
              </p:ext>
            </p:extLst>
          </p:nvPr>
        </p:nvGraphicFramePr>
        <p:xfrm>
          <a:off x="441227" y="689920"/>
          <a:ext cx="8249476" cy="4124960"/>
        </p:xfrm>
        <a:graphic>
          <a:graphicData uri="http://schemas.openxmlformats.org/drawingml/2006/table">
            <a:tbl>
              <a:tblPr firstRow="1" bandRow="1">
                <a:tableStyleId>{0188426C-C9A8-40A6-912D-077B824FA00C}</a:tableStyleId>
              </a:tblPr>
              <a:tblGrid>
                <a:gridCol w="4826512"/>
                <a:gridCol w="902001"/>
                <a:gridCol w="884583"/>
                <a:gridCol w="824948"/>
                <a:gridCol w="811432"/>
              </a:tblGrid>
              <a:tr h="403384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Сентябрь 2024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Октябрь 2024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Ноябрь 2024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Разработка Концепции муниципальной методической службы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Создание межмуниципального Совета по вопросам качества образования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07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Формирование методического актива города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Создание муниципального методического ресурса «Методическая копилка»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 Единых методических дней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Разработка  муниципальных  показателей  эффективности  деятельности  руководителей  образовательных организаций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Проведение городского конкурса среди управленческих команд образовательных организаций на знание  современного образовательного законодательства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Разработка проектов руководителей образовательных организаций, направленных на повышение качества образования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0373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27"/>
          <p:cNvGrpSpPr/>
          <p:nvPr/>
        </p:nvGrpSpPr>
        <p:grpSpPr>
          <a:xfrm>
            <a:off x="5084593" y="2972139"/>
            <a:ext cx="277642" cy="277693"/>
            <a:chOff x="828827" y="4045305"/>
            <a:chExt cx="366475" cy="366544"/>
          </a:xfrm>
        </p:grpSpPr>
        <p:sp>
          <p:nvSpPr>
            <p:cNvPr id="639" name="Google Shape;639;p27"/>
            <p:cNvSpPr/>
            <p:nvPr/>
          </p:nvSpPr>
          <p:spPr>
            <a:xfrm>
              <a:off x="977838" y="4045305"/>
              <a:ext cx="68453" cy="83088"/>
            </a:xfrm>
            <a:custGeom>
              <a:avLst/>
              <a:gdLst/>
              <a:ahLst/>
              <a:cxnLst/>
              <a:rect l="l" t="t" r="r" b="b"/>
              <a:pathLst>
                <a:path w="2002" h="2430" extrusionOk="0">
                  <a:moveTo>
                    <a:pt x="1001" y="1"/>
                  </a:moveTo>
                  <a:cubicBezTo>
                    <a:pt x="501" y="1"/>
                    <a:pt x="1" y="334"/>
                    <a:pt x="1" y="1001"/>
                  </a:cubicBezTo>
                  <a:lnTo>
                    <a:pt x="1" y="1430"/>
                  </a:lnTo>
                  <a:cubicBezTo>
                    <a:pt x="1" y="1977"/>
                    <a:pt x="453" y="2406"/>
                    <a:pt x="1001" y="2430"/>
                  </a:cubicBezTo>
                  <a:cubicBezTo>
                    <a:pt x="1549" y="2406"/>
                    <a:pt x="2001" y="1977"/>
                    <a:pt x="2001" y="1430"/>
                  </a:cubicBezTo>
                  <a:lnTo>
                    <a:pt x="2001" y="1001"/>
                  </a:lnTo>
                  <a:cubicBezTo>
                    <a:pt x="2001" y="334"/>
                    <a:pt x="1501" y="1"/>
                    <a:pt x="10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958314" y="4348216"/>
              <a:ext cx="107467" cy="63632"/>
            </a:xfrm>
            <a:custGeom>
              <a:avLst/>
              <a:gdLst/>
              <a:ahLst/>
              <a:cxnLst/>
              <a:rect l="l" t="t" r="r" b="b"/>
              <a:pathLst>
                <a:path w="3143" h="1861" extrusionOk="0">
                  <a:moveTo>
                    <a:pt x="501" y="1"/>
                  </a:moveTo>
                  <a:cubicBezTo>
                    <a:pt x="167" y="287"/>
                    <a:pt x="0" y="715"/>
                    <a:pt x="0" y="1144"/>
                  </a:cubicBezTo>
                  <a:lnTo>
                    <a:pt x="0" y="1549"/>
                  </a:lnTo>
                  <a:cubicBezTo>
                    <a:pt x="0" y="1715"/>
                    <a:pt x="119" y="1858"/>
                    <a:pt x="310" y="1858"/>
                  </a:cubicBezTo>
                  <a:lnTo>
                    <a:pt x="2811" y="1858"/>
                  </a:lnTo>
                  <a:cubicBezTo>
                    <a:pt x="2825" y="1860"/>
                    <a:pt x="2838" y="1861"/>
                    <a:pt x="2852" y="1861"/>
                  </a:cubicBezTo>
                  <a:cubicBezTo>
                    <a:pt x="3021" y="1861"/>
                    <a:pt x="3142" y="1725"/>
                    <a:pt x="3120" y="1549"/>
                  </a:cubicBezTo>
                  <a:lnTo>
                    <a:pt x="3120" y="1144"/>
                  </a:lnTo>
                  <a:cubicBezTo>
                    <a:pt x="3120" y="715"/>
                    <a:pt x="2953" y="287"/>
                    <a:pt x="2644" y="1"/>
                  </a:cubicBezTo>
                  <a:cubicBezTo>
                    <a:pt x="2384" y="307"/>
                    <a:pt x="1985" y="497"/>
                    <a:pt x="1560" y="501"/>
                  </a:cubicBezTo>
                  <a:lnTo>
                    <a:pt x="1560" y="501"/>
                  </a:lnTo>
                  <a:cubicBezTo>
                    <a:pt x="1136" y="497"/>
                    <a:pt x="760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856523" y="4131641"/>
              <a:ext cx="313956" cy="213772"/>
            </a:xfrm>
            <a:custGeom>
              <a:avLst/>
              <a:gdLst/>
              <a:ahLst/>
              <a:cxnLst/>
              <a:rect l="l" t="t" r="r" b="b"/>
              <a:pathLst>
                <a:path w="9182" h="6252" extrusionOk="0">
                  <a:moveTo>
                    <a:pt x="774" y="6216"/>
                  </a:moveTo>
                  <a:cubicBezTo>
                    <a:pt x="770" y="6216"/>
                    <a:pt x="767" y="6216"/>
                    <a:pt x="763" y="6216"/>
                  </a:cubicBezTo>
                  <a:lnTo>
                    <a:pt x="786" y="6216"/>
                  </a:lnTo>
                  <a:cubicBezTo>
                    <a:pt x="782" y="6216"/>
                    <a:pt x="778" y="6216"/>
                    <a:pt x="774" y="6216"/>
                  </a:cubicBezTo>
                  <a:close/>
                  <a:moveTo>
                    <a:pt x="3358" y="0"/>
                  </a:moveTo>
                  <a:cubicBezTo>
                    <a:pt x="2858" y="381"/>
                    <a:pt x="2573" y="953"/>
                    <a:pt x="2573" y="1572"/>
                  </a:cubicBezTo>
                  <a:lnTo>
                    <a:pt x="2573" y="2001"/>
                  </a:lnTo>
                  <a:cubicBezTo>
                    <a:pt x="2573" y="2167"/>
                    <a:pt x="2715" y="2310"/>
                    <a:pt x="2882" y="2310"/>
                  </a:cubicBezTo>
                  <a:lnTo>
                    <a:pt x="4263" y="2310"/>
                  </a:lnTo>
                  <a:lnTo>
                    <a:pt x="4263" y="2953"/>
                  </a:lnTo>
                  <a:lnTo>
                    <a:pt x="1620" y="2953"/>
                  </a:lnTo>
                  <a:cubicBezTo>
                    <a:pt x="977" y="2953"/>
                    <a:pt x="453" y="3477"/>
                    <a:pt x="453" y="4120"/>
                  </a:cubicBezTo>
                  <a:lnTo>
                    <a:pt x="453" y="4311"/>
                  </a:lnTo>
                  <a:cubicBezTo>
                    <a:pt x="167" y="4430"/>
                    <a:pt x="1" y="4715"/>
                    <a:pt x="1" y="5025"/>
                  </a:cubicBezTo>
                  <a:lnTo>
                    <a:pt x="1" y="5430"/>
                  </a:lnTo>
                  <a:cubicBezTo>
                    <a:pt x="1" y="5855"/>
                    <a:pt x="328" y="6209"/>
                    <a:pt x="774" y="6216"/>
                  </a:cubicBezTo>
                  <a:lnTo>
                    <a:pt x="774" y="6216"/>
                  </a:lnTo>
                  <a:cubicBezTo>
                    <a:pt x="1198" y="6209"/>
                    <a:pt x="1549" y="5855"/>
                    <a:pt x="1549" y="5430"/>
                  </a:cubicBezTo>
                  <a:lnTo>
                    <a:pt x="1549" y="5001"/>
                  </a:lnTo>
                  <a:cubicBezTo>
                    <a:pt x="1549" y="4692"/>
                    <a:pt x="1358" y="4406"/>
                    <a:pt x="1072" y="4287"/>
                  </a:cubicBezTo>
                  <a:lnTo>
                    <a:pt x="1072" y="4120"/>
                  </a:lnTo>
                  <a:cubicBezTo>
                    <a:pt x="1072" y="3810"/>
                    <a:pt x="1310" y="3596"/>
                    <a:pt x="1596" y="3596"/>
                  </a:cubicBezTo>
                  <a:lnTo>
                    <a:pt x="4263" y="3596"/>
                  </a:lnTo>
                  <a:lnTo>
                    <a:pt x="4263" y="4311"/>
                  </a:lnTo>
                  <a:cubicBezTo>
                    <a:pt x="3954" y="4430"/>
                    <a:pt x="3787" y="4715"/>
                    <a:pt x="3787" y="5025"/>
                  </a:cubicBezTo>
                  <a:lnTo>
                    <a:pt x="3787" y="5430"/>
                  </a:lnTo>
                  <a:cubicBezTo>
                    <a:pt x="3787" y="5954"/>
                    <a:pt x="4180" y="6216"/>
                    <a:pt x="4573" y="6216"/>
                  </a:cubicBezTo>
                  <a:cubicBezTo>
                    <a:pt x="4966" y="6216"/>
                    <a:pt x="5359" y="5954"/>
                    <a:pt x="5359" y="5430"/>
                  </a:cubicBezTo>
                  <a:lnTo>
                    <a:pt x="5359" y="5001"/>
                  </a:lnTo>
                  <a:cubicBezTo>
                    <a:pt x="5359" y="4692"/>
                    <a:pt x="5168" y="4406"/>
                    <a:pt x="4883" y="4287"/>
                  </a:cubicBezTo>
                  <a:lnTo>
                    <a:pt x="4883" y="3572"/>
                  </a:lnTo>
                  <a:lnTo>
                    <a:pt x="7502" y="3572"/>
                  </a:lnTo>
                  <a:cubicBezTo>
                    <a:pt x="7812" y="3572"/>
                    <a:pt x="8026" y="3810"/>
                    <a:pt x="8026" y="4096"/>
                  </a:cubicBezTo>
                  <a:lnTo>
                    <a:pt x="8026" y="4287"/>
                  </a:lnTo>
                  <a:cubicBezTo>
                    <a:pt x="7764" y="4406"/>
                    <a:pt x="7574" y="4692"/>
                    <a:pt x="7574" y="5001"/>
                  </a:cubicBezTo>
                  <a:lnTo>
                    <a:pt x="7574" y="5430"/>
                  </a:lnTo>
                  <a:cubicBezTo>
                    <a:pt x="7538" y="5978"/>
                    <a:pt x="7949" y="6251"/>
                    <a:pt x="8359" y="6251"/>
                  </a:cubicBezTo>
                  <a:cubicBezTo>
                    <a:pt x="8770" y="6251"/>
                    <a:pt x="9181" y="5978"/>
                    <a:pt x="9145" y="5430"/>
                  </a:cubicBezTo>
                  <a:lnTo>
                    <a:pt x="9145" y="5001"/>
                  </a:lnTo>
                  <a:cubicBezTo>
                    <a:pt x="9145" y="4692"/>
                    <a:pt x="8955" y="4406"/>
                    <a:pt x="8669" y="4287"/>
                  </a:cubicBezTo>
                  <a:lnTo>
                    <a:pt x="8669" y="4120"/>
                  </a:lnTo>
                  <a:cubicBezTo>
                    <a:pt x="8669" y="3477"/>
                    <a:pt x="8145" y="2953"/>
                    <a:pt x="7502" y="2953"/>
                  </a:cubicBezTo>
                  <a:lnTo>
                    <a:pt x="4883" y="2953"/>
                  </a:lnTo>
                  <a:lnTo>
                    <a:pt x="4883" y="2310"/>
                  </a:lnTo>
                  <a:lnTo>
                    <a:pt x="6240" y="2310"/>
                  </a:lnTo>
                  <a:cubicBezTo>
                    <a:pt x="6407" y="2310"/>
                    <a:pt x="6573" y="2167"/>
                    <a:pt x="6550" y="2001"/>
                  </a:cubicBezTo>
                  <a:lnTo>
                    <a:pt x="6550" y="1572"/>
                  </a:lnTo>
                  <a:cubicBezTo>
                    <a:pt x="6550" y="953"/>
                    <a:pt x="6264" y="381"/>
                    <a:pt x="5764" y="0"/>
                  </a:cubicBezTo>
                  <a:cubicBezTo>
                    <a:pt x="5442" y="357"/>
                    <a:pt x="5002" y="536"/>
                    <a:pt x="4561" y="536"/>
                  </a:cubicBezTo>
                  <a:cubicBezTo>
                    <a:pt x="4121" y="536"/>
                    <a:pt x="3680" y="357"/>
                    <a:pt x="33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828827" y="4348216"/>
              <a:ext cx="106715" cy="63564"/>
            </a:xfrm>
            <a:custGeom>
              <a:avLst/>
              <a:gdLst/>
              <a:ahLst/>
              <a:cxnLst/>
              <a:rect l="l" t="t" r="r" b="b"/>
              <a:pathLst>
                <a:path w="3121" h="1859" extrusionOk="0">
                  <a:moveTo>
                    <a:pt x="501" y="1"/>
                  </a:moveTo>
                  <a:cubicBezTo>
                    <a:pt x="168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15"/>
                    <a:pt x="120" y="1858"/>
                    <a:pt x="311" y="1858"/>
                  </a:cubicBezTo>
                  <a:lnTo>
                    <a:pt x="2811" y="1858"/>
                  </a:lnTo>
                  <a:cubicBezTo>
                    <a:pt x="2978" y="1858"/>
                    <a:pt x="3121" y="1739"/>
                    <a:pt x="3121" y="1549"/>
                  </a:cubicBezTo>
                  <a:lnTo>
                    <a:pt x="3121" y="1144"/>
                  </a:lnTo>
                  <a:cubicBezTo>
                    <a:pt x="3121" y="715"/>
                    <a:pt x="2954" y="287"/>
                    <a:pt x="2644" y="1"/>
                  </a:cubicBezTo>
                  <a:cubicBezTo>
                    <a:pt x="2361" y="307"/>
                    <a:pt x="1985" y="497"/>
                    <a:pt x="1561" y="501"/>
                  </a:cubicBezTo>
                  <a:lnTo>
                    <a:pt x="1561" y="501"/>
                  </a:lnTo>
                  <a:cubicBezTo>
                    <a:pt x="1137" y="497"/>
                    <a:pt x="761" y="307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1087767" y="4348216"/>
              <a:ext cx="107535" cy="63564"/>
            </a:xfrm>
            <a:custGeom>
              <a:avLst/>
              <a:gdLst/>
              <a:ahLst/>
              <a:cxnLst/>
              <a:rect l="l" t="t" r="r" b="b"/>
              <a:pathLst>
                <a:path w="3145" h="1859" extrusionOk="0">
                  <a:moveTo>
                    <a:pt x="501" y="1"/>
                  </a:moveTo>
                  <a:cubicBezTo>
                    <a:pt x="191" y="287"/>
                    <a:pt x="1" y="715"/>
                    <a:pt x="1" y="1144"/>
                  </a:cubicBezTo>
                  <a:lnTo>
                    <a:pt x="1" y="1549"/>
                  </a:lnTo>
                  <a:cubicBezTo>
                    <a:pt x="1" y="1739"/>
                    <a:pt x="144" y="1858"/>
                    <a:pt x="311" y="1858"/>
                  </a:cubicBezTo>
                  <a:lnTo>
                    <a:pt x="2859" y="1858"/>
                  </a:lnTo>
                  <a:cubicBezTo>
                    <a:pt x="3025" y="1858"/>
                    <a:pt x="3144" y="1715"/>
                    <a:pt x="3144" y="1549"/>
                  </a:cubicBezTo>
                  <a:lnTo>
                    <a:pt x="3144" y="1144"/>
                  </a:lnTo>
                  <a:cubicBezTo>
                    <a:pt x="3144" y="715"/>
                    <a:pt x="2978" y="287"/>
                    <a:pt x="2668" y="1"/>
                  </a:cubicBezTo>
                  <a:cubicBezTo>
                    <a:pt x="2382" y="334"/>
                    <a:pt x="1978" y="501"/>
                    <a:pt x="1576" y="501"/>
                  </a:cubicBezTo>
                  <a:cubicBezTo>
                    <a:pt x="1174" y="501"/>
                    <a:pt x="775" y="334"/>
                    <a:pt x="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51520" y="1013863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Google Shape;687;p20"/>
          <p:cNvSpPr txBox="1">
            <a:spLocks/>
          </p:cNvSpPr>
          <p:nvPr/>
        </p:nvSpPr>
        <p:spPr>
          <a:xfrm>
            <a:off x="179512" y="264321"/>
            <a:ext cx="6058292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541897" y="1176702"/>
            <a:ext cx="8132213" cy="766036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Создание  структуры городской методической службы  (заместитель начальника УО, эксперт УО, методический актив города, научно-методический совет, педсовет руководителей ОО) 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514825" y="3016590"/>
            <a:ext cx="8132213" cy="573417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Обновление работы ГМО – успешные практики, живой опыт, круглые столы, мастер-классы, обучающие семинары , городская методическая копилка 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514830" y="3816362"/>
            <a:ext cx="8132213" cy="621624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Система непрерывного профессионального роста педагогов – диагностика профессиональных затруднений, реализация ИОМ, работа Центра «Флагманы образования»,   развитие резерва педагогических кадров 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Google Shape;2527;p30">
            <a:extLst>
              <a:ext uri="{FF2B5EF4-FFF2-40B4-BE49-F238E27FC236}">
                <a16:creationId xmlns="" xmlns:a16="http://schemas.microsoft.com/office/drawing/2014/main" id="{992877DC-33D5-6240-80B6-9D4E7F97947B}"/>
              </a:ext>
            </a:extLst>
          </p:cNvPr>
          <p:cNvSpPr/>
          <p:nvPr/>
        </p:nvSpPr>
        <p:spPr>
          <a:xfrm>
            <a:off x="514824" y="2081886"/>
            <a:ext cx="8132213" cy="766036"/>
          </a:xfrm>
          <a:prstGeom prst="roundRect">
            <a:avLst>
              <a:gd name="adj" fmla="val 6855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Сетевое межмуниципальное партнерство г.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Нягань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Кондинский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район – межмуниципальные рабочие группы, Совет по качеству 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687;p20"/>
          <p:cNvSpPr txBox="1">
            <a:spLocks/>
          </p:cNvSpPr>
          <p:nvPr/>
        </p:nvSpPr>
        <p:spPr>
          <a:xfrm>
            <a:off x="441227" y="117220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Механизмы реализации практики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Google Shape;192;p18"/>
          <p:cNvCxnSpPr>
            <a:cxnSpLocks/>
          </p:cNvCxnSpPr>
          <p:nvPr/>
        </p:nvCxnSpPr>
        <p:spPr>
          <a:xfrm>
            <a:off x="325778" y="1369537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="" xmlns:p14="http://schemas.microsoft.com/office/powerpoint/2010/main" val="18352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325778" y="1369537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501077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441227" y="117220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Показатели успешности практики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0192600"/>
              </p:ext>
            </p:extLst>
          </p:nvPr>
        </p:nvGraphicFramePr>
        <p:xfrm>
          <a:off x="653825" y="689920"/>
          <a:ext cx="8199783" cy="4445960"/>
        </p:xfrm>
        <a:graphic>
          <a:graphicData uri="http://schemas.openxmlformats.org/drawingml/2006/table">
            <a:tbl>
              <a:tblPr firstRow="1" bandRow="1">
                <a:tableStyleId>{0188426C-C9A8-40A6-912D-077B824FA00C}</a:tableStyleId>
              </a:tblPr>
              <a:tblGrid>
                <a:gridCol w="6023114"/>
                <a:gridCol w="1182756"/>
                <a:gridCol w="993913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2024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2025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39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педагогических работников, прошедших повышение квалификации, в том числе в центрах непрерывного повышения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руководителей, набравших от 81 до 100 баллов по итогам оценки эффективности деятельности руководителей образовательных организаций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работников образовательных организаций, включенных в кадровый резерв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педагогов, демонстрирующих повышение уровня профессиональных компетенций, по итогам диагностики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педагогов, внедряющих продукты, полученные в ходе реализации инновационных проектов (РИП)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педагогов, имеющих публикации на муниципальном, региональном и федеральном уровнях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педагогов, принимающих участие в региональных (методических конкурсах) с выходом на федеральный уровень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153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8"/>
          <p:cNvGrpSpPr/>
          <p:nvPr/>
        </p:nvGrpSpPr>
        <p:grpSpPr>
          <a:xfrm>
            <a:off x="3643" y="1901992"/>
            <a:ext cx="4750074" cy="2483750"/>
            <a:chOff x="650176" y="1681275"/>
            <a:chExt cx="4750074" cy="2483750"/>
          </a:xfrm>
        </p:grpSpPr>
        <p:sp>
          <p:nvSpPr>
            <p:cNvPr id="180" name="Google Shape;180;p18"/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1" name="Google Shape;181;p18"/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8"/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9" name="Google Shape;179;p18">
            <a:extLst>
              <a:ext uri="{FF2B5EF4-FFF2-40B4-BE49-F238E27FC236}">
                <a16:creationId xmlns="" xmlns:a16="http://schemas.microsoft.com/office/drawing/2014/main" id="{0D27AD72-5F2A-D649-93EA-BC93726AF403}"/>
              </a:ext>
            </a:extLst>
          </p:cNvPr>
          <p:cNvGrpSpPr/>
          <p:nvPr/>
        </p:nvGrpSpPr>
        <p:grpSpPr>
          <a:xfrm>
            <a:off x="4750039" y="1844848"/>
            <a:ext cx="4750074" cy="2483750"/>
            <a:chOff x="650176" y="1681275"/>
            <a:chExt cx="4750074" cy="2483750"/>
          </a:xfrm>
        </p:grpSpPr>
        <p:sp>
          <p:nvSpPr>
            <p:cNvPr id="50" name="Google Shape;180;p18">
              <a:extLst>
                <a:ext uri="{FF2B5EF4-FFF2-40B4-BE49-F238E27FC236}">
                  <a16:creationId xmlns="" xmlns:a16="http://schemas.microsoft.com/office/drawing/2014/main" id="{0AC4AA1F-A5C9-CF4E-83F9-A9EE0A91527A}"/>
                </a:ext>
              </a:extLst>
            </p:cNvPr>
            <p:cNvSpPr/>
            <p:nvPr/>
          </p:nvSpPr>
          <p:spPr>
            <a:xfrm>
              <a:off x="650350" y="1681275"/>
              <a:ext cx="4749900" cy="2478900"/>
            </a:xfrm>
            <a:prstGeom prst="rect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1" name="Google Shape;181;p18">
              <a:extLst>
                <a:ext uri="{FF2B5EF4-FFF2-40B4-BE49-F238E27FC236}">
                  <a16:creationId xmlns="" xmlns:a16="http://schemas.microsoft.com/office/drawing/2014/main" id="{86D4311D-D9E0-F24B-B0D3-24220402E8D5}"/>
                </a:ext>
              </a:extLst>
            </p:cNvPr>
            <p:cNvCxnSpPr/>
            <p:nvPr/>
          </p:nvCxnSpPr>
          <p:spPr>
            <a:xfrm>
              <a:off x="650176" y="2301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182;p18">
              <a:extLst>
                <a:ext uri="{FF2B5EF4-FFF2-40B4-BE49-F238E27FC236}">
                  <a16:creationId xmlns="" xmlns:a16="http://schemas.microsoft.com/office/drawing/2014/main" id="{14BB8B1F-2F52-3144-8A75-122D17082DF7}"/>
                </a:ext>
              </a:extLst>
            </p:cNvPr>
            <p:cNvCxnSpPr/>
            <p:nvPr/>
          </p:nvCxnSpPr>
          <p:spPr>
            <a:xfrm>
              <a:off x="650176" y="29216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183;p18">
              <a:extLst>
                <a:ext uri="{FF2B5EF4-FFF2-40B4-BE49-F238E27FC236}">
                  <a16:creationId xmlns="" xmlns:a16="http://schemas.microsoft.com/office/drawing/2014/main" id="{8CC46BAC-5BF6-144D-8869-48A2729ED1A5}"/>
                </a:ext>
              </a:extLst>
            </p:cNvPr>
            <p:cNvCxnSpPr/>
            <p:nvPr/>
          </p:nvCxnSpPr>
          <p:spPr>
            <a:xfrm>
              <a:off x="650176" y="3542125"/>
              <a:ext cx="4749900" cy="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184;p18">
              <a:extLst>
                <a:ext uri="{FF2B5EF4-FFF2-40B4-BE49-F238E27FC236}">
                  <a16:creationId xmlns="" xmlns:a16="http://schemas.microsoft.com/office/drawing/2014/main" id="{469FDC95-75EA-AE46-9259-DB0150D3C69D}"/>
                </a:ext>
              </a:extLst>
            </p:cNvPr>
            <p:cNvCxnSpPr/>
            <p:nvPr/>
          </p:nvCxnSpPr>
          <p:spPr>
            <a:xfrm>
              <a:off x="1837650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185;p18">
              <a:extLst>
                <a:ext uri="{FF2B5EF4-FFF2-40B4-BE49-F238E27FC236}">
                  <a16:creationId xmlns="" xmlns:a16="http://schemas.microsoft.com/office/drawing/2014/main" id="{4866C351-796A-5B49-926D-E975C1428DE2}"/>
                </a:ext>
              </a:extLst>
            </p:cNvPr>
            <p:cNvCxnSpPr/>
            <p:nvPr/>
          </p:nvCxnSpPr>
          <p:spPr>
            <a:xfrm>
              <a:off x="3025117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186;p18">
              <a:extLst>
                <a:ext uri="{FF2B5EF4-FFF2-40B4-BE49-F238E27FC236}">
                  <a16:creationId xmlns="" xmlns:a16="http://schemas.microsoft.com/office/drawing/2014/main" id="{49B88618-3C9C-434D-B3C0-DC0E5D9D0AED}"/>
                </a:ext>
              </a:extLst>
            </p:cNvPr>
            <p:cNvCxnSpPr/>
            <p:nvPr/>
          </p:nvCxnSpPr>
          <p:spPr>
            <a:xfrm>
              <a:off x="4212583" y="1686125"/>
              <a:ext cx="0" cy="24789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92" name="Google Shape;192;p18"/>
          <p:cNvCxnSpPr>
            <a:cxnSpLocks/>
          </p:cNvCxnSpPr>
          <p:nvPr/>
        </p:nvCxnSpPr>
        <p:spPr>
          <a:xfrm>
            <a:off x="325778" y="1369537"/>
            <a:ext cx="7096" cy="3251132"/>
          </a:xfrm>
          <a:prstGeom prst="straightConnector1">
            <a:avLst/>
          </a:prstGeom>
          <a:noFill/>
          <a:ln w="28575" cap="flat" cmpd="sng">
            <a:solidFill>
              <a:srgbClr val="F7BE16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7079F89-89EF-2E44-B9E8-3225F04C044C}"/>
              </a:ext>
            </a:extLst>
          </p:cNvPr>
          <p:cNvSpPr/>
          <p:nvPr/>
        </p:nvSpPr>
        <p:spPr>
          <a:xfrm>
            <a:off x="241758" y="501077"/>
            <a:ext cx="8712968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Google Shape;687;p20"/>
          <p:cNvSpPr txBox="1">
            <a:spLocks/>
          </p:cNvSpPr>
          <p:nvPr/>
        </p:nvSpPr>
        <p:spPr>
          <a:xfrm>
            <a:off x="441227" y="117220"/>
            <a:ext cx="705678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Показатели успешности практики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dk1"/>
              </a:buClr>
              <a:buSzPts val="1100"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9616537"/>
              </p:ext>
            </p:extLst>
          </p:nvPr>
        </p:nvGraphicFramePr>
        <p:xfrm>
          <a:off x="653825" y="689920"/>
          <a:ext cx="8199783" cy="3815080"/>
        </p:xfrm>
        <a:graphic>
          <a:graphicData uri="http://schemas.openxmlformats.org/drawingml/2006/table">
            <a:tbl>
              <a:tblPr firstRow="1" bandRow="1">
                <a:tableStyleId>{0188426C-C9A8-40A6-912D-077B824FA00C}</a:tableStyleId>
              </a:tblPr>
              <a:tblGrid>
                <a:gridCol w="6023114"/>
                <a:gridCol w="1182756"/>
                <a:gridCol w="993913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2024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2025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39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педагогов, чей опыт представлен на муниципальном и региональном уровнях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инновационных проектов, разрабатываемых и реализуемых на межмуниципальном уровне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учителей, имеющих первую или высшую квалификационные категории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учителей, имеющих квалификационные категории «педагог-наставник», «педагог-методист»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молодых учителей до 35 лет в общей численности учителей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4041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ategic Analysis: Business Environment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E8B5BB"/>
      </a:accent1>
      <a:accent2>
        <a:srgbClr val="C79DA9"/>
      </a:accent2>
      <a:accent3>
        <a:srgbClr val="A68596"/>
      </a:accent3>
      <a:accent4>
        <a:srgbClr val="846E84"/>
      </a:accent4>
      <a:accent5>
        <a:srgbClr val="635671"/>
      </a:accent5>
      <a:accent6>
        <a:srgbClr val="423E5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</TotalTime>
  <Words>607</Words>
  <Application>Microsoft Office PowerPoint</Application>
  <PresentationFormat>Экран (16:9)</PresentationFormat>
  <Paragraphs>118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Fira Sans Extra Condensed</vt:lpstr>
      <vt:lpstr>Roboto</vt:lpstr>
      <vt:lpstr>Strategic Analysis: Business Environment Infographics by Slidesgo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ПРИМЕРНОЕ НАЗВАНИЕ СЛАЙДА</dc:title>
  <dc:creator>Грунина И.Ю.</dc:creator>
  <cp:lastModifiedBy>Борис</cp:lastModifiedBy>
  <cp:revision>195</cp:revision>
  <cp:lastPrinted>2024-03-16T05:22:23Z</cp:lastPrinted>
  <dcterms:modified xsi:type="dcterms:W3CDTF">2024-11-18T06:24:15Z</dcterms:modified>
</cp:coreProperties>
</file>