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02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8705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662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578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26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770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0294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224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4586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1997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6216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8266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3895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4041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58738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93817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7286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7679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9FD138-67F8-4EEB-9E54-D9600340F701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7A0D1F-F654-4DE1-BA28-5B1D23667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026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одель </a:t>
            </a:r>
            <a:r>
              <a:rPr lang="ru-RU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реверсивного наставничества </a:t>
            </a:r>
            <a:endParaRPr lang="ru-RU" sz="3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МБОУ СОШ №5, г.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Урай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0476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Реверсивное наставничество </a:t>
            </a:r>
            <a:r>
              <a:rPr lang="ru-RU" sz="2800" dirty="0"/>
              <a:t>– это взаимодействие сотрудников образовательной организации как профессионалов разных поколений (в </a:t>
            </a:r>
            <a:r>
              <a:rPr lang="ru-RU" sz="2800" dirty="0" err="1"/>
              <a:t>т.ч</a:t>
            </a:r>
            <a:r>
              <a:rPr lang="ru-RU" sz="2800" dirty="0"/>
              <a:t>. педагогов, руководителей образовательных организаций) с целью обмена опытом, взаимной передачи знаний и опыта, совершенствования профессиональных компетенций.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1" y="914400"/>
            <a:ext cx="9797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Наставничество </a:t>
            </a:r>
            <a:r>
              <a:rPr lang="ru-RU" sz="2400" dirty="0"/>
              <a:t>— это мощный инструмент, который способствует развитию педагогов и, в конечном итоге, улучшает качество образования. Успешная реализация данной модели требует взаимодействия, поддержки и вовлеченности всех участников.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1136682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ФОРМЫ РЕВЕРСИВНОГО </a:t>
            </a:r>
            <a:r>
              <a:rPr lang="ru-RU" dirty="0" smtClean="0"/>
              <a:t>НАСТАВНИЧЕСТВА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47905" t="43883" r="14531" b="29541"/>
          <a:stretch/>
        </p:blipFill>
        <p:spPr>
          <a:xfrm>
            <a:off x="1766405" y="2444207"/>
            <a:ext cx="8624503" cy="343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826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Характеристики реверсивного наставничества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Наставник имеет возраст, статус или педагогический стаж ниже, чем у </a:t>
            </a:r>
            <a:r>
              <a:rPr lang="ru-RU" dirty="0" smtClean="0"/>
              <a:t>наставляемого;</a:t>
            </a:r>
          </a:p>
          <a:p>
            <a:r>
              <a:rPr lang="ru-RU" dirty="0"/>
              <a:t>Доверительный характер отношений, выстраиваемых между </a:t>
            </a:r>
            <a:r>
              <a:rPr lang="ru-RU" dirty="0" smtClean="0"/>
              <a:t>субъектами;</a:t>
            </a:r>
          </a:p>
          <a:p>
            <a:r>
              <a:rPr lang="ru-RU" dirty="0"/>
              <a:t>Неформальный характер взаимодействия между наставником и </a:t>
            </a:r>
            <a:r>
              <a:rPr lang="ru-RU" dirty="0" smtClean="0"/>
              <a:t>наставляемым;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9310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реверсивного наставничества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9745" y="2401455"/>
            <a:ext cx="10501746" cy="3731490"/>
          </a:xfrm>
        </p:spPr>
        <p:txBody>
          <a:bodyPr>
            <a:noAutofit/>
          </a:bodyPr>
          <a:lstStyle/>
          <a:p>
            <a:r>
              <a:rPr lang="ru-RU" sz="1600" dirty="0"/>
              <a:t>Развитие профессионального становления личности наставляемого, его профессионального мастерства; </a:t>
            </a:r>
            <a:endParaRPr lang="ru-RU" sz="1600" dirty="0" smtClean="0"/>
          </a:p>
          <a:p>
            <a:r>
              <a:rPr lang="ru-RU" sz="1600" dirty="0" smtClean="0"/>
              <a:t>Воспитание </a:t>
            </a:r>
            <a:r>
              <a:rPr lang="ru-RU" sz="1600" dirty="0"/>
              <a:t>педагогической культуры, культуры делового общения; </a:t>
            </a:r>
            <a:endParaRPr lang="ru-RU" sz="1600" dirty="0" smtClean="0"/>
          </a:p>
          <a:p>
            <a:r>
              <a:rPr lang="ru-RU" sz="1600" dirty="0" smtClean="0"/>
              <a:t>Совершенствование </a:t>
            </a:r>
            <a:r>
              <a:rPr lang="ru-RU" sz="1600" dirty="0"/>
              <a:t>имеющихся профессиональных компетенций с учетом анализа результатов осуществления профессиональной деятельности; </a:t>
            </a:r>
            <a:endParaRPr lang="ru-RU" sz="1600" dirty="0" smtClean="0"/>
          </a:p>
          <a:p>
            <a:r>
              <a:rPr lang="ru-RU" sz="1600" dirty="0" smtClean="0"/>
              <a:t>Оказание </a:t>
            </a:r>
            <a:r>
              <a:rPr lang="ru-RU" sz="1600" dirty="0"/>
              <a:t>помощи в адаптации к условиям реальной педагогической деятельности, корпоративной культуре в образовательной организации; </a:t>
            </a:r>
            <a:endParaRPr lang="ru-RU" sz="1600" dirty="0" smtClean="0"/>
          </a:p>
          <a:p>
            <a:r>
              <a:rPr lang="ru-RU" sz="1600" dirty="0" smtClean="0"/>
              <a:t>Содействие </a:t>
            </a:r>
            <a:r>
              <a:rPr lang="ru-RU" sz="1600" dirty="0"/>
              <a:t>в освоении эффективных педагогических практик с различным контингентом обучающихся, родителей; </a:t>
            </a:r>
            <a:endParaRPr lang="ru-RU" sz="1600" dirty="0" smtClean="0"/>
          </a:p>
          <a:p>
            <a:r>
              <a:rPr lang="ru-RU" sz="1600" dirty="0" smtClean="0"/>
              <a:t>Оценка </a:t>
            </a:r>
            <a:r>
              <a:rPr lang="ru-RU" sz="1600" dirty="0"/>
              <a:t>профессиональной деятельности молодого специалиста или педагога, испытывающего профессиональные затруднения и имеющего профессиональные дефициты; </a:t>
            </a:r>
            <a:endParaRPr lang="ru-RU" sz="1600" dirty="0" smtClean="0"/>
          </a:p>
          <a:p>
            <a:r>
              <a:rPr lang="ru-RU" sz="1600" dirty="0" smtClean="0"/>
              <a:t>Оказание </a:t>
            </a:r>
            <a:r>
              <a:rPr lang="ru-RU" sz="1600" dirty="0"/>
              <a:t>моральной и психологической поддержки, мотивации в преодолении возникающих профессиональных трудностей. </a:t>
            </a:r>
          </a:p>
        </p:txBody>
      </p:sp>
    </p:spTree>
    <p:extLst>
      <p:ext uri="{BB962C8B-B14F-4D97-AF65-F5344CB8AC3E}">
        <p14:creationId xmlns:p14="http://schemas.microsoft.com/office/powerpoint/2010/main" xmlns="" val="321189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4619" y="600364"/>
            <a:ext cx="667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Методология реверсивного наставничества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47904" t="17673" r="17818" b="10023"/>
          <a:stretch/>
        </p:blipFill>
        <p:spPr>
          <a:xfrm>
            <a:off x="3901643" y="969696"/>
            <a:ext cx="4259875" cy="505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5169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711" y="769696"/>
            <a:ext cx="9474198" cy="717359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ЭТАПЫ РЕАЛИЗАЦИИ РЕВЕРСИВНОГО НАСТАВНИЧЕСТВА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49399" t="22806" r="14468" b="42646"/>
          <a:stretch/>
        </p:blipFill>
        <p:spPr>
          <a:xfrm>
            <a:off x="2181599" y="1711455"/>
            <a:ext cx="8172365" cy="439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2363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ОЦЕНКА РЕАЛИЗАЦИИ РЕВЕРСИВНОГО НАСТАВНИЧЕСТВА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личностная готовность наставляемого к инновациям, их применению в профессиональной деятельности; </a:t>
            </a:r>
            <a:endParaRPr lang="ru-RU" dirty="0" smtClean="0"/>
          </a:p>
          <a:p>
            <a:r>
              <a:rPr lang="ru-RU" dirty="0" smtClean="0"/>
              <a:t>отношение </a:t>
            </a:r>
            <a:r>
              <a:rPr lang="ru-RU" dirty="0"/>
              <a:t>к наставнической деятельности, позитивное реагирование на предлагаемое обучение, взаимодействие; </a:t>
            </a:r>
            <a:endParaRPr lang="ru-RU" dirty="0" smtClean="0"/>
          </a:p>
          <a:p>
            <a:r>
              <a:rPr lang="ru-RU" dirty="0" smtClean="0"/>
              <a:t>способность </a:t>
            </a:r>
            <a:r>
              <a:rPr lang="ru-RU" dirty="0"/>
              <a:t>действовать в рамках освоенной деятельности при измененных обстоятельствах; </a:t>
            </a:r>
            <a:endParaRPr lang="ru-RU" dirty="0" smtClean="0"/>
          </a:p>
          <a:p>
            <a:r>
              <a:rPr lang="ru-RU" dirty="0" smtClean="0"/>
              <a:t>устойчивая </a:t>
            </a:r>
            <a:r>
              <a:rPr lang="ru-RU" dirty="0"/>
              <a:t>внутренняя мотивация к осваиваемой деятельности; уровень самоанализа, рефлексивных умений наставляемого.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48316" t="49838" r="39776" b="31926"/>
          <a:stretch/>
        </p:blipFill>
        <p:spPr>
          <a:xfrm>
            <a:off x="10067341" y="563418"/>
            <a:ext cx="1436694" cy="123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0880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751223"/>
            <a:ext cx="9601196" cy="51415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Возможные риски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6691" y="1487055"/>
            <a:ext cx="10474036" cy="4719781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СТАРШИМ </a:t>
            </a:r>
            <a:r>
              <a:rPr lang="ru-RU" dirty="0"/>
              <a:t>РУКОВОДИТЕЛЯМ МОЖЕТ ТРУДНО ПРИНЯТЬ СОВЕТ ОТ БОЛЕЕ МЛАДШЕГО КОЛЛЕГИ. Реверсивное наставничество может считаться "обучением первоклассного и опытного работника новым трюкам", и некоторые руководители и лидеры могут посчитать это бессмысленным и даже оскорбительным, но это далеко не так. Лучший способ свести на нет эту потенциальную проблему - потратить время на то, чтобы заранее рассказать подопечным о преимуществах </a:t>
            </a:r>
            <a:r>
              <a:rPr lang="ru-RU" dirty="0" smtClean="0"/>
              <a:t>программы.</a:t>
            </a:r>
          </a:p>
          <a:p>
            <a:pPr marL="457200" indent="-457200">
              <a:buAutoNum type="arabicPeriod"/>
            </a:pPr>
            <a:r>
              <a:rPr lang="ru-RU" dirty="0"/>
              <a:t>СОБЛЮДЕНИЕ КОНФИДЕНЦИАЛЬНОСТИ ИНФОРМАЦИИ. Некоторые подопечные могут быть обеспокоены тем, что их пробелы в знаниях или восприятии могут стать достоянием общественности и помешать их полноценному участию в программе. Важно, чтобы старшие подопечные были уверены в конфиденциальности, а младшие наставники уважали это. 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dirty="0"/>
              <a:t>ПОДГОТОВКА. При реверсивном наставничестве подопечный (старший по должности) должен быть особенно хорошо подготовлен, чтобы этот опыт был положительным для младшего наставника. Важно убедиться, что подопечный хорошо подготовлен к своим сессиям и дает последовательный и позитивный опыт младшему наставнику</a:t>
            </a:r>
          </a:p>
        </p:txBody>
      </p:sp>
    </p:spTree>
    <p:extLst>
      <p:ext uri="{BB962C8B-B14F-4D97-AF65-F5344CB8AC3E}">
        <p14:creationId xmlns:p14="http://schemas.microsoft.com/office/powerpoint/2010/main" xmlns="" val="4150674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686569"/>
            <a:ext cx="9601196" cy="1303867"/>
          </a:xfrm>
        </p:spPr>
        <p:txBody>
          <a:bodyPr>
            <a:normAutofit/>
          </a:bodyPr>
          <a:lstStyle/>
          <a:p>
            <a:r>
              <a:rPr lang="ru-RU" sz="3600" dirty="0"/>
              <a:t>7 ШАГОВ ПО РАЗРАБОТКЕ ПРОГРАММЫ РЕВЕРСИВНОГО НАСТАВНИЧЕСТВА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990435"/>
            <a:ext cx="9601196" cy="413327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Четко </a:t>
            </a:r>
            <a:r>
              <a:rPr lang="ru-RU" dirty="0"/>
              <a:t>определите, чего вы хотите от </a:t>
            </a:r>
            <a:r>
              <a:rPr lang="ru-RU" dirty="0" smtClean="0"/>
              <a:t>программы.</a:t>
            </a:r>
          </a:p>
          <a:p>
            <a:pPr marL="457200" indent="-457200">
              <a:buAutoNum type="arabicPeriod"/>
            </a:pPr>
            <a:r>
              <a:rPr lang="ru-RU" dirty="0"/>
              <a:t>Установите руководство </a:t>
            </a:r>
            <a:r>
              <a:rPr lang="ru-RU" dirty="0" smtClean="0"/>
              <a:t>программой.</a:t>
            </a:r>
          </a:p>
          <a:p>
            <a:pPr marL="457200" indent="-457200">
              <a:buAutoNum type="arabicPeriod"/>
            </a:pPr>
            <a:r>
              <a:rPr lang="ru-RU" dirty="0"/>
              <a:t>Окажите поддержку и проведите обучение для наставника и </a:t>
            </a:r>
            <a:r>
              <a:rPr lang="ru-RU" dirty="0" smtClean="0"/>
              <a:t>подопечного.</a:t>
            </a:r>
          </a:p>
          <a:p>
            <a:pPr marL="457200" indent="-457200">
              <a:buAutoNum type="arabicPeriod"/>
            </a:pPr>
            <a:r>
              <a:rPr lang="ru-RU" dirty="0"/>
              <a:t>Найдите правильную пару между наставником и </a:t>
            </a:r>
            <a:r>
              <a:rPr lang="ru-RU" dirty="0" smtClean="0"/>
              <a:t>подопечным.</a:t>
            </a:r>
          </a:p>
          <a:p>
            <a:pPr marL="457200" indent="-457200">
              <a:buAutoNum type="arabicPeriod"/>
            </a:pPr>
            <a:r>
              <a:rPr lang="ru-RU" dirty="0"/>
              <a:t>Установите цели и </a:t>
            </a:r>
            <a:r>
              <a:rPr lang="ru-RU" dirty="0" smtClean="0"/>
              <a:t>сроки.</a:t>
            </a:r>
          </a:p>
          <a:p>
            <a:pPr marL="457200" indent="-457200">
              <a:buAutoNum type="arabicPeriod"/>
            </a:pPr>
            <a:r>
              <a:rPr lang="ru-RU" dirty="0"/>
              <a:t>Получите обратную </a:t>
            </a:r>
            <a:r>
              <a:rPr lang="ru-RU" dirty="0" smtClean="0"/>
              <a:t>связь.</a:t>
            </a:r>
          </a:p>
          <a:p>
            <a:pPr marL="457200" indent="-457200">
              <a:buAutoNum type="arabicPeriod"/>
            </a:pPr>
            <a:r>
              <a:rPr lang="ru-RU" dirty="0"/>
              <a:t>Пересмотр программы и внесение </a:t>
            </a:r>
            <a:r>
              <a:rPr lang="ru-RU" dirty="0" smtClean="0"/>
              <a:t>изменений/улучшений.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15842" t="47915" r="69021" b="33870"/>
          <a:stretch/>
        </p:blipFill>
        <p:spPr>
          <a:xfrm>
            <a:off x="9356437" y="4293288"/>
            <a:ext cx="2074088" cy="14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342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ОЖИДАЕМЫЙ РЕЗУЛЬТАТ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Для того чтобы реверсивное наставничество работало, молодые специалисты должны чувствовать себя достаточно уверенно, чтобы делиться своим мнением и давать обратную связь старшим коллегам. Аналогичным образом, старшие специалисты должны преодолеть свою гордость и страхи и быть открытыми со своим молодым наставником, раскрывая области, в которых им не хватает навыков и знаний, и быть открытыми для получения от него обратной связи.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Если </a:t>
            </a:r>
            <a:r>
              <a:rPr lang="ru-RU" dirty="0"/>
              <a:t>решить эти вопросы, обратное наставничество может быть невероятно полезным.</a:t>
            </a:r>
          </a:p>
        </p:txBody>
      </p:sp>
    </p:spTree>
    <p:extLst>
      <p:ext uri="{BB962C8B-B14F-4D97-AF65-F5344CB8AC3E}">
        <p14:creationId xmlns:p14="http://schemas.microsoft.com/office/powerpoint/2010/main" xmlns="" val="798199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3127" y="674254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ПРЕИМУЩЕСТВА ВНЕДРЕНИЯ РЕВЕРСИВНОГО НАСТАВНИЧЕСТВА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60583" y="1413164"/>
            <a:ext cx="4950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ПРЕИМУЩЕСТВА ДЛЯ НАСТАВЛЯЕМЫХ: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631708" y="1413164"/>
            <a:ext cx="459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ПРЕИМУЩЕСТВА ДЛЯ НАСТАВНИКОВ: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/>
          <a:srcRect l="13565" t="32429" r="52775" b="22852"/>
          <a:stretch/>
        </p:blipFill>
        <p:spPr>
          <a:xfrm>
            <a:off x="786261" y="1875075"/>
            <a:ext cx="5216233" cy="38981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/>
          <a:srcRect l="47543" t="32062" r="17057" b="29303"/>
          <a:stretch/>
        </p:blipFill>
        <p:spPr>
          <a:xfrm>
            <a:off x="6234545" y="1875075"/>
            <a:ext cx="5128311" cy="397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3399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5238" y="738910"/>
            <a:ext cx="4950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ПРЕИМУЩЕСТВА ДЛЯ ОРГАНИЗАЦИИ: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l="13006" t="29587" r="52303" b="10756"/>
          <a:stretch/>
        </p:blipFill>
        <p:spPr>
          <a:xfrm>
            <a:off x="993860" y="1366860"/>
            <a:ext cx="4688438" cy="45351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49656" t="30413" r="15807" b="32499"/>
          <a:stretch/>
        </p:blipFill>
        <p:spPr>
          <a:xfrm>
            <a:off x="6269714" y="1450110"/>
            <a:ext cx="4709181" cy="2844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/>
          <a:srcRect l="36666" t="46907" r="53746" b="35669"/>
          <a:stretch/>
        </p:blipFill>
        <p:spPr>
          <a:xfrm>
            <a:off x="7639235" y="4294788"/>
            <a:ext cx="1753385" cy="179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74081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</TotalTime>
  <Words>575</Words>
  <Application>Microsoft Office PowerPoint</Application>
  <PresentationFormat>Произвольный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Натуральные материалы</vt:lpstr>
      <vt:lpstr>Модель реверсивного наставничества </vt:lpstr>
      <vt:lpstr>Слайд 2</vt:lpstr>
      <vt:lpstr>ФОРМЫ РЕВЕРСИВНОГО НАСТАВНИЧЕСТВА</vt:lpstr>
      <vt:lpstr>Характеристики реверсивного наставничества</vt:lpstr>
      <vt:lpstr>Функции реверсивного наставничества</vt:lpstr>
      <vt:lpstr>Слайд 6</vt:lpstr>
      <vt:lpstr>ЭТАПЫ РЕАЛИЗАЦИИ РЕВЕРСИВНОГО НАСТАВНИЧЕСТВА</vt:lpstr>
      <vt:lpstr>ОЦЕНКА РЕАЛИЗАЦИИ РЕВЕРСИВНОГО НАСТАВНИЧЕСТВА</vt:lpstr>
      <vt:lpstr>Возможные риски</vt:lpstr>
      <vt:lpstr>7 ШАГОВ ПО РАЗРАБОТКЕ ПРОГРАММЫ РЕВЕРСИВНОГО НАСТАВНИЧЕСТВА</vt:lpstr>
      <vt:lpstr>ОЖИДАЕМЫЙ РЕЗУЛЬТАТ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 реверсивного наставничества </dc:title>
  <dc:creator>Logeeva</dc:creator>
  <cp:lastModifiedBy>Борис</cp:lastModifiedBy>
  <cp:revision>7</cp:revision>
  <dcterms:created xsi:type="dcterms:W3CDTF">2024-09-12T05:59:09Z</dcterms:created>
  <dcterms:modified xsi:type="dcterms:W3CDTF">2024-11-18T06:23:32Z</dcterms:modified>
</cp:coreProperties>
</file>