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88" r:id="rId4"/>
    <p:sldId id="277" r:id="rId5"/>
    <p:sldId id="276" r:id="rId6"/>
    <p:sldId id="278" r:id="rId7"/>
    <p:sldId id="290" r:id="rId8"/>
    <p:sldId id="289" r:id="rId9"/>
    <p:sldId id="279" r:id="rId10"/>
    <p:sldId id="291" r:id="rId11"/>
    <p:sldId id="281" r:id="rId12"/>
    <p:sldId id="283" r:id="rId13"/>
    <p:sldId id="280" r:id="rId14"/>
    <p:sldId id="293" r:id="rId15"/>
    <p:sldId id="294" r:id="rId16"/>
    <p:sldId id="296" r:id="rId17"/>
    <p:sldId id="282" r:id="rId18"/>
    <p:sldId id="292" r:id="rId19"/>
  </p:sldIdLst>
  <p:sldSz cx="12192000" cy="6858000"/>
  <p:notesSz cx="6858000" cy="997902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7512" userDrawn="1">
          <p15:clr>
            <a:srgbClr val="A4A3A4"/>
          </p15:clr>
        </p15:guide>
        <p15:guide id="4" pos="144" userDrawn="1">
          <p15:clr>
            <a:srgbClr val="A4A3A4"/>
          </p15:clr>
        </p15:guide>
        <p15:guide id="5" orient="horz" pos="624" userDrawn="1">
          <p15:clr>
            <a:srgbClr val="A4A3A4"/>
          </p15:clr>
        </p15:guide>
        <p15:guide id="6" orient="horz" pos="40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59595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napToGrid="0" showGuides="1">
      <p:cViewPr varScale="1">
        <p:scale>
          <a:sx n="88" d="100"/>
          <a:sy n="88" d="100"/>
        </p:scale>
        <p:origin x="-126" y="-498"/>
      </p:cViewPr>
      <p:guideLst>
        <p:guide orient="horz" pos="2328"/>
        <p:guide orient="horz" pos="624"/>
        <p:guide orient="horz" pos="4056"/>
        <p:guide pos="3864"/>
        <p:guide pos="7512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17</c:v>
                </c:pt>
                <c:pt idx="2">
                  <c:v>21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КОЛИЧЕСТВО ВНЕДРЕННЫХ ПРОЕКТОВ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49-4F49-8CBC-B30308E5CF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КОЛИЧЕСТВО УЧАСТНИКОВ, ПОЛУЧИВШИХ ПРЕДЛОЖЕНИЯ В ПОВЫШЕНИИ В ДОЛЖНОСТИ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49-4F49-8CBC-B30308E5CF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КОЛИЧЕСТВО УЧАСТНИКОВ УДОВЛЕТВОРЕНННЫХ ДЕЯТЕЛЬНОСТЬ ПРОЕКТА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0.87500000000000011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49-4F49-8CBC-B30308E5CF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ОБЩЕЕ КОЛИЧЕСТВО УЧАСТНИКОВ ЗА ТРИ ГОДА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dLbl>
              <c:idx val="0"/>
              <c:layout/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49-4F49-8CBC-B30308E5CFD7}"/>
            </c:ext>
          </c:extLst>
        </c:ser>
        <c:dLbls>
          <c:showVal val="1"/>
        </c:dLbls>
        <c:gapWidth val="219"/>
        <c:overlap val="-27"/>
        <c:axId val="129472000"/>
        <c:axId val="129473536"/>
      </c:barChart>
      <c:catAx>
        <c:axId val="1294720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473536"/>
        <c:crosses val="autoZero"/>
        <c:auto val="1"/>
        <c:lblAlgn val="ctr"/>
        <c:lblOffset val="100"/>
      </c:catAx>
      <c:valAx>
        <c:axId val="129473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294720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B46527B0-0B24-4087-B225-DB4F5C738F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72798E0-F322-4236-8531-A1882BFE40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196FF38-ED5D-48F9-86A5-23A56EB1D6F9}" type="datetime1">
              <a:rPr lang="ru-RU" smtClean="0"/>
              <a:pPr rtl="0"/>
              <a:t>18.11.2024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4E5881F-2FD0-41BC-8E76-C691E59E14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62CA62C5-8A29-4592-9E3E-4C457F263C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4E85F6F-0FAD-4AD4-850C-7E4CD14D7D7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83274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8F836-3A79-4E2E-BD39-F0469988701B}" type="datetime1">
              <a:rPr lang="ru-RU" smtClean="0"/>
              <a:pPr/>
              <a:t>18.11.2024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47775"/>
            <a:ext cx="5984875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802406"/>
            <a:ext cx="5486400" cy="39292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E60DC36-8EFA-4378-9855-E019C55AC47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87705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9074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707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1124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7579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3379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4BD2DA-449C-4A9B-A093-9246BFA34AFF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7006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6229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0490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5632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7649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4230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8681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4267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6542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4124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3749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60DC36-8EFA-4378-9855-E019C55AC472}" type="slidenum">
              <a:rPr lang="ru-RU" smtClean="0"/>
              <a:pPr rt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7455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8E0F864C-44C4-4000-952D-01F31BFB3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21392E06-C914-467E-9D4F-BD763EDA2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BEFBAF-82E9-49AD-B2CF-7D154E024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487AC8-2E27-4521-B851-B6631051F3D3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AD8006A-94B1-44F7-972D-56767EDE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F5E7BFAB-D84B-45E1-A0BD-2516AC14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856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C807FBE-061D-452C-A8A6-213063CF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433A3535-1708-499D-B5D2-7D8F9FD18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CB06063-A112-49AB-80C8-504D99ECD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9A523A-9522-4FC8-BF19-7168970C597F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44C8D5-F898-4318-A76D-1FBD8732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2976EC76-E8E8-4FFA-B671-7FA2F3EF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78928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B6C2CABF-E3C1-431A-A69C-D4881CC4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D5584226-69DA-4211-B2C8-C29FD05A4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FF82DB-B518-40FD-8A66-44B874C0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448D71-62B7-4716-9BB5-CB3D729E920F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C1CCEE-725F-4745-837B-87EFB70E7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C561522A-E0E6-406B-BF30-A7C7A5729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23004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CC9BDC-6F21-4EF5-A8DD-E35E27EA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6B968D5F-2AB6-42D3-A54E-AB3E60325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xmlns="" id="{465AB07F-D5F7-402A-AE4E-027BF1CA9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5108EDC-3863-43B9-93C7-37465DC7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0C37C4-1A33-40EC-A67A-49B496E25738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777D452-958D-4159-A9A4-16DD2968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289654B6-1460-48B9-AC7E-592F68BA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9740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7EE8C848-926A-4FD3-A311-A100A266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3C8ECD90-B4F0-4DFB-BB3D-F23102078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xmlns="" id="{335A6C3A-033E-474B-AB97-D8291A04E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 4">
            <a:extLst>
              <a:ext uri="{FF2B5EF4-FFF2-40B4-BE49-F238E27FC236}">
                <a16:creationId xmlns:a16="http://schemas.microsoft.com/office/drawing/2014/main" xmlns="" id="{A532B928-3A23-4FCA-AD1F-E45A467B5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xmlns="" id="{3BDC8376-6FC6-4A11-B0DB-9A148E9C0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E80206F-8846-425C-A56E-16FFBA44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B0E952-F832-496E-ABEA-42AE0AFA6CCC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A45E89F-12CF-4561-A5F2-1E05783A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9EB4DFE4-927C-43B1-A061-5CB97FFB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6905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B560E367-8DA0-4655-BCBC-F4280D86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FEF9592-AA3C-4CF8-A5DB-4D010195A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DD5508-11FB-4992-B00C-2F96E71032D7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C2C9377-F93E-4515-852A-26470775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9AED076D-476B-42BA-8795-14FE6C1E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62555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A599B4-6AB2-4190-82B5-7667EE1E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36027D-058E-4138-A066-359F07C6D214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B8FBFB3-AD86-4E39-B8AE-B4EC1452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9A4AF55-C114-4B60-9A20-56B00A11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05820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70883DA1-5CB8-405D-9613-8A9B7BC56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9842BB15-A24D-42E9-9CAE-BB8272263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xmlns="" id="{78F0849D-D3C3-462A-9751-4EAB0B914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180DD20-7A20-4574-98A4-42779587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510823-F23A-4639-B218-6B9BC0CC18D8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4D0ED2B-71C4-421A-9DB0-676E00C1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78C4572A-ADFC-4C53-BCA2-42BDF693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2309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028F5C67-EEEC-4AB0-9653-0F80D6B1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xmlns="" id="{1DD50D6D-5277-4324-AF23-5FAF00783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xmlns="" id="{75275657-2BF9-4761-96B6-50EE3CFC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C3C3F7B-A4C8-4F9D-8165-BC5186EA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5D43D7-3745-4F9A-8694-98B1E0E20033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E696EA5-2FA2-464D-982F-C53E642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8911B398-191B-4AB1-86ED-00D0046E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58660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65F7B869-BFB2-4C20-8AB1-46704BB3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xmlns="" id="{19F007DB-4F12-4428-9C48-5120DF070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6FFA8DA-0E31-4CA6-BBFC-2467AAD1D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92B142-FCBD-4EC4-8EEE-20AF3A45CBB5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64974BD-9845-459A-9AAA-12731E25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C2A71B0A-FDFB-4B2C-A9EC-2334C590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93140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>
            <a:extLst>
              <a:ext uri="{FF2B5EF4-FFF2-40B4-BE49-F238E27FC236}">
                <a16:creationId xmlns:a16="http://schemas.microsoft.com/office/drawing/2014/main" xmlns="" id="{E60B5D73-1652-4A8E-B5A3-101523D72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xmlns="" id="{A9B7FB99-7425-444D-B602-01B672BCE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EEA9C5-552A-48A1-AB54-ED54209B3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623BE9-F292-4C48-9030-5DC41B0B2C7D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83AAA3-4155-48FB-8F00-16DBE0C9C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5D694EAE-CB3C-4DEF-A66D-583C7AAC9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746804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BE27CB52-5FCD-F146-AE98-5D36C008A7D9}"/>
              </a:ext>
            </a:extLst>
          </p:cNvPr>
          <p:cNvGrpSpPr/>
          <p:nvPr userDrawn="1"/>
        </p:nvGrpSpPr>
        <p:grpSpPr>
          <a:xfrm>
            <a:off x="914401" y="381000"/>
            <a:ext cx="10286999" cy="5898494"/>
            <a:chOff x="914401" y="381000"/>
            <a:chExt cx="10286999" cy="5898494"/>
          </a:xfrm>
        </p:grpSpPr>
        <p:sp>
          <p:nvSpPr>
            <p:cNvPr id="6" name="Полилиния 5">
              <a:extLst>
                <a:ext uri="{FF2B5EF4-FFF2-40B4-BE49-F238E27FC236}">
                  <a16:creationId xmlns="" xmlns:a16="http://schemas.microsoft.com/office/drawing/2014/main" id="{B2F99DF6-A203-9D44-9A6A-0AC1A58A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656" y="381000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8BA5C25D-8B04-E449-8398-ED746F8F1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1157" y="381000"/>
              <a:ext cx="3200400" cy="101373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8" name="Прямоугольник 6">
              <a:extLst>
                <a:ext uri="{FF2B5EF4-FFF2-40B4-BE49-F238E27FC236}">
                  <a16:creationId xmlns="" xmlns:a16="http://schemas.microsoft.com/office/drawing/2014/main" id="{04B6911B-F297-B44C-8316-87E47393E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381000"/>
              <a:ext cx="3200400" cy="101373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9" name="Полилиния 5">
              <a:extLst>
                <a:ext uri="{FF2B5EF4-FFF2-40B4-BE49-F238E27FC236}">
                  <a16:creationId xmlns="" xmlns:a16="http://schemas.microsoft.com/office/drawing/2014/main" id="{0D5C4F43-367C-5343-8A38-57B3BAAE4B9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779656" y="1700886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0" name="Прямоугольник 6">
              <a:extLst>
                <a:ext uri="{FF2B5EF4-FFF2-40B4-BE49-F238E27FC236}">
                  <a16:creationId xmlns="" xmlns:a16="http://schemas.microsoft.com/office/drawing/2014/main" id="{31A44D34-7D43-3041-BE40-47BC4436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2009108"/>
              <a:ext cx="2286000" cy="101373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1" name="Прямоугольник 6">
              <a:extLst>
                <a:ext uri="{FF2B5EF4-FFF2-40B4-BE49-F238E27FC236}">
                  <a16:creationId xmlns="" xmlns:a16="http://schemas.microsoft.com/office/drawing/2014/main" id="{48C36294-54E6-784C-BF93-7B9ABCAEC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2009108"/>
              <a:ext cx="2971800" cy="101373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2" name="Прямоугольник 6">
              <a:extLst>
                <a:ext uri="{FF2B5EF4-FFF2-40B4-BE49-F238E27FC236}">
                  <a16:creationId xmlns="" xmlns:a16="http://schemas.microsoft.com/office/drawing/2014/main" id="{B120C752-BA15-9643-A94E-FB98A0B10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009108"/>
              <a:ext cx="2286000" cy="1013737"/>
            </a:xfrm>
            <a:prstGeom prst="rect">
              <a:avLst/>
            </a:prstGeom>
            <a:solidFill>
              <a:schemeClr val="accent2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7A850F63-58A8-914F-B36B-53BD94BEEFE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4401" y="3328995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4" name="Полилиния 5">
              <a:extLst>
                <a:ext uri="{FF2B5EF4-FFF2-40B4-BE49-F238E27FC236}">
                  <a16:creationId xmlns="" xmlns:a16="http://schemas.microsoft.com/office/drawing/2014/main" id="{661785BE-3E4A-B842-9021-2744E3BE070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914401" y="2009108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5" name="Прямоугольник 6">
              <a:extLst>
                <a:ext uri="{FF2B5EF4-FFF2-40B4-BE49-F238E27FC236}">
                  <a16:creationId xmlns="" xmlns:a16="http://schemas.microsoft.com/office/drawing/2014/main" id="{728206F1-0590-3045-9EE1-3BBF4A1F3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637217"/>
              <a:ext cx="2971800" cy="101373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6" name="Прямоугольник 6">
              <a:extLst>
                <a:ext uri="{FF2B5EF4-FFF2-40B4-BE49-F238E27FC236}">
                  <a16:creationId xmlns="" xmlns:a16="http://schemas.microsoft.com/office/drawing/2014/main" id="{B2C863B8-6C48-CE4E-86C5-9D65612E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3637217"/>
              <a:ext cx="2286000" cy="101373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7" name="Прямоугольник 6">
              <a:extLst>
                <a:ext uri="{FF2B5EF4-FFF2-40B4-BE49-F238E27FC236}">
                  <a16:creationId xmlns="" xmlns:a16="http://schemas.microsoft.com/office/drawing/2014/main" id="{AAFC0E6B-47C3-8948-96A4-7A2BA65E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3637217"/>
              <a:ext cx="2286000" cy="101373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8" name="Полилиния 6">
              <a:extLst>
                <a:ext uri="{FF2B5EF4-FFF2-40B4-BE49-F238E27FC236}">
                  <a16:creationId xmlns="" xmlns:a16="http://schemas.microsoft.com/office/drawing/2014/main" id="{DE3570BC-E748-824B-91B8-9E214DAC5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345" y="381000"/>
              <a:ext cx="2585088" cy="1014062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19" name="Полилиния 5">
              <a:extLst>
                <a:ext uri="{FF2B5EF4-FFF2-40B4-BE49-F238E27FC236}">
                  <a16:creationId xmlns="" xmlns:a16="http://schemas.microsoft.com/office/drawing/2014/main" id="{513C581F-E365-4E44-8355-5CCFF1B3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656" y="3637423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20" name="Полилиния 5">
              <a:extLst>
                <a:ext uri="{FF2B5EF4-FFF2-40B4-BE49-F238E27FC236}">
                  <a16:creationId xmlns="" xmlns:a16="http://schemas.microsoft.com/office/drawing/2014/main" id="{B349D190-8F35-B646-88D3-9861D931660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779656" y="4957309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21" name="Прямоугольник 6">
              <a:extLst>
                <a:ext uri="{FF2B5EF4-FFF2-40B4-BE49-F238E27FC236}">
                  <a16:creationId xmlns="" xmlns:a16="http://schemas.microsoft.com/office/drawing/2014/main" id="{3725277D-9044-3C48-BDCE-4986AA12B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1157" y="5265531"/>
              <a:ext cx="3200400" cy="101373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22" name="Прямоугольник 6">
              <a:extLst>
                <a:ext uri="{FF2B5EF4-FFF2-40B4-BE49-F238E27FC236}">
                  <a16:creationId xmlns="" xmlns:a16="http://schemas.microsoft.com/office/drawing/2014/main" id="{4ABF5809-C05D-9E41-8FD3-CBFCBD7D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5265531"/>
              <a:ext cx="3200400" cy="101373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  <p:sp>
          <p:nvSpPr>
            <p:cNvPr id="23" name="Полилиния 6">
              <a:extLst>
                <a:ext uri="{FF2B5EF4-FFF2-40B4-BE49-F238E27FC236}">
                  <a16:creationId xmlns="" xmlns:a16="http://schemas.microsoft.com/office/drawing/2014/main" id="{BF93E815-6D33-CC40-8B9F-4C1C0C4EF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345" y="5265325"/>
              <a:ext cx="2585088" cy="1014062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rgbClr val="FFFFFF"/>
                </a:solidFill>
                <a:cs typeface="Arial Narrow"/>
              </a:endParaRPr>
            </a:p>
          </p:txBody>
        </p:sp>
      </p:grpSp>
      <p:sp>
        <p:nvSpPr>
          <p:cNvPr id="26" name="Текст 25">
            <a:extLst>
              <a:ext uri="{FF2B5EF4-FFF2-40B4-BE49-F238E27FC236}">
                <a16:creationId xmlns="" xmlns:a16="http://schemas.microsoft.com/office/drawing/2014/main" id="{B5DB475C-570C-0741-AE08-FF2AC73C4D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77148" y="455678"/>
            <a:ext cx="1532496" cy="247222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="" xmlns:a16="http://schemas.microsoft.com/office/drawing/2014/main" id="{A7976A92-7A4D-E44C-A0BC-00D844E5DC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81200" y="703540"/>
            <a:ext cx="1528444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2" name="Текст 25">
            <a:extLst>
              <a:ext uri="{FF2B5EF4-FFF2-40B4-BE49-F238E27FC236}">
                <a16:creationId xmlns="" xmlns:a16="http://schemas.microsoft.com/office/drawing/2014/main" id="{6A05A9C5-0E13-B84C-99F1-55C3654E2A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7475" y="455678"/>
            <a:ext cx="2800166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="" xmlns:a16="http://schemas.microsoft.com/office/drawing/2014/main" id="{1DBB0CF0-A1A4-CE4D-A441-A9BE0438D8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1527" y="703540"/>
            <a:ext cx="2800166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4" name="Текст 25">
            <a:extLst>
              <a:ext uri="{FF2B5EF4-FFF2-40B4-BE49-F238E27FC236}">
                <a16:creationId xmlns="" xmlns:a16="http://schemas.microsoft.com/office/drawing/2014/main" id="{EB140318-B0A5-5541-9A49-E4C65AD70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7075" y="455678"/>
            <a:ext cx="2800166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5" name="Текст 30">
            <a:extLst>
              <a:ext uri="{FF2B5EF4-FFF2-40B4-BE49-F238E27FC236}">
                <a16:creationId xmlns="" xmlns:a16="http://schemas.microsoft.com/office/drawing/2014/main" id="{8DB73B70-08EE-414C-ADF5-DF5B276D36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1126" y="703540"/>
            <a:ext cx="2796115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285750" indent="-285750" algn="ctr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6" name="Текст 25">
            <a:extLst>
              <a:ext uri="{FF2B5EF4-FFF2-40B4-BE49-F238E27FC236}">
                <a16:creationId xmlns="" xmlns:a16="http://schemas.microsoft.com/office/drawing/2014/main" id="{BEE9AEBC-8DC2-2D48-B210-63E837706E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014963" y="738933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7" name="Текст 30">
            <a:extLst>
              <a:ext uri="{FF2B5EF4-FFF2-40B4-BE49-F238E27FC236}">
                <a16:creationId xmlns="" xmlns:a16="http://schemas.microsoft.com/office/drawing/2014/main" id="{76410E08-BB9A-F847-909A-BCAAF79CF2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19015" y="986795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9" name="Текст 25">
            <a:extLst>
              <a:ext uri="{FF2B5EF4-FFF2-40B4-BE49-F238E27FC236}">
                <a16:creationId xmlns="" xmlns:a16="http://schemas.microsoft.com/office/drawing/2014/main" id="{690BF716-5243-B247-A3A7-86186B18CC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79947" y="1782845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0" name="Текст 30">
            <a:extLst>
              <a:ext uri="{FF2B5EF4-FFF2-40B4-BE49-F238E27FC236}">
                <a16:creationId xmlns="" xmlns:a16="http://schemas.microsoft.com/office/drawing/2014/main" id="{8C5EE851-3E5C-3F4D-9420-2ABCC1A442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83999" y="2030707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1" name="Текст 25">
            <a:extLst>
              <a:ext uri="{FF2B5EF4-FFF2-40B4-BE49-F238E27FC236}">
                <a16:creationId xmlns="" xmlns:a16="http://schemas.microsoft.com/office/drawing/2014/main" id="{2186EDF5-C869-EA41-9C4E-6E82C7A91B2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16943" y="2078738"/>
            <a:ext cx="2112677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2" name="Текст 30">
            <a:extLst>
              <a:ext uri="{FF2B5EF4-FFF2-40B4-BE49-F238E27FC236}">
                <a16:creationId xmlns="" xmlns:a16="http://schemas.microsoft.com/office/drawing/2014/main" id="{67D1694C-F69E-BE44-B95E-57E013014E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20000" y="2326600"/>
            <a:ext cx="2109621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285750" indent="-285750" algn="ctr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3" name="Текст 25">
            <a:extLst>
              <a:ext uri="{FF2B5EF4-FFF2-40B4-BE49-F238E27FC236}">
                <a16:creationId xmlns="" xmlns:a16="http://schemas.microsoft.com/office/drawing/2014/main" id="{42D28A37-B695-C344-A64D-FC45297DAD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67674" y="2078738"/>
            <a:ext cx="2337641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4" name="Текст 30">
            <a:extLst>
              <a:ext uri="{FF2B5EF4-FFF2-40B4-BE49-F238E27FC236}">
                <a16:creationId xmlns="" xmlns:a16="http://schemas.microsoft.com/office/drawing/2014/main" id="{6CE9677C-98EC-AB4A-8701-5D92C2D7A5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71726" y="2326600"/>
            <a:ext cx="2337641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5" name="Текст 25">
            <a:extLst>
              <a:ext uri="{FF2B5EF4-FFF2-40B4-BE49-F238E27FC236}">
                <a16:creationId xmlns="" xmlns:a16="http://schemas.microsoft.com/office/drawing/2014/main" id="{B3D23E3D-796F-D34B-9210-9174D150D5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406244" y="2078738"/>
            <a:ext cx="2089536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6" name="Текст 30">
            <a:extLst>
              <a:ext uri="{FF2B5EF4-FFF2-40B4-BE49-F238E27FC236}">
                <a16:creationId xmlns="" xmlns:a16="http://schemas.microsoft.com/office/drawing/2014/main" id="{671AE421-0AC3-DC4A-AC91-E75C8CED10C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09287" y="2326600"/>
            <a:ext cx="208651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285750" indent="-285750" algn="ctr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7" name="Текст 25">
            <a:extLst>
              <a:ext uri="{FF2B5EF4-FFF2-40B4-BE49-F238E27FC236}">
                <a16:creationId xmlns="" xmlns:a16="http://schemas.microsoft.com/office/drawing/2014/main" id="{3DC2A67C-BA03-7041-B79A-28B23C47262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178804" y="2294000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8" name="Текст 30">
            <a:extLst>
              <a:ext uri="{FF2B5EF4-FFF2-40B4-BE49-F238E27FC236}">
                <a16:creationId xmlns="" xmlns:a16="http://schemas.microsoft.com/office/drawing/2014/main" id="{87C1FA06-5702-0E4B-AC29-450C9B4690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82856" y="2541862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9" name="Текст 25">
            <a:extLst>
              <a:ext uri="{FF2B5EF4-FFF2-40B4-BE49-F238E27FC236}">
                <a16:creationId xmlns="" xmlns:a16="http://schemas.microsoft.com/office/drawing/2014/main" id="{A6172F7F-D625-B848-A23D-AC74258C5F2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40294" y="3440159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0" name="Текст 30">
            <a:extLst>
              <a:ext uri="{FF2B5EF4-FFF2-40B4-BE49-F238E27FC236}">
                <a16:creationId xmlns="" xmlns:a16="http://schemas.microsoft.com/office/drawing/2014/main" id="{74349B84-A38B-384C-BE16-7B18D31725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44346" y="3688021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1" name="Текст 25">
            <a:extLst>
              <a:ext uri="{FF2B5EF4-FFF2-40B4-BE49-F238E27FC236}">
                <a16:creationId xmlns="" xmlns:a16="http://schemas.microsoft.com/office/drawing/2014/main" id="{53464D34-16AF-CF4B-9413-5A7E59930ED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71726" y="3709418"/>
            <a:ext cx="1870430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2" name="Текст 30">
            <a:extLst>
              <a:ext uri="{FF2B5EF4-FFF2-40B4-BE49-F238E27FC236}">
                <a16:creationId xmlns="" xmlns:a16="http://schemas.microsoft.com/office/drawing/2014/main" id="{5C00727B-E1E9-C145-9A5F-06352EAAF8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75778" y="3957280"/>
            <a:ext cx="1870430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3" name="Текст 25">
            <a:extLst>
              <a:ext uri="{FF2B5EF4-FFF2-40B4-BE49-F238E27FC236}">
                <a16:creationId xmlns="" xmlns:a16="http://schemas.microsoft.com/office/drawing/2014/main" id="{8BA549E7-AC75-AA41-A620-092D507C1BC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412345" y="3709418"/>
            <a:ext cx="1998777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4" name="Текст 30">
            <a:extLst>
              <a:ext uri="{FF2B5EF4-FFF2-40B4-BE49-F238E27FC236}">
                <a16:creationId xmlns="" xmlns:a16="http://schemas.microsoft.com/office/drawing/2014/main" id="{901D0D0F-2057-274E-9334-0BDFDD8975A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416397" y="3957280"/>
            <a:ext cx="1998777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5" name="Текст 25">
            <a:extLst>
              <a:ext uri="{FF2B5EF4-FFF2-40B4-BE49-F238E27FC236}">
                <a16:creationId xmlns="" xmlns:a16="http://schemas.microsoft.com/office/drawing/2014/main" id="{98088848-43C5-0748-A068-E561874340B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647285" y="3709418"/>
            <a:ext cx="1998777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6" name="Текст 30">
            <a:extLst>
              <a:ext uri="{FF2B5EF4-FFF2-40B4-BE49-F238E27FC236}">
                <a16:creationId xmlns="" xmlns:a16="http://schemas.microsoft.com/office/drawing/2014/main" id="{AFB6D5F1-CFF2-AE41-A794-3DA200E188A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651337" y="3957280"/>
            <a:ext cx="1998777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7" name="Текст 25">
            <a:extLst>
              <a:ext uri="{FF2B5EF4-FFF2-40B4-BE49-F238E27FC236}">
                <a16:creationId xmlns="" xmlns:a16="http://schemas.microsoft.com/office/drawing/2014/main" id="{C23503DA-BAB3-E142-96D4-E1C5DED1BBC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983999" y="4015533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8" name="Текст 30">
            <a:extLst>
              <a:ext uri="{FF2B5EF4-FFF2-40B4-BE49-F238E27FC236}">
                <a16:creationId xmlns="" xmlns:a16="http://schemas.microsoft.com/office/drawing/2014/main" id="{A18AF3A6-012F-E946-82A7-FC28273D995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988051" y="4263395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9" name="Текст 25">
            <a:extLst>
              <a:ext uri="{FF2B5EF4-FFF2-40B4-BE49-F238E27FC236}">
                <a16:creationId xmlns="" xmlns:a16="http://schemas.microsoft.com/office/drawing/2014/main" id="{6EB289C5-6287-B044-AD9B-A01310746A5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0009974" y="5052440"/>
            <a:ext cx="993833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0" name="Текст 30">
            <a:extLst>
              <a:ext uri="{FF2B5EF4-FFF2-40B4-BE49-F238E27FC236}">
                <a16:creationId xmlns="" xmlns:a16="http://schemas.microsoft.com/office/drawing/2014/main" id="{7C7E16A3-1EBC-754A-BB7B-D239BF5C6F9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0014026" y="5300302"/>
            <a:ext cx="993833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1" name="Текст 25">
            <a:extLst>
              <a:ext uri="{FF2B5EF4-FFF2-40B4-BE49-F238E27FC236}">
                <a16:creationId xmlns="" xmlns:a16="http://schemas.microsoft.com/office/drawing/2014/main" id="{4E9BA4E9-F591-2544-A097-62D6A482E90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790015" y="5340098"/>
            <a:ext cx="2800166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2" name="Текст 30">
            <a:extLst>
              <a:ext uri="{FF2B5EF4-FFF2-40B4-BE49-F238E27FC236}">
                <a16:creationId xmlns="" xmlns:a16="http://schemas.microsoft.com/office/drawing/2014/main" id="{2CD3D6A6-31C4-1441-9451-8FFF3E8124A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794066" y="5587960"/>
            <a:ext cx="2796115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285750" indent="-285750" algn="ctr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3" name="Текст 25">
            <a:extLst>
              <a:ext uri="{FF2B5EF4-FFF2-40B4-BE49-F238E27FC236}">
                <a16:creationId xmlns="" xmlns:a16="http://schemas.microsoft.com/office/drawing/2014/main" id="{16305EA5-7C89-1745-8ABF-DC5EDA1285C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942155" y="5340098"/>
            <a:ext cx="2800166" cy="24722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4" name="Текст 30">
            <a:extLst>
              <a:ext uri="{FF2B5EF4-FFF2-40B4-BE49-F238E27FC236}">
                <a16:creationId xmlns="" xmlns:a16="http://schemas.microsoft.com/office/drawing/2014/main" id="{AC65B23F-D2DD-B046-B6AC-7FBDDE5AE36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946207" y="5587960"/>
            <a:ext cx="2800166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5" name="Текст 25">
            <a:extLst>
              <a:ext uri="{FF2B5EF4-FFF2-40B4-BE49-F238E27FC236}">
                <a16:creationId xmlns="" xmlns:a16="http://schemas.microsoft.com/office/drawing/2014/main" id="{6D90CB77-963D-A047-961E-E9FCFF2DC7B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77148" y="5340098"/>
            <a:ext cx="1532496" cy="247222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cap="none" spc="0">
                <a:ln w="0"/>
                <a:solidFill>
                  <a:schemeClr val="bg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6" name="Текст 30">
            <a:extLst>
              <a:ext uri="{FF2B5EF4-FFF2-40B4-BE49-F238E27FC236}">
                <a16:creationId xmlns="" xmlns:a16="http://schemas.microsoft.com/office/drawing/2014/main" id="{48805874-27D7-0C47-824E-243C35891BC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5587960"/>
            <a:ext cx="1528444" cy="613405"/>
          </a:xfrm>
          <a:effectLst>
            <a:outerShdw blurRad="63500" dist="381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78846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3445CA-54C1-4DDE-A216-DD2414E3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0306395A-6879-4E93-B24E-067F88AC1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50FF5B-A6A6-4F0F-AA5D-3F0F69A4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119431-1E6E-4E07-A8B6-073D5DF11CA2}" type="datetime1">
              <a:rPr lang="ru-RU" noProof="0" smtClean="0"/>
              <a:pPr rtl="0"/>
              <a:t>18.11.2024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A798FAA-76CC-42EF-8BE0-466A41BBA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5149FF02-6890-4E10-B958-1097AD32C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6FEDF93-2BFD-41CA-ABC7-B039102F379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60378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593241-6B2C-413E-AB0F-2EF989D0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403E543-5EC2-44ED-8994-0F6136426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52F2D13-B89E-440E-B2A2-65809F9476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srgbClr val="EBEDF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767669A-81AB-4567-AC0E-8A4D53B639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srgbClr val="EBEDF3">
                  <a:tint val="75000"/>
                </a:srgb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2DBF2DD-1ECF-49C1-A4DF-FBE7D8DA8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81368-A1D1-4130-A7AA-C81582F3A5F2}" type="slidenum">
              <a:rPr lang="ru-RU" smtClean="0">
                <a:solidFill>
                  <a:srgbClr val="EBEDF3">
                    <a:tint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BEDF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89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211705395_247" TargetMode="External"/><Relationship Id="rId13" Type="http://schemas.openxmlformats.org/officeDocument/2006/relationships/hyperlink" Target="https://vk.com/wall-209792986_894" TargetMode="External"/><Relationship Id="rId18" Type="http://schemas.openxmlformats.org/officeDocument/2006/relationships/hyperlink" Target="https://vk.com/wall-63159149_30120" TargetMode="External"/><Relationship Id="rId3" Type="http://schemas.openxmlformats.org/officeDocument/2006/relationships/hyperlink" Target="https://tilda.cc/page/?pageid=36121973&amp;projectid=7112049%09" TargetMode="External"/><Relationship Id="rId21" Type="http://schemas.openxmlformats.org/officeDocument/2006/relationships/image" Target="../media/image36.jpeg"/><Relationship Id="rId7" Type="http://schemas.openxmlformats.org/officeDocument/2006/relationships/hyperlink" Target="https://vk.com/wall-211705395_374" TargetMode="External"/><Relationship Id="rId12" Type="http://schemas.openxmlformats.org/officeDocument/2006/relationships/hyperlink" Target="https://vk.com/wall-209792986_997" TargetMode="External"/><Relationship Id="rId17" Type="http://schemas.openxmlformats.org/officeDocument/2006/relationships/hyperlink" Target="https://shkola5uraj-r86.gosweb.gosuslugi.ru/roditelyam-i-uchenikam/novosti/novosti-193_227.html" TargetMode="External"/><Relationship Id="rId2" Type="http://schemas.openxmlformats.org/officeDocument/2006/relationships/notesSlide" Target="../notesSlides/notesSlide17.xml"/><Relationship Id="rId16" Type="http://schemas.openxmlformats.org/officeDocument/2006/relationships/hyperlink" Target="https://vk.com/wall-63159149_33491" TargetMode="External"/><Relationship Id="rId20" Type="http://schemas.openxmlformats.org/officeDocument/2006/relationships/hyperlink" Target="http://project5675354.tilda.w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211705395_404" TargetMode="External"/><Relationship Id="rId11" Type="http://schemas.openxmlformats.org/officeDocument/2006/relationships/hyperlink" Target="https://vk.com/wall-209792986_1088" TargetMode="External"/><Relationship Id="rId5" Type="http://schemas.openxmlformats.org/officeDocument/2006/relationships/hyperlink" Target="https://vk.com/wall-211705395_481" TargetMode="External"/><Relationship Id="rId15" Type="http://schemas.openxmlformats.org/officeDocument/2006/relationships/hyperlink" Target="https://uray.bezformata.com/listnews/mozgovoy-shturm-ot-hr-akademii/113973493/?ysclid=lq81gronlr902566448" TargetMode="External"/><Relationship Id="rId10" Type="http://schemas.openxmlformats.org/officeDocument/2006/relationships/hyperlink" Target="https://vk.com/wall-209792986_1273" TargetMode="External"/><Relationship Id="rId19" Type="http://schemas.openxmlformats.org/officeDocument/2006/relationships/image" Target="../media/image35.jpeg"/><Relationship Id="rId4" Type="http://schemas.openxmlformats.org/officeDocument/2006/relationships/hyperlink" Target="https://vk.com/wall-211705395_698" TargetMode="External"/><Relationship Id="rId9" Type="http://schemas.openxmlformats.org/officeDocument/2006/relationships/hyperlink" Target="https://vk.com/wall-209792986_1318" TargetMode="External"/><Relationship Id="rId14" Type="http://schemas.openxmlformats.org/officeDocument/2006/relationships/hyperlink" Target="https://vk.com/wall-11417917_3540" TargetMode="External"/><Relationship Id="rId22" Type="http://schemas.openxmlformats.org/officeDocument/2006/relationships/hyperlink" Target="https://hrakademiyaurai.tilda.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75000"/>
            </a:schemeClr>
          </a:fgClr>
          <a:bgClr>
            <a:schemeClr val="accent3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29" y="-18587"/>
            <a:ext cx="12193057" cy="68951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00AEF-1595-4419-801B-6E36A33BB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276" y="2570255"/>
            <a:ext cx="11009376" cy="37117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«HR-академия»,  как 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формирования кадрового резерва муниципальной системы образования»</a:t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рамках муниципальной модели наставничества города Урай</a:t>
            </a:r>
            <a:b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участия в конкурсе моделей наставничества педагогических работников Югры в 2024 году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номинация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«Лучшая модель наставничества педагогических работников в сфере воспитания и социализации»</a:t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Ромб 3">
            <a:extLst>
              <a:ext uri="{FF2B5EF4-FFF2-40B4-BE49-F238E27FC236}">
                <a16:creationId xmlns:a16="http://schemas.microsoft.com/office/drawing/2014/main" xmlns="" id="{1C59176D-59A8-4C02-B448-EE01232FB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792319" y="-608242"/>
            <a:ext cx="2607364" cy="2607364"/>
          </a:xfrm>
          <a:prstGeom prst="diamond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" name="Ромб 4">
            <a:extLst>
              <a:ext uri="{FF2B5EF4-FFF2-40B4-BE49-F238E27FC236}">
                <a16:creationId xmlns:a16="http://schemas.microsoft.com/office/drawing/2014/main" xmlns="" id="{A50B1817-3C7F-41BC-8557-7A00C928EE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325258" y="-1770743"/>
            <a:ext cx="3541486" cy="3541486"/>
          </a:xfrm>
          <a:prstGeom prst="diamon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0452" y="-47334"/>
            <a:ext cx="1481456" cy="148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0648" y="521794"/>
            <a:ext cx="8850702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itchFamily="34" charset="0"/>
                <a:cs typeface="Times New Roman" panose="02020603050405020304" pitchFamily="18" charset="0"/>
              </a:rPr>
              <a:t>ГОРОДСКОЙ ОКРУГ УРАЙ</a:t>
            </a:r>
          </a:p>
          <a:p>
            <a:pPr algn="ctr"/>
            <a:r>
              <a:rPr lang="ru-RU" b="1" dirty="0">
                <a:latin typeface="Arial Narrow" pitchFamily="34" charset="0"/>
                <a:cs typeface="Times New Roman" panose="02020603050405020304" pitchFamily="18" charset="0"/>
              </a:rPr>
              <a:t>Ханты-Мансийского автономного округа – Югры  </a:t>
            </a:r>
          </a:p>
          <a:p>
            <a:pPr algn="ctr"/>
            <a:r>
              <a:rPr lang="ru-RU" b="1" dirty="0">
                <a:latin typeface="Arial Narrow" pitchFamily="34" charset="0"/>
                <a:cs typeface="Times New Roman" panose="02020603050405020304" pitchFamily="18" charset="0"/>
              </a:rPr>
              <a:t>Управление образования администрации города </a:t>
            </a:r>
            <a:r>
              <a:rPr lang="ru-RU" b="1" dirty="0" err="1">
                <a:latin typeface="Arial Narrow" pitchFamily="34" charset="0"/>
                <a:cs typeface="Times New Roman" panose="02020603050405020304" pitchFamily="18" charset="0"/>
              </a:rPr>
              <a:t>Урай</a:t>
            </a:r>
            <a:endParaRPr lang="ru-RU" b="1" dirty="0">
              <a:latin typeface="Arial Narrow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Arial Narrow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Arial Narrow" pitchFamily="34" charset="0"/>
                <a:cs typeface="Times New Roman" panose="02020603050405020304" pitchFamily="18" charset="0"/>
              </a:rPr>
              <a:t>муниципальное </a:t>
            </a:r>
            <a:r>
              <a:rPr lang="ru-RU" b="1" dirty="0">
                <a:latin typeface="Arial Narrow" pitchFamily="34" charset="0"/>
                <a:cs typeface="Times New Roman" panose="02020603050405020304" pitchFamily="18" charset="0"/>
              </a:rPr>
              <a:t>бюджетное дошкольное образовательное учреждение </a:t>
            </a:r>
          </a:p>
          <a:p>
            <a:pPr algn="ctr"/>
            <a:r>
              <a:rPr lang="ru-RU" b="1" dirty="0">
                <a:latin typeface="Arial Narrow" pitchFamily="34" charset="0"/>
                <a:cs typeface="Times New Roman" panose="02020603050405020304" pitchFamily="18" charset="0"/>
              </a:rPr>
              <a:t>«Детский сад №10 «Снежинка</a:t>
            </a: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23004" y="164265"/>
            <a:ext cx="111566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784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75000"/>
            </a:schemeClr>
          </a:fgClr>
          <a:bgClr>
            <a:schemeClr val="accent3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4" name="Ромб 3">
            <a:extLst>
              <a:ext uri="{FF2B5EF4-FFF2-40B4-BE49-F238E27FC236}">
                <a16:creationId xmlns:a16="http://schemas.microsoft.com/office/drawing/2014/main" xmlns="" id="{1C59176D-59A8-4C02-B448-EE01232FB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792319" y="-608242"/>
            <a:ext cx="2607364" cy="2607364"/>
          </a:xfrm>
          <a:prstGeom prst="diamond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" name="Ромб 4">
            <a:extLst>
              <a:ext uri="{FF2B5EF4-FFF2-40B4-BE49-F238E27FC236}">
                <a16:creationId xmlns:a16="http://schemas.microsoft.com/office/drawing/2014/main" xmlns="" id="{A50B1817-3C7F-41BC-8557-7A00C928EE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325258" y="-1770743"/>
            <a:ext cx="3541486" cy="3541486"/>
          </a:xfrm>
          <a:prstGeom prst="diamon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2098" y="-586984"/>
            <a:ext cx="1481456" cy="148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0648" y="-477811"/>
            <a:ext cx="885070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Основополагающие документы </a:t>
            </a:r>
          </a:p>
          <a:p>
            <a:pPr algn="ctr"/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проекта «HR-академия», как инструмент формирования кадрового резерва муниципальной системы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образования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в рамках муниципальной модели наставничества города </a:t>
            </a: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Урай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313" y="2416254"/>
            <a:ext cx="3044370" cy="4340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12" t="3447" r="5635" b="3790"/>
          <a:stretch/>
        </p:blipFill>
        <p:spPr>
          <a:xfrm>
            <a:off x="518234" y="2430512"/>
            <a:ext cx="3045125" cy="43115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5056" y="1282639"/>
            <a:ext cx="3513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31.12.2019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3273-р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принципов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системы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роста педагогических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Российской Федерации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58198" y="1292867"/>
            <a:ext cx="4008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МП ХМАО-Югры от 25.03.2022 №10-П-411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внедрении и реализации системы (целевой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модели) наставничества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образовательных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Ханты-Мансийского автономного округа – Югры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90484" y="2430512"/>
            <a:ext cx="3132482" cy="43264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2155" y="1230183"/>
            <a:ext cx="3513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начальника Управления образования администрации города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Урай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12.09.2022 «446а«О внедрении целевой модели наставничества педагогических работников в образовательных организациях города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Урай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2022-2023 учебном году»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837463" y="-396275"/>
            <a:ext cx="111566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71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9" name="Заголовок 8" hidden="1">
            <a:extLst>
              <a:ext uri="{FF2B5EF4-FFF2-40B4-BE49-F238E27FC236}">
                <a16:creationId xmlns:a16="http://schemas.microsoft.com/office/drawing/2014/main" xmlns="" id="{9FDB6406-0CDB-4213-A1B6-DE47D953FE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3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572588" y="-467897"/>
            <a:ext cx="11734800" cy="89255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Проект «HR-академия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» как инструмент формирования кадрового резерва 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муниципальной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системы образования»</a:t>
            </a:r>
            <a:r>
              <a:rPr lang="ru-RU" sz="1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dirty="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Трапеция 1">
            <a:extLst>
              <a:ext uri="{FF2B5EF4-FFF2-40B4-BE49-F238E27FC236}">
                <a16:creationId xmlns:a16="http://schemas.microsoft.com/office/drawing/2014/main" xmlns="" id="{5B804E9F-B6B5-41F9-9B63-9AF435FDC2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664517" y="1990741"/>
            <a:ext cx="5644464" cy="3519025"/>
          </a:xfrm>
          <a:prstGeom prst="trapezoid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3" name="Трапеция 42">
            <a:extLst>
              <a:ext uri="{FF2B5EF4-FFF2-40B4-BE49-F238E27FC236}">
                <a16:creationId xmlns:a16="http://schemas.microsoft.com/office/drawing/2014/main" xmlns="" id="{0092C447-C8E1-4B12-B012-E6D21CBB1F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3117282" y="2048697"/>
            <a:ext cx="6113502" cy="3281402"/>
          </a:xfrm>
          <a:prstGeom prst="trapezoid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6" name="Трапеция 45">
            <a:extLst>
              <a:ext uri="{FF2B5EF4-FFF2-40B4-BE49-F238E27FC236}">
                <a16:creationId xmlns:a16="http://schemas.microsoft.com/office/drawing/2014/main" xmlns="" id="{89DA262E-0502-4E65-8ABA-E063880EAC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194348" y="2019645"/>
            <a:ext cx="5898055" cy="3439421"/>
          </a:xfrm>
          <a:prstGeom prst="trapezoid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F19BFA5-D0CA-4CF0-8499-504D956B6563}"/>
              </a:ext>
            </a:extLst>
          </p:cNvPr>
          <p:cNvSpPr/>
          <p:nvPr/>
        </p:nvSpPr>
        <p:spPr>
          <a:xfrm>
            <a:off x="1000067" y="2340576"/>
            <a:ext cx="2063221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1751D31D-3535-411D-8BAC-95CCC90AB185}"/>
              </a:ext>
            </a:extLst>
          </p:cNvPr>
          <p:cNvSpPr/>
          <p:nvPr/>
        </p:nvSpPr>
        <p:spPr>
          <a:xfrm>
            <a:off x="5410200" y="1967219"/>
            <a:ext cx="1371600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№1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8AA18108-5B8B-4147-84A7-D30A16BEC4EA}"/>
              </a:ext>
            </a:extLst>
          </p:cNvPr>
          <p:cNvSpPr/>
          <p:nvPr/>
        </p:nvSpPr>
        <p:spPr>
          <a:xfrm>
            <a:off x="489656" y="2738121"/>
            <a:ext cx="3262489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 системы работы 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подготовке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высокий уровень мотивации и профессиональной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endParaRPr lang="ru-RU" sz="200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A8534162-B6E2-4579-9DAD-AD8DE07459BC}"/>
              </a:ext>
            </a:extLst>
          </p:cNvPr>
          <p:cNvSpPr/>
          <p:nvPr/>
        </p:nvSpPr>
        <p:spPr>
          <a:xfrm>
            <a:off x="4597541" y="2340576"/>
            <a:ext cx="3183210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лидеров из числа педагогических работников образовательных организаций с высоким уровнем трудовой активности, деловой инициативы и компетентности (профессиональной, коммуникативной, информационной, правовой) 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5BCD242F-9A97-473E-8E17-3F6C3C75CE68}"/>
              </a:ext>
            </a:extLst>
          </p:cNvPr>
          <p:cNvSpPr/>
          <p:nvPr/>
        </p:nvSpPr>
        <p:spPr>
          <a:xfrm>
            <a:off x="8672697" y="2660169"/>
            <a:ext cx="3018902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планомерной подготовки и профессионального развития педагогических работников через специально разработанную, систему практико-ориентированных мероприятий</a:t>
            </a:r>
          </a:p>
        </p:txBody>
      </p:sp>
      <p:sp>
        <p:nvSpPr>
          <p:cNvPr id="56" name="Полилиния 4197" descr="Значок корзины для покупок.">
            <a:extLst>
              <a:ext uri="{FF2B5EF4-FFF2-40B4-BE49-F238E27FC236}">
                <a16:creationId xmlns:a16="http://schemas.microsoft.com/office/drawing/2014/main" xmlns="" id="{DEC447B3-FDD1-438D-A671-84CC56DF3DFC}"/>
              </a:ext>
            </a:extLst>
          </p:cNvPr>
          <p:cNvSpPr>
            <a:spLocks noEditPoints="1"/>
          </p:cNvSpPr>
          <p:nvPr/>
        </p:nvSpPr>
        <p:spPr bwMode="auto">
          <a:xfrm>
            <a:off x="1930733" y="1616879"/>
            <a:ext cx="380334" cy="318575"/>
          </a:xfrm>
          <a:custGeom>
            <a:avLst/>
            <a:gdLst>
              <a:gd name="T0" fmla="*/ 540 w 901"/>
              <a:gd name="T1" fmla="*/ 161 h 826"/>
              <a:gd name="T2" fmla="*/ 360 w 901"/>
              <a:gd name="T3" fmla="*/ 255 h 826"/>
              <a:gd name="T4" fmla="*/ 360 w 901"/>
              <a:gd name="T5" fmla="*/ 255 h 826"/>
              <a:gd name="T6" fmla="*/ 201 w 901"/>
              <a:gd name="T7" fmla="*/ 255 h 826"/>
              <a:gd name="T8" fmla="*/ 749 w 901"/>
              <a:gd name="T9" fmla="*/ 46 h 826"/>
              <a:gd name="T10" fmla="*/ 692 w 901"/>
              <a:gd name="T11" fmla="*/ 248 h 826"/>
              <a:gd name="T12" fmla="*/ 568 w 901"/>
              <a:gd name="T13" fmla="*/ 103 h 826"/>
              <a:gd name="T14" fmla="*/ 556 w 901"/>
              <a:gd name="T15" fmla="*/ 104 h 826"/>
              <a:gd name="T16" fmla="*/ 341 w 901"/>
              <a:gd name="T17" fmla="*/ 135 h 826"/>
              <a:gd name="T18" fmla="*/ 333 w 901"/>
              <a:gd name="T19" fmla="*/ 141 h 826"/>
              <a:gd name="T20" fmla="*/ 330 w 901"/>
              <a:gd name="T21" fmla="*/ 255 h 826"/>
              <a:gd name="T22" fmla="*/ 120 w 901"/>
              <a:gd name="T23" fmla="*/ 4 h 826"/>
              <a:gd name="T24" fmla="*/ 109 w 901"/>
              <a:gd name="T25" fmla="*/ 0 h 826"/>
              <a:gd name="T26" fmla="*/ 5 w 901"/>
              <a:gd name="T27" fmla="*/ 48 h 826"/>
              <a:gd name="T28" fmla="*/ 0 w 901"/>
              <a:gd name="T29" fmla="*/ 58 h 826"/>
              <a:gd name="T30" fmla="*/ 82 w 901"/>
              <a:gd name="T31" fmla="*/ 255 h 826"/>
              <a:gd name="T32" fmla="*/ 5 w 901"/>
              <a:gd name="T33" fmla="*/ 259 h 826"/>
              <a:gd name="T34" fmla="*/ 0 w 901"/>
              <a:gd name="T35" fmla="*/ 271 h 826"/>
              <a:gd name="T36" fmla="*/ 120 w 901"/>
              <a:gd name="T37" fmla="*/ 643 h 826"/>
              <a:gd name="T38" fmla="*/ 589 w 901"/>
              <a:gd name="T39" fmla="*/ 676 h 826"/>
              <a:gd name="T40" fmla="*/ 157 w 901"/>
              <a:gd name="T41" fmla="*/ 679 h 826"/>
              <a:gd name="T42" fmla="*/ 131 w 901"/>
              <a:gd name="T43" fmla="*/ 693 h 826"/>
              <a:gd name="T44" fmla="*/ 113 w 901"/>
              <a:gd name="T45" fmla="*/ 716 h 826"/>
              <a:gd name="T46" fmla="*/ 105 w 901"/>
              <a:gd name="T47" fmla="*/ 744 h 826"/>
              <a:gd name="T48" fmla="*/ 108 w 901"/>
              <a:gd name="T49" fmla="*/ 774 h 826"/>
              <a:gd name="T50" fmla="*/ 122 w 901"/>
              <a:gd name="T51" fmla="*/ 798 h 826"/>
              <a:gd name="T52" fmla="*/ 144 w 901"/>
              <a:gd name="T53" fmla="*/ 818 h 826"/>
              <a:gd name="T54" fmla="*/ 172 w 901"/>
              <a:gd name="T55" fmla="*/ 826 h 826"/>
              <a:gd name="T56" fmla="*/ 202 w 901"/>
              <a:gd name="T57" fmla="*/ 823 h 826"/>
              <a:gd name="T58" fmla="*/ 228 w 901"/>
              <a:gd name="T59" fmla="*/ 809 h 826"/>
              <a:gd name="T60" fmla="*/ 246 w 901"/>
              <a:gd name="T61" fmla="*/ 787 h 826"/>
              <a:gd name="T62" fmla="*/ 255 w 901"/>
              <a:gd name="T63" fmla="*/ 759 h 826"/>
              <a:gd name="T64" fmla="*/ 246 w 901"/>
              <a:gd name="T65" fmla="*/ 716 h 826"/>
              <a:gd name="T66" fmla="*/ 514 w 901"/>
              <a:gd name="T67" fmla="*/ 727 h 826"/>
              <a:gd name="T68" fmla="*/ 512 w 901"/>
              <a:gd name="T69" fmla="*/ 766 h 826"/>
              <a:gd name="T70" fmla="*/ 523 w 901"/>
              <a:gd name="T71" fmla="*/ 793 h 826"/>
              <a:gd name="T72" fmla="*/ 543 w 901"/>
              <a:gd name="T73" fmla="*/ 813 h 826"/>
              <a:gd name="T74" fmla="*/ 570 w 901"/>
              <a:gd name="T75" fmla="*/ 825 h 826"/>
              <a:gd name="T76" fmla="*/ 601 w 901"/>
              <a:gd name="T77" fmla="*/ 825 h 826"/>
              <a:gd name="T78" fmla="*/ 628 w 901"/>
              <a:gd name="T79" fmla="*/ 813 h 826"/>
              <a:gd name="T80" fmla="*/ 648 w 901"/>
              <a:gd name="T81" fmla="*/ 793 h 826"/>
              <a:gd name="T82" fmla="*/ 659 w 901"/>
              <a:gd name="T83" fmla="*/ 766 h 826"/>
              <a:gd name="T84" fmla="*/ 658 w 901"/>
              <a:gd name="T85" fmla="*/ 730 h 826"/>
              <a:gd name="T86" fmla="*/ 635 w 901"/>
              <a:gd name="T87" fmla="*/ 695 h 826"/>
              <a:gd name="T88" fmla="*/ 630 w 901"/>
              <a:gd name="T89" fmla="*/ 635 h 826"/>
              <a:gd name="T90" fmla="*/ 886 w 901"/>
              <a:gd name="T91" fmla="*/ 75 h 826"/>
              <a:gd name="T92" fmla="*/ 897 w 901"/>
              <a:gd name="T93" fmla="*/ 70 h 826"/>
              <a:gd name="T94" fmla="*/ 901 w 901"/>
              <a:gd name="T95" fmla="*/ 60 h 826"/>
              <a:gd name="T96" fmla="*/ 897 w 901"/>
              <a:gd name="T97" fmla="*/ 49 h 826"/>
              <a:gd name="T98" fmla="*/ 886 w 901"/>
              <a:gd name="T99" fmla="*/ 45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01" h="826">
                <a:moveTo>
                  <a:pt x="442" y="255"/>
                </a:moveTo>
                <a:lnTo>
                  <a:pt x="540" y="161"/>
                </a:lnTo>
                <a:lnTo>
                  <a:pt x="540" y="161"/>
                </a:lnTo>
                <a:lnTo>
                  <a:pt x="540" y="161"/>
                </a:lnTo>
                <a:lnTo>
                  <a:pt x="562" y="139"/>
                </a:lnTo>
                <a:lnTo>
                  <a:pt x="659" y="255"/>
                </a:lnTo>
                <a:lnTo>
                  <a:pt x="442" y="255"/>
                </a:lnTo>
                <a:close/>
                <a:moveTo>
                  <a:pt x="360" y="255"/>
                </a:moveTo>
                <a:lnTo>
                  <a:pt x="360" y="165"/>
                </a:lnTo>
                <a:lnTo>
                  <a:pt x="493" y="165"/>
                </a:lnTo>
                <a:lnTo>
                  <a:pt x="399" y="255"/>
                </a:lnTo>
                <a:lnTo>
                  <a:pt x="360" y="255"/>
                </a:lnTo>
                <a:close/>
                <a:moveTo>
                  <a:pt x="114" y="255"/>
                </a:moveTo>
                <a:lnTo>
                  <a:pt x="34" y="67"/>
                </a:lnTo>
                <a:lnTo>
                  <a:pt x="101" y="35"/>
                </a:lnTo>
                <a:lnTo>
                  <a:pt x="201" y="255"/>
                </a:lnTo>
                <a:lnTo>
                  <a:pt x="114" y="255"/>
                </a:lnTo>
                <a:close/>
                <a:moveTo>
                  <a:pt x="886" y="45"/>
                </a:moveTo>
                <a:lnTo>
                  <a:pt x="753" y="45"/>
                </a:lnTo>
                <a:lnTo>
                  <a:pt x="749" y="46"/>
                </a:lnTo>
                <a:lnTo>
                  <a:pt x="745" y="48"/>
                </a:lnTo>
                <a:lnTo>
                  <a:pt x="740" y="51"/>
                </a:lnTo>
                <a:lnTo>
                  <a:pt x="739" y="57"/>
                </a:lnTo>
                <a:lnTo>
                  <a:pt x="692" y="248"/>
                </a:lnTo>
                <a:lnTo>
                  <a:pt x="575" y="107"/>
                </a:lnTo>
                <a:lnTo>
                  <a:pt x="573" y="105"/>
                </a:lnTo>
                <a:lnTo>
                  <a:pt x="571" y="104"/>
                </a:lnTo>
                <a:lnTo>
                  <a:pt x="568" y="103"/>
                </a:lnTo>
                <a:lnTo>
                  <a:pt x="564" y="102"/>
                </a:lnTo>
                <a:lnTo>
                  <a:pt x="561" y="102"/>
                </a:lnTo>
                <a:lnTo>
                  <a:pt x="559" y="103"/>
                </a:lnTo>
                <a:lnTo>
                  <a:pt x="556" y="104"/>
                </a:lnTo>
                <a:lnTo>
                  <a:pt x="554" y="106"/>
                </a:lnTo>
                <a:lnTo>
                  <a:pt x="524" y="135"/>
                </a:lnTo>
                <a:lnTo>
                  <a:pt x="345" y="135"/>
                </a:lnTo>
                <a:lnTo>
                  <a:pt x="341" y="135"/>
                </a:lnTo>
                <a:lnTo>
                  <a:pt x="339" y="136"/>
                </a:lnTo>
                <a:lnTo>
                  <a:pt x="336" y="138"/>
                </a:lnTo>
                <a:lnTo>
                  <a:pt x="334" y="139"/>
                </a:lnTo>
                <a:lnTo>
                  <a:pt x="333" y="141"/>
                </a:lnTo>
                <a:lnTo>
                  <a:pt x="331" y="144"/>
                </a:lnTo>
                <a:lnTo>
                  <a:pt x="331" y="147"/>
                </a:lnTo>
                <a:lnTo>
                  <a:pt x="330" y="150"/>
                </a:lnTo>
                <a:lnTo>
                  <a:pt x="330" y="255"/>
                </a:lnTo>
                <a:lnTo>
                  <a:pt x="234" y="255"/>
                </a:lnTo>
                <a:lnTo>
                  <a:pt x="123" y="8"/>
                </a:lnTo>
                <a:lnTo>
                  <a:pt x="122" y="6"/>
                </a:lnTo>
                <a:lnTo>
                  <a:pt x="120" y="4"/>
                </a:lnTo>
                <a:lnTo>
                  <a:pt x="117" y="2"/>
                </a:lnTo>
                <a:lnTo>
                  <a:pt x="114" y="1"/>
                </a:lnTo>
                <a:lnTo>
                  <a:pt x="111" y="0"/>
                </a:lnTo>
                <a:lnTo>
                  <a:pt x="109" y="0"/>
                </a:lnTo>
                <a:lnTo>
                  <a:pt x="106" y="0"/>
                </a:lnTo>
                <a:lnTo>
                  <a:pt x="102" y="1"/>
                </a:lnTo>
                <a:lnTo>
                  <a:pt x="8" y="46"/>
                </a:lnTo>
                <a:lnTo>
                  <a:pt x="5" y="48"/>
                </a:lnTo>
                <a:lnTo>
                  <a:pt x="3" y="50"/>
                </a:lnTo>
                <a:lnTo>
                  <a:pt x="2" y="52"/>
                </a:lnTo>
                <a:lnTo>
                  <a:pt x="1" y="54"/>
                </a:lnTo>
                <a:lnTo>
                  <a:pt x="0" y="58"/>
                </a:lnTo>
                <a:lnTo>
                  <a:pt x="0" y="60"/>
                </a:lnTo>
                <a:lnTo>
                  <a:pt x="0" y="63"/>
                </a:lnTo>
                <a:lnTo>
                  <a:pt x="1" y="66"/>
                </a:lnTo>
                <a:lnTo>
                  <a:pt x="82" y="255"/>
                </a:lnTo>
                <a:lnTo>
                  <a:pt x="15" y="255"/>
                </a:lnTo>
                <a:lnTo>
                  <a:pt x="11" y="256"/>
                </a:lnTo>
                <a:lnTo>
                  <a:pt x="7" y="257"/>
                </a:lnTo>
                <a:lnTo>
                  <a:pt x="5" y="259"/>
                </a:lnTo>
                <a:lnTo>
                  <a:pt x="2" y="261"/>
                </a:lnTo>
                <a:lnTo>
                  <a:pt x="1" y="265"/>
                </a:lnTo>
                <a:lnTo>
                  <a:pt x="0" y="268"/>
                </a:lnTo>
                <a:lnTo>
                  <a:pt x="0" y="271"/>
                </a:lnTo>
                <a:lnTo>
                  <a:pt x="1" y="275"/>
                </a:lnTo>
                <a:lnTo>
                  <a:pt x="114" y="635"/>
                </a:lnTo>
                <a:lnTo>
                  <a:pt x="116" y="640"/>
                </a:lnTo>
                <a:lnTo>
                  <a:pt x="120" y="643"/>
                </a:lnTo>
                <a:lnTo>
                  <a:pt x="123" y="645"/>
                </a:lnTo>
                <a:lnTo>
                  <a:pt x="128" y="646"/>
                </a:lnTo>
                <a:lnTo>
                  <a:pt x="596" y="646"/>
                </a:lnTo>
                <a:lnTo>
                  <a:pt x="589" y="676"/>
                </a:lnTo>
                <a:lnTo>
                  <a:pt x="180" y="676"/>
                </a:lnTo>
                <a:lnTo>
                  <a:pt x="172" y="676"/>
                </a:lnTo>
                <a:lnTo>
                  <a:pt x="165" y="677"/>
                </a:lnTo>
                <a:lnTo>
                  <a:pt x="157" y="679"/>
                </a:lnTo>
                <a:lnTo>
                  <a:pt x="151" y="682"/>
                </a:lnTo>
                <a:lnTo>
                  <a:pt x="144" y="685"/>
                </a:lnTo>
                <a:lnTo>
                  <a:pt x="138" y="689"/>
                </a:lnTo>
                <a:lnTo>
                  <a:pt x="131" y="693"/>
                </a:lnTo>
                <a:lnTo>
                  <a:pt x="127" y="698"/>
                </a:lnTo>
                <a:lnTo>
                  <a:pt x="122" y="703"/>
                </a:lnTo>
                <a:lnTo>
                  <a:pt x="117" y="709"/>
                </a:lnTo>
                <a:lnTo>
                  <a:pt x="113" y="716"/>
                </a:lnTo>
                <a:lnTo>
                  <a:pt x="110" y="722"/>
                </a:lnTo>
                <a:lnTo>
                  <a:pt x="108" y="729"/>
                </a:lnTo>
                <a:lnTo>
                  <a:pt x="106" y="736"/>
                </a:lnTo>
                <a:lnTo>
                  <a:pt x="105" y="744"/>
                </a:lnTo>
                <a:lnTo>
                  <a:pt x="105" y="751"/>
                </a:lnTo>
                <a:lnTo>
                  <a:pt x="105" y="759"/>
                </a:lnTo>
                <a:lnTo>
                  <a:pt x="106" y="766"/>
                </a:lnTo>
                <a:lnTo>
                  <a:pt x="108" y="774"/>
                </a:lnTo>
                <a:lnTo>
                  <a:pt x="110" y="780"/>
                </a:lnTo>
                <a:lnTo>
                  <a:pt x="113" y="787"/>
                </a:lnTo>
                <a:lnTo>
                  <a:pt x="117" y="793"/>
                </a:lnTo>
                <a:lnTo>
                  <a:pt x="122" y="798"/>
                </a:lnTo>
                <a:lnTo>
                  <a:pt x="127" y="804"/>
                </a:lnTo>
                <a:lnTo>
                  <a:pt x="131" y="809"/>
                </a:lnTo>
                <a:lnTo>
                  <a:pt x="138" y="813"/>
                </a:lnTo>
                <a:lnTo>
                  <a:pt x="144" y="818"/>
                </a:lnTo>
                <a:lnTo>
                  <a:pt x="151" y="821"/>
                </a:lnTo>
                <a:lnTo>
                  <a:pt x="157" y="823"/>
                </a:lnTo>
                <a:lnTo>
                  <a:pt x="165" y="825"/>
                </a:lnTo>
                <a:lnTo>
                  <a:pt x="172" y="826"/>
                </a:lnTo>
                <a:lnTo>
                  <a:pt x="180" y="826"/>
                </a:lnTo>
                <a:lnTo>
                  <a:pt x="187" y="826"/>
                </a:lnTo>
                <a:lnTo>
                  <a:pt x="195" y="825"/>
                </a:lnTo>
                <a:lnTo>
                  <a:pt x="202" y="823"/>
                </a:lnTo>
                <a:lnTo>
                  <a:pt x="209" y="821"/>
                </a:lnTo>
                <a:lnTo>
                  <a:pt x="215" y="818"/>
                </a:lnTo>
                <a:lnTo>
                  <a:pt x="221" y="813"/>
                </a:lnTo>
                <a:lnTo>
                  <a:pt x="228" y="809"/>
                </a:lnTo>
                <a:lnTo>
                  <a:pt x="233" y="804"/>
                </a:lnTo>
                <a:lnTo>
                  <a:pt x="238" y="798"/>
                </a:lnTo>
                <a:lnTo>
                  <a:pt x="242" y="793"/>
                </a:lnTo>
                <a:lnTo>
                  <a:pt x="246" y="787"/>
                </a:lnTo>
                <a:lnTo>
                  <a:pt x="249" y="780"/>
                </a:lnTo>
                <a:lnTo>
                  <a:pt x="251" y="774"/>
                </a:lnTo>
                <a:lnTo>
                  <a:pt x="254" y="766"/>
                </a:lnTo>
                <a:lnTo>
                  <a:pt x="255" y="759"/>
                </a:lnTo>
                <a:lnTo>
                  <a:pt x="255" y="751"/>
                </a:lnTo>
                <a:lnTo>
                  <a:pt x="254" y="738"/>
                </a:lnTo>
                <a:lnTo>
                  <a:pt x="250" y="727"/>
                </a:lnTo>
                <a:lnTo>
                  <a:pt x="246" y="716"/>
                </a:lnTo>
                <a:lnTo>
                  <a:pt x="240" y="706"/>
                </a:lnTo>
                <a:lnTo>
                  <a:pt x="526" y="706"/>
                </a:lnTo>
                <a:lnTo>
                  <a:pt x="519" y="716"/>
                </a:lnTo>
                <a:lnTo>
                  <a:pt x="514" y="727"/>
                </a:lnTo>
                <a:lnTo>
                  <a:pt x="511" y="738"/>
                </a:lnTo>
                <a:lnTo>
                  <a:pt x="510" y="751"/>
                </a:lnTo>
                <a:lnTo>
                  <a:pt x="511" y="759"/>
                </a:lnTo>
                <a:lnTo>
                  <a:pt x="512" y="766"/>
                </a:lnTo>
                <a:lnTo>
                  <a:pt x="514" y="774"/>
                </a:lnTo>
                <a:lnTo>
                  <a:pt x="516" y="780"/>
                </a:lnTo>
                <a:lnTo>
                  <a:pt x="519" y="787"/>
                </a:lnTo>
                <a:lnTo>
                  <a:pt x="523" y="793"/>
                </a:lnTo>
                <a:lnTo>
                  <a:pt x="528" y="798"/>
                </a:lnTo>
                <a:lnTo>
                  <a:pt x="532" y="804"/>
                </a:lnTo>
                <a:lnTo>
                  <a:pt x="538" y="809"/>
                </a:lnTo>
                <a:lnTo>
                  <a:pt x="543" y="813"/>
                </a:lnTo>
                <a:lnTo>
                  <a:pt x="549" y="818"/>
                </a:lnTo>
                <a:lnTo>
                  <a:pt x="556" y="821"/>
                </a:lnTo>
                <a:lnTo>
                  <a:pt x="563" y="823"/>
                </a:lnTo>
                <a:lnTo>
                  <a:pt x="570" y="825"/>
                </a:lnTo>
                <a:lnTo>
                  <a:pt x="577" y="826"/>
                </a:lnTo>
                <a:lnTo>
                  <a:pt x="586" y="826"/>
                </a:lnTo>
                <a:lnTo>
                  <a:pt x="593" y="826"/>
                </a:lnTo>
                <a:lnTo>
                  <a:pt x="601" y="825"/>
                </a:lnTo>
                <a:lnTo>
                  <a:pt x="607" y="823"/>
                </a:lnTo>
                <a:lnTo>
                  <a:pt x="615" y="821"/>
                </a:lnTo>
                <a:lnTo>
                  <a:pt x="621" y="818"/>
                </a:lnTo>
                <a:lnTo>
                  <a:pt x="628" y="813"/>
                </a:lnTo>
                <a:lnTo>
                  <a:pt x="633" y="809"/>
                </a:lnTo>
                <a:lnTo>
                  <a:pt x="638" y="804"/>
                </a:lnTo>
                <a:lnTo>
                  <a:pt x="644" y="798"/>
                </a:lnTo>
                <a:lnTo>
                  <a:pt x="648" y="793"/>
                </a:lnTo>
                <a:lnTo>
                  <a:pt x="651" y="787"/>
                </a:lnTo>
                <a:lnTo>
                  <a:pt x="654" y="780"/>
                </a:lnTo>
                <a:lnTo>
                  <a:pt x="658" y="774"/>
                </a:lnTo>
                <a:lnTo>
                  <a:pt x="659" y="766"/>
                </a:lnTo>
                <a:lnTo>
                  <a:pt x="660" y="759"/>
                </a:lnTo>
                <a:lnTo>
                  <a:pt x="661" y="751"/>
                </a:lnTo>
                <a:lnTo>
                  <a:pt x="660" y="740"/>
                </a:lnTo>
                <a:lnTo>
                  <a:pt x="658" y="730"/>
                </a:lnTo>
                <a:lnTo>
                  <a:pt x="653" y="720"/>
                </a:lnTo>
                <a:lnTo>
                  <a:pt x="649" y="710"/>
                </a:lnTo>
                <a:lnTo>
                  <a:pt x="643" y="702"/>
                </a:lnTo>
                <a:lnTo>
                  <a:pt x="635" y="695"/>
                </a:lnTo>
                <a:lnTo>
                  <a:pt x="627" y="689"/>
                </a:lnTo>
                <a:lnTo>
                  <a:pt x="618" y="684"/>
                </a:lnTo>
                <a:lnTo>
                  <a:pt x="629" y="637"/>
                </a:lnTo>
                <a:lnTo>
                  <a:pt x="630" y="635"/>
                </a:lnTo>
                <a:lnTo>
                  <a:pt x="630" y="634"/>
                </a:lnTo>
                <a:lnTo>
                  <a:pt x="717" y="274"/>
                </a:lnTo>
                <a:lnTo>
                  <a:pt x="765" y="75"/>
                </a:lnTo>
                <a:lnTo>
                  <a:pt x="886" y="75"/>
                </a:lnTo>
                <a:lnTo>
                  <a:pt x="889" y="75"/>
                </a:lnTo>
                <a:lnTo>
                  <a:pt x="891" y="74"/>
                </a:lnTo>
                <a:lnTo>
                  <a:pt x="895" y="73"/>
                </a:lnTo>
                <a:lnTo>
                  <a:pt x="897" y="70"/>
                </a:lnTo>
                <a:lnTo>
                  <a:pt x="899" y="68"/>
                </a:lnTo>
                <a:lnTo>
                  <a:pt x="900" y="66"/>
                </a:lnTo>
                <a:lnTo>
                  <a:pt x="901" y="63"/>
                </a:lnTo>
                <a:lnTo>
                  <a:pt x="901" y="60"/>
                </a:lnTo>
                <a:lnTo>
                  <a:pt x="901" y="57"/>
                </a:lnTo>
                <a:lnTo>
                  <a:pt x="900" y="54"/>
                </a:lnTo>
                <a:lnTo>
                  <a:pt x="899" y="51"/>
                </a:lnTo>
                <a:lnTo>
                  <a:pt x="897" y="49"/>
                </a:lnTo>
                <a:lnTo>
                  <a:pt x="895" y="47"/>
                </a:lnTo>
                <a:lnTo>
                  <a:pt x="891" y="46"/>
                </a:lnTo>
                <a:lnTo>
                  <a:pt x="889" y="45"/>
                </a:lnTo>
                <a:lnTo>
                  <a:pt x="886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57" name="Полилиния 4344" descr="Значок отвертки. ">
            <a:extLst>
              <a:ext uri="{FF2B5EF4-FFF2-40B4-BE49-F238E27FC236}">
                <a16:creationId xmlns:a16="http://schemas.microsoft.com/office/drawing/2014/main" xmlns="" id="{C131659B-1A41-4821-9349-1E69BBBB560E}"/>
              </a:ext>
            </a:extLst>
          </p:cNvPr>
          <p:cNvSpPr>
            <a:spLocks/>
          </p:cNvSpPr>
          <p:nvPr/>
        </p:nvSpPr>
        <p:spPr bwMode="auto">
          <a:xfrm>
            <a:off x="5909002" y="1167040"/>
            <a:ext cx="373996" cy="373996"/>
          </a:xfrm>
          <a:custGeom>
            <a:avLst/>
            <a:gdLst>
              <a:gd name="T0" fmla="*/ 853 w 886"/>
              <a:gd name="T1" fmla="*/ 137 h 886"/>
              <a:gd name="T2" fmla="*/ 842 w 886"/>
              <a:gd name="T3" fmla="*/ 134 h 886"/>
              <a:gd name="T4" fmla="*/ 833 w 886"/>
              <a:gd name="T5" fmla="*/ 138 h 886"/>
              <a:gd name="T6" fmla="*/ 646 w 886"/>
              <a:gd name="T7" fmla="*/ 172 h 886"/>
              <a:gd name="T8" fmla="*/ 754 w 886"/>
              <a:gd name="T9" fmla="*/ 46 h 886"/>
              <a:gd name="T10" fmla="*/ 754 w 886"/>
              <a:gd name="T11" fmla="*/ 37 h 886"/>
              <a:gd name="T12" fmla="*/ 747 w 886"/>
              <a:gd name="T13" fmla="*/ 29 h 886"/>
              <a:gd name="T14" fmla="*/ 704 w 886"/>
              <a:gd name="T15" fmla="*/ 12 h 886"/>
              <a:gd name="T16" fmla="*/ 659 w 886"/>
              <a:gd name="T17" fmla="*/ 2 h 886"/>
              <a:gd name="T18" fmla="*/ 615 w 886"/>
              <a:gd name="T19" fmla="*/ 0 h 886"/>
              <a:gd name="T20" fmla="*/ 577 w 886"/>
              <a:gd name="T21" fmla="*/ 6 h 886"/>
              <a:gd name="T22" fmla="*/ 539 w 886"/>
              <a:gd name="T23" fmla="*/ 15 h 886"/>
              <a:gd name="T24" fmla="*/ 505 w 886"/>
              <a:gd name="T25" fmla="*/ 31 h 886"/>
              <a:gd name="T26" fmla="*/ 473 w 886"/>
              <a:gd name="T27" fmla="*/ 52 h 886"/>
              <a:gd name="T28" fmla="*/ 443 w 886"/>
              <a:gd name="T29" fmla="*/ 76 h 886"/>
              <a:gd name="T30" fmla="*/ 405 w 886"/>
              <a:gd name="T31" fmla="*/ 124 h 886"/>
              <a:gd name="T32" fmla="*/ 380 w 886"/>
              <a:gd name="T33" fmla="*/ 178 h 886"/>
              <a:gd name="T34" fmla="*/ 368 w 886"/>
              <a:gd name="T35" fmla="*/ 235 h 886"/>
              <a:gd name="T36" fmla="*/ 368 w 886"/>
              <a:gd name="T37" fmla="*/ 293 h 886"/>
              <a:gd name="T38" fmla="*/ 382 w 886"/>
              <a:gd name="T39" fmla="*/ 351 h 886"/>
              <a:gd name="T40" fmla="*/ 21 w 886"/>
              <a:gd name="T41" fmla="*/ 738 h 886"/>
              <a:gd name="T42" fmla="*/ 7 w 886"/>
              <a:gd name="T43" fmla="*/ 762 h 886"/>
              <a:gd name="T44" fmla="*/ 1 w 886"/>
              <a:gd name="T45" fmla="*/ 787 h 886"/>
              <a:gd name="T46" fmla="*/ 2 w 886"/>
              <a:gd name="T47" fmla="*/ 813 h 886"/>
              <a:gd name="T48" fmla="*/ 11 w 886"/>
              <a:gd name="T49" fmla="*/ 838 h 886"/>
              <a:gd name="T50" fmla="*/ 27 w 886"/>
              <a:gd name="T51" fmla="*/ 860 h 886"/>
              <a:gd name="T52" fmla="*/ 48 w 886"/>
              <a:gd name="T53" fmla="*/ 875 h 886"/>
              <a:gd name="T54" fmla="*/ 73 w 886"/>
              <a:gd name="T55" fmla="*/ 884 h 886"/>
              <a:gd name="T56" fmla="*/ 99 w 886"/>
              <a:gd name="T57" fmla="*/ 885 h 886"/>
              <a:gd name="T58" fmla="*/ 125 w 886"/>
              <a:gd name="T59" fmla="*/ 879 h 886"/>
              <a:gd name="T60" fmla="*/ 148 w 886"/>
              <a:gd name="T61" fmla="*/ 866 h 886"/>
              <a:gd name="T62" fmla="*/ 530 w 886"/>
              <a:gd name="T63" fmla="*/ 502 h 886"/>
              <a:gd name="T64" fmla="*/ 570 w 886"/>
              <a:gd name="T65" fmla="*/ 515 h 886"/>
              <a:gd name="T66" fmla="*/ 612 w 886"/>
              <a:gd name="T67" fmla="*/ 520 h 886"/>
              <a:gd name="T68" fmla="*/ 626 w 886"/>
              <a:gd name="T69" fmla="*/ 520 h 886"/>
              <a:gd name="T70" fmla="*/ 664 w 886"/>
              <a:gd name="T71" fmla="*/ 518 h 886"/>
              <a:gd name="T72" fmla="*/ 702 w 886"/>
              <a:gd name="T73" fmla="*/ 509 h 886"/>
              <a:gd name="T74" fmla="*/ 737 w 886"/>
              <a:gd name="T75" fmla="*/ 496 h 886"/>
              <a:gd name="T76" fmla="*/ 769 w 886"/>
              <a:gd name="T77" fmla="*/ 477 h 886"/>
              <a:gd name="T78" fmla="*/ 800 w 886"/>
              <a:gd name="T79" fmla="*/ 454 h 886"/>
              <a:gd name="T80" fmla="*/ 837 w 886"/>
              <a:gd name="T81" fmla="*/ 413 h 886"/>
              <a:gd name="T82" fmla="*/ 867 w 886"/>
              <a:gd name="T83" fmla="*/ 360 h 886"/>
              <a:gd name="T84" fmla="*/ 883 w 886"/>
              <a:gd name="T85" fmla="*/ 301 h 886"/>
              <a:gd name="T86" fmla="*/ 885 w 886"/>
              <a:gd name="T87" fmla="*/ 241 h 886"/>
              <a:gd name="T88" fmla="*/ 873 w 886"/>
              <a:gd name="T89" fmla="*/ 181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86" h="886">
                <a:moveTo>
                  <a:pt x="857" y="143"/>
                </a:moveTo>
                <a:lnTo>
                  <a:pt x="855" y="139"/>
                </a:lnTo>
                <a:lnTo>
                  <a:pt x="853" y="137"/>
                </a:lnTo>
                <a:lnTo>
                  <a:pt x="849" y="135"/>
                </a:lnTo>
                <a:lnTo>
                  <a:pt x="846" y="133"/>
                </a:lnTo>
                <a:lnTo>
                  <a:pt x="842" y="134"/>
                </a:lnTo>
                <a:lnTo>
                  <a:pt x="839" y="135"/>
                </a:lnTo>
                <a:lnTo>
                  <a:pt x="836" y="136"/>
                </a:lnTo>
                <a:lnTo>
                  <a:pt x="833" y="138"/>
                </a:lnTo>
                <a:lnTo>
                  <a:pt x="712" y="259"/>
                </a:lnTo>
                <a:lnTo>
                  <a:pt x="646" y="259"/>
                </a:lnTo>
                <a:lnTo>
                  <a:pt x="646" y="172"/>
                </a:lnTo>
                <a:lnTo>
                  <a:pt x="751" y="53"/>
                </a:lnTo>
                <a:lnTo>
                  <a:pt x="753" y="49"/>
                </a:lnTo>
                <a:lnTo>
                  <a:pt x="754" y="46"/>
                </a:lnTo>
                <a:lnTo>
                  <a:pt x="755" y="43"/>
                </a:lnTo>
                <a:lnTo>
                  <a:pt x="755" y="39"/>
                </a:lnTo>
                <a:lnTo>
                  <a:pt x="754" y="37"/>
                </a:lnTo>
                <a:lnTo>
                  <a:pt x="752" y="33"/>
                </a:lnTo>
                <a:lnTo>
                  <a:pt x="750" y="31"/>
                </a:lnTo>
                <a:lnTo>
                  <a:pt x="747" y="29"/>
                </a:lnTo>
                <a:lnTo>
                  <a:pt x="733" y="23"/>
                </a:lnTo>
                <a:lnTo>
                  <a:pt x="719" y="16"/>
                </a:lnTo>
                <a:lnTo>
                  <a:pt x="704" y="12"/>
                </a:lnTo>
                <a:lnTo>
                  <a:pt x="689" y="8"/>
                </a:lnTo>
                <a:lnTo>
                  <a:pt x="674" y="5"/>
                </a:lnTo>
                <a:lnTo>
                  <a:pt x="659" y="2"/>
                </a:lnTo>
                <a:lnTo>
                  <a:pt x="643" y="1"/>
                </a:lnTo>
                <a:lnTo>
                  <a:pt x="628" y="0"/>
                </a:lnTo>
                <a:lnTo>
                  <a:pt x="615" y="0"/>
                </a:lnTo>
                <a:lnTo>
                  <a:pt x="602" y="1"/>
                </a:lnTo>
                <a:lnTo>
                  <a:pt x="589" y="3"/>
                </a:lnTo>
                <a:lnTo>
                  <a:pt x="577" y="6"/>
                </a:lnTo>
                <a:lnTo>
                  <a:pt x="564" y="8"/>
                </a:lnTo>
                <a:lnTo>
                  <a:pt x="552" y="11"/>
                </a:lnTo>
                <a:lnTo>
                  <a:pt x="539" y="15"/>
                </a:lnTo>
                <a:lnTo>
                  <a:pt x="527" y="19"/>
                </a:lnTo>
                <a:lnTo>
                  <a:pt x="516" y="25"/>
                </a:lnTo>
                <a:lnTo>
                  <a:pt x="505" y="31"/>
                </a:lnTo>
                <a:lnTo>
                  <a:pt x="493" y="37"/>
                </a:lnTo>
                <a:lnTo>
                  <a:pt x="482" y="44"/>
                </a:lnTo>
                <a:lnTo>
                  <a:pt x="473" y="52"/>
                </a:lnTo>
                <a:lnTo>
                  <a:pt x="462" y="59"/>
                </a:lnTo>
                <a:lnTo>
                  <a:pt x="452" y="68"/>
                </a:lnTo>
                <a:lnTo>
                  <a:pt x="443" y="76"/>
                </a:lnTo>
                <a:lnTo>
                  <a:pt x="429" y="91"/>
                </a:lnTo>
                <a:lnTo>
                  <a:pt x="416" y="107"/>
                </a:lnTo>
                <a:lnTo>
                  <a:pt x="405" y="124"/>
                </a:lnTo>
                <a:lnTo>
                  <a:pt x="396" y="141"/>
                </a:lnTo>
                <a:lnTo>
                  <a:pt x="387" y="160"/>
                </a:lnTo>
                <a:lnTo>
                  <a:pt x="380" y="178"/>
                </a:lnTo>
                <a:lnTo>
                  <a:pt x="374" y="196"/>
                </a:lnTo>
                <a:lnTo>
                  <a:pt x="370" y="215"/>
                </a:lnTo>
                <a:lnTo>
                  <a:pt x="368" y="235"/>
                </a:lnTo>
                <a:lnTo>
                  <a:pt x="366" y="254"/>
                </a:lnTo>
                <a:lnTo>
                  <a:pt x="367" y="274"/>
                </a:lnTo>
                <a:lnTo>
                  <a:pt x="368" y="293"/>
                </a:lnTo>
                <a:lnTo>
                  <a:pt x="371" y="313"/>
                </a:lnTo>
                <a:lnTo>
                  <a:pt x="376" y="332"/>
                </a:lnTo>
                <a:lnTo>
                  <a:pt x="382" y="351"/>
                </a:lnTo>
                <a:lnTo>
                  <a:pt x="390" y="369"/>
                </a:lnTo>
                <a:lnTo>
                  <a:pt x="27" y="732"/>
                </a:lnTo>
                <a:lnTo>
                  <a:pt x="21" y="738"/>
                </a:lnTo>
                <a:lnTo>
                  <a:pt x="16" y="746"/>
                </a:lnTo>
                <a:lnTo>
                  <a:pt x="11" y="753"/>
                </a:lnTo>
                <a:lnTo>
                  <a:pt x="7" y="762"/>
                </a:lnTo>
                <a:lnTo>
                  <a:pt x="4" y="769"/>
                </a:lnTo>
                <a:lnTo>
                  <a:pt x="2" y="778"/>
                </a:lnTo>
                <a:lnTo>
                  <a:pt x="1" y="787"/>
                </a:lnTo>
                <a:lnTo>
                  <a:pt x="0" y="796"/>
                </a:lnTo>
                <a:lnTo>
                  <a:pt x="1" y="805"/>
                </a:lnTo>
                <a:lnTo>
                  <a:pt x="2" y="813"/>
                </a:lnTo>
                <a:lnTo>
                  <a:pt x="4" y="822"/>
                </a:lnTo>
                <a:lnTo>
                  <a:pt x="7" y="830"/>
                </a:lnTo>
                <a:lnTo>
                  <a:pt x="11" y="838"/>
                </a:lnTo>
                <a:lnTo>
                  <a:pt x="15" y="845"/>
                </a:lnTo>
                <a:lnTo>
                  <a:pt x="20" y="853"/>
                </a:lnTo>
                <a:lnTo>
                  <a:pt x="27" y="860"/>
                </a:lnTo>
                <a:lnTo>
                  <a:pt x="33" y="866"/>
                </a:lnTo>
                <a:lnTo>
                  <a:pt x="41" y="871"/>
                </a:lnTo>
                <a:lnTo>
                  <a:pt x="48" y="875"/>
                </a:lnTo>
                <a:lnTo>
                  <a:pt x="55" y="879"/>
                </a:lnTo>
                <a:lnTo>
                  <a:pt x="64" y="882"/>
                </a:lnTo>
                <a:lnTo>
                  <a:pt x="73" y="884"/>
                </a:lnTo>
                <a:lnTo>
                  <a:pt x="81" y="885"/>
                </a:lnTo>
                <a:lnTo>
                  <a:pt x="91" y="886"/>
                </a:lnTo>
                <a:lnTo>
                  <a:pt x="99" y="885"/>
                </a:lnTo>
                <a:lnTo>
                  <a:pt x="108" y="884"/>
                </a:lnTo>
                <a:lnTo>
                  <a:pt x="116" y="882"/>
                </a:lnTo>
                <a:lnTo>
                  <a:pt x="125" y="879"/>
                </a:lnTo>
                <a:lnTo>
                  <a:pt x="133" y="875"/>
                </a:lnTo>
                <a:lnTo>
                  <a:pt x="140" y="871"/>
                </a:lnTo>
                <a:lnTo>
                  <a:pt x="148" y="866"/>
                </a:lnTo>
                <a:lnTo>
                  <a:pt x="154" y="860"/>
                </a:lnTo>
                <a:lnTo>
                  <a:pt x="517" y="497"/>
                </a:lnTo>
                <a:lnTo>
                  <a:pt x="530" y="502"/>
                </a:lnTo>
                <a:lnTo>
                  <a:pt x="543" y="507"/>
                </a:lnTo>
                <a:lnTo>
                  <a:pt x="556" y="512"/>
                </a:lnTo>
                <a:lnTo>
                  <a:pt x="570" y="515"/>
                </a:lnTo>
                <a:lnTo>
                  <a:pt x="584" y="517"/>
                </a:lnTo>
                <a:lnTo>
                  <a:pt x="598" y="519"/>
                </a:lnTo>
                <a:lnTo>
                  <a:pt x="612" y="520"/>
                </a:lnTo>
                <a:lnTo>
                  <a:pt x="626" y="520"/>
                </a:lnTo>
                <a:lnTo>
                  <a:pt x="626" y="520"/>
                </a:lnTo>
                <a:lnTo>
                  <a:pt x="626" y="520"/>
                </a:lnTo>
                <a:lnTo>
                  <a:pt x="639" y="520"/>
                </a:lnTo>
                <a:lnTo>
                  <a:pt x="651" y="519"/>
                </a:lnTo>
                <a:lnTo>
                  <a:pt x="664" y="518"/>
                </a:lnTo>
                <a:lnTo>
                  <a:pt x="677" y="516"/>
                </a:lnTo>
                <a:lnTo>
                  <a:pt x="689" y="513"/>
                </a:lnTo>
                <a:lnTo>
                  <a:pt x="702" y="509"/>
                </a:lnTo>
                <a:lnTo>
                  <a:pt x="714" y="505"/>
                </a:lnTo>
                <a:lnTo>
                  <a:pt x="725" y="501"/>
                </a:lnTo>
                <a:lnTo>
                  <a:pt x="737" y="496"/>
                </a:lnTo>
                <a:lnTo>
                  <a:pt x="748" y="490"/>
                </a:lnTo>
                <a:lnTo>
                  <a:pt x="758" y="484"/>
                </a:lnTo>
                <a:lnTo>
                  <a:pt x="769" y="477"/>
                </a:lnTo>
                <a:lnTo>
                  <a:pt x="780" y="470"/>
                </a:lnTo>
                <a:lnTo>
                  <a:pt x="791" y="462"/>
                </a:lnTo>
                <a:lnTo>
                  <a:pt x="800" y="454"/>
                </a:lnTo>
                <a:lnTo>
                  <a:pt x="810" y="444"/>
                </a:lnTo>
                <a:lnTo>
                  <a:pt x="824" y="429"/>
                </a:lnTo>
                <a:lnTo>
                  <a:pt x="837" y="413"/>
                </a:lnTo>
                <a:lnTo>
                  <a:pt x="848" y="396"/>
                </a:lnTo>
                <a:lnTo>
                  <a:pt x="858" y="378"/>
                </a:lnTo>
                <a:lnTo>
                  <a:pt x="867" y="360"/>
                </a:lnTo>
                <a:lnTo>
                  <a:pt x="873" y="340"/>
                </a:lnTo>
                <a:lnTo>
                  <a:pt x="878" y="321"/>
                </a:lnTo>
                <a:lnTo>
                  <a:pt x="883" y="301"/>
                </a:lnTo>
                <a:lnTo>
                  <a:pt x="885" y="282"/>
                </a:lnTo>
                <a:lnTo>
                  <a:pt x="886" y="261"/>
                </a:lnTo>
                <a:lnTo>
                  <a:pt x="885" y="241"/>
                </a:lnTo>
                <a:lnTo>
                  <a:pt x="883" y="221"/>
                </a:lnTo>
                <a:lnTo>
                  <a:pt x="878" y="200"/>
                </a:lnTo>
                <a:lnTo>
                  <a:pt x="873" y="181"/>
                </a:lnTo>
                <a:lnTo>
                  <a:pt x="865" y="162"/>
                </a:lnTo>
                <a:lnTo>
                  <a:pt x="857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8" name="Полилиния 4344" descr="Значок отвертки. ">
            <a:extLst>
              <a:ext uri="{FF2B5EF4-FFF2-40B4-BE49-F238E27FC236}">
                <a16:creationId xmlns:a16="http://schemas.microsoft.com/office/drawing/2014/main" xmlns="" id="{C131659B-1A41-4821-9349-1E69BBBB560E}"/>
              </a:ext>
            </a:extLst>
          </p:cNvPr>
          <p:cNvSpPr>
            <a:spLocks/>
          </p:cNvSpPr>
          <p:nvPr/>
        </p:nvSpPr>
        <p:spPr bwMode="auto">
          <a:xfrm>
            <a:off x="9976585" y="1454822"/>
            <a:ext cx="373996" cy="373996"/>
          </a:xfrm>
          <a:custGeom>
            <a:avLst/>
            <a:gdLst>
              <a:gd name="T0" fmla="*/ 853 w 886"/>
              <a:gd name="T1" fmla="*/ 137 h 886"/>
              <a:gd name="T2" fmla="*/ 842 w 886"/>
              <a:gd name="T3" fmla="*/ 134 h 886"/>
              <a:gd name="T4" fmla="*/ 833 w 886"/>
              <a:gd name="T5" fmla="*/ 138 h 886"/>
              <a:gd name="T6" fmla="*/ 646 w 886"/>
              <a:gd name="T7" fmla="*/ 172 h 886"/>
              <a:gd name="T8" fmla="*/ 754 w 886"/>
              <a:gd name="T9" fmla="*/ 46 h 886"/>
              <a:gd name="T10" fmla="*/ 754 w 886"/>
              <a:gd name="T11" fmla="*/ 37 h 886"/>
              <a:gd name="T12" fmla="*/ 747 w 886"/>
              <a:gd name="T13" fmla="*/ 29 h 886"/>
              <a:gd name="T14" fmla="*/ 704 w 886"/>
              <a:gd name="T15" fmla="*/ 12 h 886"/>
              <a:gd name="T16" fmla="*/ 659 w 886"/>
              <a:gd name="T17" fmla="*/ 2 h 886"/>
              <a:gd name="T18" fmla="*/ 615 w 886"/>
              <a:gd name="T19" fmla="*/ 0 h 886"/>
              <a:gd name="T20" fmla="*/ 577 w 886"/>
              <a:gd name="T21" fmla="*/ 6 h 886"/>
              <a:gd name="T22" fmla="*/ 539 w 886"/>
              <a:gd name="T23" fmla="*/ 15 h 886"/>
              <a:gd name="T24" fmla="*/ 505 w 886"/>
              <a:gd name="T25" fmla="*/ 31 h 886"/>
              <a:gd name="T26" fmla="*/ 473 w 886"/>
              <a:gd name="T27" fmla="*/ 52 h 886"/>
              <a:gd name="T28" fmla="*/ 443 w 886"/>
              <a:gd name="T29" fmla="*/ 76 h 886"/>
              <a:gd name="T30" fmla="*/ 405 w 886"/>
              <a:gd name="T31" fmla="*/ 124 h 886"/>
              <a:gd name="T32" fmla="*/ 380 w 886"/>
              <a:gd name="T33" fmla="*/ 178 h 886"/>
              <a:gd name="T34" fmla="*/ 368 w 886"/>
              <a:gd name="T35" fmla="*/ 235 h 886"/>
              <a:gd name="T36" fmla="*/ 368 w 886"/>
              <a:gd name="T37" fmla="*/ 293 h 886"/>
              <a:gd name="T38" fmla="*/ 382 w 886"/>
              <a:gd name="T39" fmla="*/ 351 h 886"/>
              <a:gd name="T40" fmla="*/ 21 w 886"/>
              <a:gd name="T41" fmla="*/ 738 h 886"/>
              <a:gd name="T42" fmla="*/ 7 w 886"/>
              <a:gd name="T43" fmla="*/ 762 h 886"/>
              <a:gd name="T44" fmla="*/ 1 w 886"/>
              <a:gd name="T45" fmla="*/ 787 h 886"/>
              <a:gd name="T46" fmla="*/ 2 w 886"/>
              <a:gd name="T47" fmla="*/ 813 h 886"/>
              <a:gd name="T48" fmla="*/ 11 w 886"/>
              <a:gd name="T49" fmla="*/ 838 h 886"/>
              <a:gd name="T50" fmla="*/ 27 w 886"/>
              <a:gd name="T51" fmla="*/ 860 h 886"/>
              <a:gd name="T52" fmla="*/ 48 w 886"/>
              <a:gd name="T53" fmla="*/ 875 h 886"/>
              <a:gd name="T54" fmla="*/ 73 w 886"/>
              <a:gd name="T55" fmla="*/ 884 h 886"/>
              <a:gd name="T56" fmla="*/ 99 w 886"/>
              <a:gd name="T57" fmla="*/ 885 h 886"/>
              <a:gd name="T58" fmla="*/ 125 w 886"/>
              <a:gd name="T59" fmla="*/ 879 h 886"/>
              <a:gd name="T60" fmla="*/ 148 w 886"/>
              <a:gd name="T61" fmla="*/ 866 h 886"/>
              <a:gd name="T62" fmla="*/ 530 w 886"/>
              <a:gd name="T63" fmla="*/ 502 h 886"/>
              <a:gd name="T64" fmla="*/ 570 w 886"/>
              <a:gd name="T65" fmla="*/ 515 h 886"/>
              <a:gd name="T66" fmla="*/ 612 w 886"/>
              <a:gd name="T67" fmla="*/ 520 h 886"/>
              <a:gd name="T68" fmla="*/ 626 w 886"/>
              <a:gd name="T69" fmla="*/ 520 h 886"/>
              <a:gd name="T70" fmla="*/ 664 w 886"/>
              <a:gd name="T71" fmla="*/ 518 h 886"/>
              <a:gd name="T72" fmla="*/ 702 w 886"/>
              <a:gd name="T73" fmla="*/ 509 h 886"/>
              <a:gd name="T74" fmla="*/ 737 w 886"/>
              <a:gd name="T75" fmla="*/ 496 h 886"/>
              <a:gd name="T76" fmla="*/ 769 w 886"/>
              <a:gd name="T77" fmla="*/ 477 h 886"/>
              <a:gd name="T78" fmla="*/ 800 w 886"/>
              <a:gd name="T79" fmla="*/ 454 h 886"/>
              <a:gd name="T80" fmla="*/ 837 w 886"/>
              <a:gd name="T81" fmla="*/ 413 h 886"/>
              <a:gd name="T82" fmla="*/ 867 w 886"/>
              <a:gd name="T83" fmla="*/ 360 h 886"/>
              <a:gd name="T84" fmla="*/ 883 w 886"/>
              <a:gd name="T85" fmla="*/ 301 h 886"/>
              <a:gd name="T86" fmla="*/ 885 w 886"/>
              <a:gd name="T87" fmla="*/ 241 h 886"/>
              <a:gd name="T88" fmla="*/ 873 w 886"/>
              <a:gd name="T89" fmla="*/ 181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86" h="886">
                <a:moveTo>
                  <a:pt x="857" y="143"/>
                </a:moveTo>
                <a:lnTo>
                  <a:pt x="855" y="139"/>
                </a:lnTo>
                <a:lnTo>
                  <a:pt x="853" y="137"/>
                </a:lnTo>
                <a:lnTo>
                  <a:pt x="849" y="135"/>
                </a:lnTo>
                <a:lnTo>
                  <a:pt x="846" y="133"/>
                </a:lnTo>
                <a:lnTo>
                  <a:pt x="842" y="134"/>
                </a:lnTo>
                <a:lnTo>
                  <a:pt x="839" y="135"/>
                </a:lnTo>
                <a:lnTo>
                  <a:pt x="836" y="136"/>
                </a:lnTo>
                <a:lnTo>
                  <a:pt x="833" y="138"/>
                </a:lnTo>
                <a:lnTo>
                  <a:pt x="712" y="259"/>
                </a:lnTo>
                <a:lnTo>
                  <a:pt x="646" y="259"/>
                </a:lnTo>
                <a:lnTo>
                  <a:pt x="646" y="172"/>
                </a:lnTo>
                <a:lnTo>
                  <a:pt x="751" y="53"/>
                </a:lnTo>
                <a:lnTo>
                  <a:pt x="753" y="49"/>
                </a:lnTo>
                <a:lnTo>
                  <a:pt x="754" y="46"/>
                </a:lnTo>
                <a:lnTo>
                  <a:pt x="755" y="43"/>
                </a:lnTo>
                <a:lnTo>
                  <a:pt x="755" y="39"/>
                </a:lnTo>
                <a:lnTo>
                  <a:pt x="754" y="37"/>
                </a:lnTo>
                <a:lnTo>
                  <a:pt x="752" y="33"/>
                </a:lnTo>
                <a:lnTo>
                  <a:pt x="750" y="31"/>
                </a:lnTo>
                <a:lnTo>
                  <a:pt x="747" y="29"/>
                </a:lnTo>
                <a:lnTo>
                  <a:pt x="733" y="23"/>
                </a:lnTo>
                <a:lnTo>
                  <a:pt x="719" y="16"/>
                </a:lnTo>
                <a:lnTo>
                  <a:pt x="704" y="12"/>
                </a:lnTo>
                <a:lnTo>
                  <a:pt x="689" y="8"/>
                </a:lnTo>
                <a:lnTo>
                  <a:pt x="674" y="5"/>
                </a:lnTo>
                <a:lnTo>
                  <a:pt x="659" y="2"/>
                </a:lnTo>
                <a:lnTo>
                  <a:pt x="643" y="1"/>
                </a:lnTo>
                <a:lnTo>
                  <a:pt x="628" y="0"/>
                </a:lnTo>
                <a:lnTo>
                  <a:pt x="615" y="0"/>
                </a:lnTo>
                <a:lnTo>
                  <a:pt x="602" y="1"/>
                </a:lnTo>
                <a:lnTo>
                  <a:pt x="589" y="3"/>
                </a:lnTo>
                <a:lnTo>
                  <a:pt x="577" y="6"/>
                </a:lnTo>
                <a:lnTo>
                  <a:pt x="564" y="8"/>
                </a:lnTo>
                <a:lnTo>
                  <a:pt x="552" y="11"/>
                </a:lnTo>
                <a:lnTo>
                  <a:pt x="539" y="15"/>
                </a:lnTo>
                <a:lnTo>
                  <a:pt x="527" y="19"/>
                </a:lnTo>
                <a:lnTo>
                  <a:pt x="516" y="25"/>
                </a:lnTo>
                <a:lnTo>
                  <a:pt x="505" y="31"/>
                </a:lnTo>
                <a:lnTo>
                  <a:pt x="493" y="37"/>
                </a:lnTo>
                <a:lnTo>
                  <a:pt x="482" y="44"/>
                </a:lnTo>
                <a:lnTo>
                  <a:pt x="473" y="52"/>
                </a:lnTo>
                <a:lnTo>
                  <a:pt x="462" y="59"/>
                </a:lnTo>
                <a:lnTo>
                  <a:pt x="452" y="68"/>
                </a:lnTo>
                <a:lnTo>
                  <a:pt x="443" y="76"/>
                </a:lnTo>
                <a:lnTo>
                  <a:pt x="429" y="91"/>
                </a:lnTo>
                <a:lnTo>
                  <a:pt x="416" y="107"/>
                </a:lnTo>
                <a:lnTo>
                  <a:pt x="405" y="124"/>
                </a:lnTo>
                <a:lnTo>
                  <a:pt x="396" y="141"/>
                </a:lnTo>
                <a:lnTo>
                  <a:pt x="387" y="160"/>
                </a:lnTo>
                <a:lnTo>
                  <a:pt x="380" y="178"/>
                </a:lnTo>
                <a:lnTo>
                  <a:pt x="374" y="196"/>
                </a:lnTo>
                <a:lnTo>
                  <a:pt x="370" y="215"/>
                </a:lnTo>
                <a:lnTo>
                  <a:pt x="368" y="235"/>
                </a:lnTo>
                <a:lnTo>
                  <a:pt x="366" y="254"/>
                </a:lnTo>
                <a:lnTo>
                  <a:pt x="367" y="274"/>
                </a:lnTo>
                <a:lnTo>
                  <a:pt x="368" y="293"/>
                </a:lnTo>
                <a:lnTo>
                  <a:pt x="371" y="313"/>
                </a:lnTo>
                <a:lnTo>
                  <a:pt x="376" y="332"/>
                </a:lnTo>
                <a:lnTo>
                  <a:pt x="382" y="351"/>
                </a:lnTo>
                <a:lnTo>
                  <a:pt x="390" y="369"/>
                </a:lnTo>
                <a:lnTo>
                  <a:pt x="27" y="732"/>
                </a:lnTo>
                <a:lnTo>
                  <a:pt x="21" y="738"/>
                </a:lnTo>
                <a:lnTo>
                  <a:pt x="16" y="746"/>
                </a:lnTo>
                <a:lnTo>
                  <a:pt x="11" y="753"/>
                </a:lnTo>
                <a:lnTo>
                  <a:pt x="7" y="762"/>
                </a:lnTo>
                <a:lnTo>
                  <a:pt x="4" y="769"/>
                </a:lnTo>
                <a:lnTo>
                  <a:pt x="2" y="778"/>
                </a:lnTo>
                <a:lnTo>
                  <a:pt x="1" y="787"/>
                </a:lnTo>
                <a:lnTo>
                  <a:pt x="0" y="796"/>
                </a:lnTo>
                <a:lnTo>
                  <a:pt x="1" y="805"/>
                </a:lnTo>
                <a:lnTo>
                  <a:pt x="2" y="813"/>
                </a:lnTo>
                <a:lnTo>
                  <a:pt x="4" y="822"/>
                </a:lnTo>
                <a:lnTo>
                  <a:pt x="7" y="830"/>
                </a:lnTo>
                <a:lnTo>
                  <a:pt x="11" y="838"/>
                </a:lnTo>
                <a:lnTo>
                  <a:pt x="15" y="845"/>
                </a:lnTo>
                <a:lnTo>
                  <a:pt x="20" y="853"/>
                </a:lnTo>
                <a:lnTo>
                  <a:pt x="27" y="860"/>
                </a:lnTo>
                <a:lnTo>
                  <a:pt x="33" y="866"/>
                </a:lnTo>
                <a:lnTo>
                  <a:pt x="41" y="871"/>
                </a:lnTo>
                <a:lnTo>
                  <a:pt x="48" y="875"/>
                </a:lnTo>
                <a:lnTo>
                  <a:pt x="55" y="879"/>
                </a:lnTo>
                <a:lnTo>
                  <a:pt x="64" y="882"/>
                </a:lnTo>
                <a:lnTo>
                  <a:pt x="73" y="884"/>
                </a:lnTo>
                <a:lnTo>
                  <a:pt x="81" y="885"/>
                </a:lnTo>
                <a:lnTo>
                  <a:pt x="91" y="886"/>
                </a:lnTo>
                <a:lnTo>
                  <a:pt x="99" y="885"/>
                </a:lnTo>
                <a:lnTo>
                  <a:pt x="108" y="884"/>
                </a:lnTo>
                <a:lnTo>
                  <a:pt x="116" y="882"/>
                </a:lnTo>
                <a:lnTo>
                  <a:pt x="125" y="879"/>
                </a:lnTo>
                <a:lnTo>
                  <a:pt x="133" y="875"/>
                </a:lnTo>
                <a:lnTo>
                  <a:pt x="140" y="871"/>
                </a:lnTo>
                <a:lnTo>
                  <a:pt x="148" y="866"/>
                </a:lnTo>
                <a:lnTo>
                  <a:pt x="154" y="860"/>
                </a:lnTo>
                <a:lnTo>
                  <a:pt x="517" y="497"/>
                </a:lnTo>
                <a:lnTo>
                  <a:pt x="530" y="502"/>
                </a:lnTo>
                <a:lnTo>
                  <a:pt x="543" y="507"/>
                </a:lnTo>
                <a:lnTo>
                  <a:pt x="556" y="512"/>
                </a:lnTo>
                <a:lnTo>
                  <a:pt x="570" y="515"/>
                </a:lnTo>
                <a:lnTo>
                  <a:pt x="584" y="517"/>
                </a:lnTo>
                <a:lnTo>
                  <a:pt x="598" y="519"/>
                </a:lnTo>
                <a:lnTo>
                  <a:pt x="612" y="520"/>
                </a:lnTo>
                <a:lnTo>
                  <a:pt x="626" y="520"/>
                </a:lnTo>
                <a:lnTo>
                  <a:pt x="626" y="520"/>
                </a:lnTo>
                <a:lnTo>
                  <a:pt x="626" y="520"/>
                </a:lnTo>
                <a:lnTo>
                  <a:pt x="639" y="520"/>
                </a:lnTo>
                <a:lnTo>
                  <a:pt x="651" y="519"/>
                </a:lnTo>
                <a:lnTo>
                  <a:pt x="664" y="518"/>
                </a:lnTo>
                <a:lnTo>
                  <a:pt x="677" y="516"/>
                </a:lnTo>
                <a:lnTo>
                  <a:pt x="689" y="513"/>
                </a:lnTo>
                <a:lnTo>
                  <a:pt x="702" y="509"/>
                </a:lnTo>
                <a:lnTo>
                  <a:pt x="714" y="505"/>
                </a:lnTo>
                <a:lnTo>
                  <a:pt x="725" y="501"/>
                </a:lnTo>
                <a:lnTo>
                  <a:pt x="737" y="496"/>
                </a:lnTo>
                <a:lnTo>
                  <a:pt x="748" y="490"/>
                </a:lnTo>
                <a:lnTo>
                  <a:pt x="758" y="484"/>
                </a:lnTo>
                <a:lnTo>
                  <a:pt x="769" y="477"/>
                </a:lnTo>
                <a:lnTo>
                  <a:pt x="780" y="470"/>
                </a:lnTo>
                <a:lnTo>
                  <a:pt x="791" y="462"/>
                </a:lnTo>
                <a:lnTo>
                  <a:pt x="800" y="454"/>
                </a:lnTo>
                <a:lnTo>
                  <a:pt x="810" y="444"/>
                </a:lnTo>
                <a:lnTo>
                  <a:pt x="824" y="429"/>
                </a:lnTo>
                <a:lnTo>
                  <a:pt x="837" y="413"/>
                </a:lnTo>
                <a:lnTo>
                  <a:pt x="848" y="396"/>
                </a:lnTo>
                <a:lnTo>
                  <a:pt x="858" y="378"/>
                </a:lnTo>
                <a:lnTo>
                  <a:pt x="867" y="360"/>
                </a:lnTo>
                <a:lnTo>
                  <a:pt x="873" y="340"/>
                </a:lnTo>
                <a:lnTo>
                  <a:pt x="878" y="321"/>
                </a:lnTo>
                <a:lnTo>
                  <a:pt x="883" y="301"/>
                </a:lnTo>
                <a:lnTo>
                  <a:pt x="885" y="282"/>
                </a:lnTo>
                <a:lnTo>
                  <a:pt x="886" y="261"/>
                </a:lnTo>
                <a:lnTo>
                  <a:pt x="885" y="241"/>
                </a:lnTo>
                <a:lnTo>
                  <a:pt x="883" y="221"/>
                </a:lnTo>
                <a:lnTo>
                  <a:pt x="878" y="200"/>
                </a:lnTo>
                <a:lnTo>
                  <a:pt x="873" y="181"/>
                </a:lnTo>
                <a:lnTo>
                  <a:pt x="865" y="162"/>
                </a:lnTo>
                <a:lnTo>
                  <a:pt x="857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3919161" y="3467695"/>
            <a:ext cx="638253" cy="51073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7771590" y="3479056"/>
            <a:ext cx="720459" cy="488011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1751D31D-3535-411D-8BAC-95CCC90AB185}"/>
              </a:ext>
            </a:extLst>
          </p:cNvPr>
          <p:cNvSpPr/>
          <p:nvPr/>
        </p:nvSpPr>
        <p:spPr>
          <a:xfrm>
            <a:off x="9457575" y="2186687"/>
            <a:ext cx="1371600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 rtl="0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№2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27115" y="-587529"/>
            <a:ext cx="1067837" cy="75719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0640" y="-709264"/>
            <a:ext cx="1282878" cy="128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25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364CFD90-D0E1-4BC3-9D8B-7503E2632C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111626" y="1720850"/>
            <a:ext cx="3968750" cy="396875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 hidden="1">
            <a:extLst>
              <a:ext uri="{FF2B5EF4-FFF2-40B4-BE49-F238E27FC236}">
                <a16:creationId xmlns:a16="http://schemas.microsoft.com/office/drawing/2014/main" xmlns="" id="{B5981CF1-BC08-49F8-B0F9-AAF98EC674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2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695195" y="-454083"/>
            <a:ext cx="10753546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Наставничество, как 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инструмент формирования кадрового резерва </a:t>
            </a:r>
            <a:endParaRPr lang="ru-RU" sz="2000" b="1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муниципальной 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системы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образования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E3ECCC05-FF78-40FA-84FF-172821D8B5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534702" y="2249059"/>
            <a:ext cx="3074533" cy="284483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«HR-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АКАДЕМИЯ»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 15">
            <a:extLst>
              <a:ext uri="{FF2B5EF4-FFF2-40B4-BE49-F238E27FC236}">
                <a16:creationId xmlns:a16="http://schemas.microsoft.com/office/drawing/2014/main" xmlns="" id="{D6178536-4D8A-4FF2-BBDC-4B3E7E0FCF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471537" y="1551299"/>
            <a:ext cx="3660775" cy="74099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профессиональных характеристик</a:t>
            </a:r>
            <a:endParaRPr lang="ru-RU" sz="1600" cap="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416F1356-9015-4B5C-9C64-3C1D963E5F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832600" y="1514475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9" name="Прямоугольник: Скругленные углы 18">
            <a:extLst>
              <a:ext uri="{FF2B5EF4-FFF2-40B4-BE49-F238E27FC236}">
                <a16:creationId xmlns:a16="http://schemas.microsoft.com/office/drawing/2014/main" xmlns="" id="{EB7F2E37-0ACF-4E8A-9C1D-EC5B65BA29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877961" y="3334727"/>
            <a:ext cx="3660775" cy="7409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Наставники-эксперты</a:t>
            </a:r>
            <a:endParaRPr lang="ru-RU" sz="1600" cap="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8F812F5-70AF-4FBD-80D9-D59B3C456D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490264" y="3235325"/>
            <a:ext cx="939800" cy="939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1" name="Прямоугольник: Скругленные углы 20">
            <a:extLst>
              <a:ext uri="{FF2B5EF4-FFF2-40B4-BE49-F238E27FC236}">
                <a16:creationId xmlns:a16="http://schemas.microsoft.com/office/drawing/2014/main" xmlns="" id="{952C5002-7E64-4069-ACA0-6876E54A9B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501932" y="5154978"/>
            <a:ext cx="3798672" cy="74099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b="1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– карьерный рост, разработка инновационных продуктов</a:t>
            </a:r>
            <a:endParaRPr lang="ru-RU" sz="1600" b="1" cap="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A49C5F3A-6F0D-4A0F-AE6E-92F342C22A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832600" y="5055576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5" name="Прямоугольник: Скругленные углы 24">
            <a:extLst>
              <a:ext uri="{FF2B5EF4-FFF2-40B4-BE49-F238E27FC236}">
                <a16:creationId xmlns:a16="http://schemas.microsoft.com/office/drawing/2014/main" xmlns="" id="{94A75A79-A67A-4A23-8588-7FC5EB9A51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037022" y="1613877"/>
            <a:ext cx="3660775" cy="7409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cap="all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 работы по подготовке специалистов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BBC62739-FA35-49F8-8929-743B31F55A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1514475"/>
            <a:ext cx="939800" cy="939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71BB375D-5EE6-4428-9817-2C7DB6B943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16488" y="3384427"/>
            <a:ext cx="3660775" cy="74099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– Управленческие кадры, педагоги</a:t>
            </a:r>
            <a:endParaRPr lang="ru-RU" sz="1600" cap="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B3A511B7-C7F3-4107-9962-1E10D2E087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670300" y="3235325"/>
            <a:ext cx="939800" cy="939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9" name="Прямоугольник: Скругленные углы 28">
            <a:extLst>
              <a:ext uri="{FF2B5EF4-FFF2-40B4-BE49-F238E27FC236}">
                <a16:creationId xmlns:a16="http://schemas.microsoft.com/office/drawing/2014/main" xmlns="" id="{D4D7D4B6-62C2-45AB-89A5-3A41DA021F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05306" y="5154978"/>
            <a:ext cx="3990063" cy="7409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cap="all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ветеранами педагогического </a:t>
            </a:r>
            <a:r>
              <a:rPr lang="ru-RU" sz="1600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труда, успешными людьми</a:t>
            </a:r>
            <a:endParaRPr lang="ru-RU" sz="1600" cap="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3902602-D4BC-4D44-AC14-BB55A86C5D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5055576"/>
            <a:ext cx="939800" cy="939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31" name="Группа 30" descr="Значки линейчатой диаграммы и линейной диаграммы.">
            <a:extLst>
              <a:ext uri="{FF2B5EF4-FFF2-40B4-BE49-F238E27FC236}">
                <a16:creationId xmlns:a16="http://schemas.microsoft.com/office/drawing/2014/main" xmlns="" id="{044C3643-8A0E-47C1-BEB8-C73203B5E58D}"/>
              </a:ext>
            </a:extLst>
          </p:cNvPr>
          <p:cNvGrpSpPr/>
          <p:nvPr/>
        </p:nvGrpSpPr>
        <p:grpSpPr>
          <a:xfrm>
            <a:off x="4715661" y="1810536"/>
            <a:ext cx="347679" cy="347679"/>
            <a:chOff x="4319588" y="2492375"/>
            <a:chExt cx="287338" cy="287338"/>
          </a:xfrm>
          <a:solidFill>
            <a:schemeClr val="bg1"/>
          </a:solidFill>
        </p:grpSpPr>
        <p:sp>
          <p:nvSpPr>
            <p:cNvPr id="32" name="Полилиния 372">
              <a:extLst>
                <a:ext uri="{FF2B5EF4-FFF2-40B4-BE49-F238E27FC236}">
                  <a16:creationId xmlns:a16="http://schemas.microsoft.com/office/drawing/2014/main" xmlns="" id="{56E8F5A5-5318-470B-8F42-337C2640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2587625"/>
              <a:ext cx="287338" cy="192088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" name="Полилиния 373">
              <a:extLst>
                <a:ext uri="{FF2B5EF4-FFF2-40B4-BE49-F238E27FC236}">
                  <a16:creationId xmlns:a16="http://schemas.microsoft.com/office/drawing/2014/main" xmlns="" id="{6AA1356D-8F1B-4281-BEC5-5B4EBF746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638" y="2492375"/>
              <a:ext cx="252413" cy="157163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4" name="Полилиния 1676" descr="Значок флажка. ">
            <a:extLst>
              <a:ext uri="{FF2B5EF4-FFF2-40B4-BE49-F238E27FC236}">
                <a16:creationId xmlns:a16="http://schemas.microsoft.com/office/drawing/2014/main" xmlns="" id="{6FB02354-C73F-4DCF-8004-E9CCA66963EA}"/>
              </a:ext>
            </a:extLst>
          </p:cNvPr>
          <p:cNvSpPr>
            <a:spLocks noEditPoints="1"/>
          </p:cNvSpPr>
          <p:nvPr/>
        </p:nvSpPr>
        <p:spPr bwMode="auto">
          <a:xfrm>
            <a:off x="7129621" y="1811496"/>
            <a:ext cx="345758" cy="345758"/>
          </a:xfrm>
          <a:custGeom>
            <a:avLst/>
            <a:gdLst>
              <a:gd name="T0" fmla="*/ 374 w 719"/>
              <a:gd name="T1" fmla="*/ 267 h 719"/>
              <a:gd name="T2" fmla="*/ 366 w 719"/>
              <a:gd name="T3" fmla="*/ 263 h 719"/>
              <a:gd name="T4" fmla="*/ 362 w 719"/>
              <a:gd name="T5" fmla="*/ 254 h 719"/>
              <a:gd name="T6" fmla="*/ 366 w 719"/>
              <a:gd name="T7" fmla="*/ 247 h 719"/>
              <a:gd name="T8" fmla="*/ 374 w 719"/>
              <a:gd name="T9" fmla="*/ 243 h 719"/>
              <a:gd name="T10" fmla="*/ 621 w 719"/>
              <a:gd name="T11" fmla="*/ 244 h 719"/>
              <a:gd name="T12" fmla="*/ 627 w 719"/>
              <a:gd name="T13" fmla="*/ 250 h 719"/>
              <a:gd name="T14" fmla="*/ 627 w 719"/>
              <a:gd name="T15" fmla="*/ 260 h 719"/>
              <a:gd name="T16" fmla="*/ 621 w 719"/>
              <a:gd name="T17" fmla="*/ 265 h 719"/>
              <a:gd name="T18" fmla="*/ 616 w 719"/>
              <a:gd name="T19" fmla="*/ 528 h 719"/>
              <a:gd name="T20" fmla="*/ 370 w 719"/>
              <a:gd name="T21" fmla="*/ 527 h 719"/>
              <a:gd name="T22" fmla="*/ 363 w 719"/>
              <a:gd name="T23" fmla="*/ 521 h 719"/>
              <a:gd name="T24" fmla="*/ 363 w 719"/>
              <a:gd name="T25" fmla="*/ 512 h 719"/>
              <a:gd name="T26" fmla="*/ 370 w 719"/>
              <a:gd name="T27" fmla="*/ 505 h 719"/>
              <a:gd name="T28" fmla="*/ 616 w 719"/>
              <a:gd name="T29" fmla="*/ 504 h 719"/>
              <a:gd name="T30" fmla="*/ 625 w 719"/>
              <a:gd name="T31" fmla="*/ 507 h 719"/>
              <a:gd name="T32" fmla="*/ 628 w 719"/>
              <a:gd name="T33" fmla="*/ 516 h 719"/>
              <a:gd name="T34" fmla="*/ 625 w 719"/>
              <a:gd name="T35" fmla="*/ 525 h 719"/>
              <a:gd name="T36" fmla="*/ 616 w 719"/>
              <a:gd name="T37" fmla="*/ 528 h 719"/>
              <a:gd name="T38" fmla="*/ 171 w 719"/>
              <a:gd name="T39" fmla="*/ 279 h 719"/>
              <a:gd name="T40" fmla="*/ 164 w 719"/>
              <a:gd name="T41" fmla="*/ 282 h 719"/>
              <a:gd name="T42" fmla="*/ 155 w 719"/>
              <a:gd name="T43" fmla="*/ 279 h 719"/>
              <a:gd name="T44" fmla="*/ 92 w 719"/>
              <a:gd name="T45" fmla="*/ 214 h 719"/>
              <a:gd name="T46" fmla="*/ 92 w 719"/>
              <a:gd name="T47" fmla="*/ 205 h 719"/>
              <a:gd name="T48" fmla="*/ 98 w 719"/>
              <a:gd name="T49" fmla="*/ 198 h 719"/>
              <a:gd name="T50" fmla="*/ 107 w 719"/>
              <a:gd name="T51" fmla="*/ 198 h 719"/>
              <a:gd name="T52" fmla="*/ 164 w 719"/>
              <a:gd name="T53" fmla="*/ 253 h 719"/>
              <a:gd name="T54" fmla="*/ 309 w 719"/>
              <a:gd name="T55" fmla="*/ 109 h 719"/>
              <a:gd name="T56" fmla="*/ 318 w 719"/>
              <a:gd name="T57" fmla="*/ 109 h 719"/>
              <a:gd name="T58" fmla="*/ 325 w 719"/>
              <a:gd name="T59" fmla="*/ 114 h 719"/>
              <a:gd name="T60" fmla="*/ 325 w 719"/>
              <a:gd name="T61" fmla="*/ 124 h 719"/>
              <a:gd name="T62" fmla="*/ 323 w 719"/>
              <a:gd name="T63" fmla="*/ 414 h 719"/>
              <a:gd name="T64" fmla="*/ 168 w 719"/>
              <a:gd name="T65" fmla="*/ 568 h 719"/>
              <a:gd name="T66" fmla="*/ 158 w 719"/>
              <a:gd name="T67" fmla="*/ 568 h 719"/>
              <a:gd name="T68" fmla="*/ 94 w 719"/>
              <a:gd name="T69" fmla="*/ 505 h 719"/>
              <a:gd name="T70" fmla="*/ 91 w 719"/>
              <a:gd name="T71" fmla="*/ 497 h 719"/>
              <a:gd name="T72" fmla="*/ 94 w 719"/>
              <a:gd name="T73" fmla="*/ 488 h 719"/>
              <a:gd name="T74" fmla="*/ 103 w 719"/>
              <a:gd name="T75" fmla="*/ 485 h 719"/>
              <a:gd name="T76" fmla="*/ 111 w 719"/>
              <a:gd name="T77" fmla="*/ 488 h 719"/>
              <a:gd name="T78" fmla="*/ 306 w 719"/>
              <a:gd name="T79" fmla="*/ 397 h 719"/>
              <a:gd name="T80" fmla="*/ 314 w 719"/>
              <a:gd name="T81" fmla="*/ 394 h 719"/>
              <a:gd name="T82" fmla="*/ 323 w 719"/>
              <a:gd name="T83" fmla="*/ 398 h 719"/>
              <a:gd name="T84" fmla="*/ 326 w 719"/>
              <a:gd name="T85" fmla="*/ 406 h 719"/>
              <a:gd name="T86" fmla="*/ 323 w 719"/>
              <a:gd name="T87" fmla="*/ 414 h 719"/>
              <a:gd name="T88" fmla="*/ 12 w 719"/>
              <a:gd name="T89" fmla="*/ 0 h 719"/>
              <a:gd name="T90" fmla="*/ 3 w 719"/>
              <a:gd name="T91" fmla="*/ 5 h 719"/>
              <a:gd name="T92" fmla="*/ 0 w 719"/>
              <a:gd name="T93" fmla="*/ 13 h 719"/>
              <a:gd name="T94" fmla="*/ 1 w 719"/>
              <a:gd name="T95" fmla="*/ 713 h 719"/>
              <a:gd name="T96" fmla="*/ 8 w 719"/>
              <a:gd name="T97" fmla="*/ 719 h 719"/>
              <a:gd name="T98" fmla="*/ 707 w 719"/>
              <a:gd name="T99" fmla="*/ 719 h 719"/>
              <a:gd name="T100" fmla="*/ 716 w 719"/>
              <a:gd name="T101" fmla="*/ 716 h 719"/>
              <a:gd name="T102" fmla="*/ 719 w 719"/>
              <a:gd name="T103" fmla="*/ 707 h 719"/>
              <a:gd name="T104" fmla="*/ 718 w 719"/>
              <a:gd name="T105" fmla="*/ 8 h 719"/>
              <a:gd name="T106" fmla="*/ 711 w 719"/>
              <a:gd name="T107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19" h="719">
                <a:moveTo>
                  <a:pt x="616" y="267"/>
                </a:moveTo>
                <a:lnTo>
                  <a:pt x="374" y="267"/>
                </a:lnTo>
                <a:lnTo>
                  <a:pt x="370" y="265"/>
                </a:lnTo>
                <a:lnTo>
                  <a:pt x="366" y="263"/>
                </a:lnTo>
                <a:lnTo>
                  <a:pt x="363" y="260"/>
                </a:lnTo>
                <a:lnTo>
                  <a:pt x="362" y="254"/>
                </a:lnTo>
                <a:lnTo>
                  <a:pt x="363" y="250"/>
                </a:lnTo>
                <a:lnTo>
                  <a:pt x="366" y="247"/>
                </a:lnTo>
                <a:lnTo>
                  <a:pt x="370" y="244"/>
                </a:lnTo>
                <a:lnTo>
                  <a:pt x="374" y="243"/>
                </a:lnTo>
                <a:lnTo>
                  <a:pt x="616" y="243"/>
                </a:lnTo>
                <a:lnTo>
                  <a:pt x="621" y="244"/>
                </a:lnTo>
                <a:lnTo>
                  <a:pt x="625" y="247"/>
                </a:lnTo>
                <a:lnTo>
                  <a:pt x="627" y="250"/>
                </a:lnTo>
                <a:lnTo>
                  <a:pt x="628" y="254"/>
                </a:lnTo>
                <a:lnTo>
                  <a:pt x="627" y="260"/>
                </a:lnTo>
                <a:lnTo>
                  <a:pt x="625" y="263"/>
                </a:lnTo>
                <a:lnTo>
                  <a:pt x="621" y="265"/>
                </a:lnTo>
                <a:lnTo>
                  <a:pt x="616" y="267"/>
                </a:lnTo>
                <a:close/>
                <a:moveTo>
                  <a:pt x="616" y="528"/>
                </a:moveTo>
                <a:lnTo>
                  <a:pt x="374" y="528"/>
                </a:lnTo>
                <a:lnTo>
                  <a:pt x="370" y="527"/>
                </a:lnTo>
                <a:lnTo>
                  <a:pt x="366" y="525"/>
                </a:lnTo>
                <a:lnTo>
                  <a:pt x="363" y="521"/>
                </a:lnTo>
                <a:lnTo>
                  <a:pt x="362" y="516"/>
                </a:lnTo>
                <a:lnTo>
                  <a:pt x="363" y="512"/>
                </a:lnTo>
                <a:lnTo>
                  <a:pt x="366" y="507"/>
                </a:lnTo>
                <a:lnTo>
                  <a:pt x="370" y="505"/>
                </a:lnTo>
                <a:lnTo>
                  <a:pt x="374" y="504"/>
                </a:lnTo>
                <a:lnTo>
                  <a:pt x="616" y="504"/>
                </a:lnTo>
                <a:lnTo>
                  <a:pt x="621" y="505"/>
                </a:lnTo>
                <a:lnTo>
                  <a:pt x="625" y="507"/>
                </a:lnTo>
                <a:lnTo>
                  <a:pt x="627" y="512"/>
                </a:lnTo>
                <a:lnTo>
                  <a:pt x="628" y="516"/>
                </a:lnTo>
                <a:lnTo>
                  <a:pt x="627" y="521"/>
                </a:lnTo>
                <a:lnTo>
                  <a:pt x="625" y="525"/>
                </a:lnTo>
                <a:lnTo>
                  <a:pt x="621" y="527"/>
                </a:lnTo>
                <a:lnTo>
                  <a:pt x="616" y="528"/>
                </a:lnTo>
                <a:close/>
                <a:moveTo>
                  <a:pt x="323" y="127"/>
                </a:moveTo>
                <a:lnTo>
                  <a:pt x="171" y="279"/>
                </a:lnTo>
                <a:lnTo>
                  <a:pt x="168" y="282"/>
                </a:lnTo>
                <a:lnTo>
                  <a:pt x="164" y="282"/>
                </a:lnTo>
                <a:lnTo>
                  <a:pt x="158" y="282"/>
                </a:lnTo>
                <a:lnTo>
                  <a:pt x="155" y="279"/>
                </a:lnTo>
                <a:lnTo>
                  <a:pt x="94" y="218"/>
                </a:lnTo>
                <a:lnTo>
                  <a:pt x="92" y="214"/>
                </a:lnTo>
                <a:lnTo>
                  <a:pt x="91" y="209"/>
                </a:lnTo>
                <a:lnTo>
                  <a:pt x="92" y="205"/>
                </a:lnTo>
                <a:lnTo>
                  <a:pt x="94" y="201"/>
                </a:lnTo>
                <a:lnTo>
                  <a:pt x="98" y="198"/>
                </a:lnTo>
                <a:lnTo>
                  <a:pt x="103" y="197"/>
                </a:lnTo>
                <a:lnTo>
                  <a:pt x="107" y="198"/>
                </a:lnTo>
                <a:lnTo>
                  <a:pt x="111" y="201"/>
                </a:lnTo>
                <a:lnTo>
                  <a:pt x="164" y="253"/>
                </a:lnTo>
                <a:lnTo>
                  <a:pt x="306" y="111"/>
                </a:lnTo>
                <a:lnTo>
                  <a:pt x="309" y="109"/>
                </a:lnTo>
                <a:lnTo>
                  <a:pt x="314" y="108"/>
                </a:lnTo>
                <a:lnTo>
                  <a:pt x="318" y="109"/>
                </a:lnTo>
                <a:lnTo>
                  <a:pt x="323" y="111"/>
                </a:lnTo>
                <a:lnTo>
                  <a:pt x="325" y="114"/>
                </a:lnTo>
                <a:lnTo>
                  <a:pt x="326" y="119"/>
                </a:lnTo>
                <a:lnTo>
                  <a:pt x="325" y="124"/>
                </a:lnTo>
                <a:lnTo>
                  <a:pt x="323" y="127"/>
                </a:lnTo>
                <a:close/>
                <a:moveTo>
                  <a:pt x="323" y="414"/>
                </a:moveTo>
                <a:lnTo>
                  <a:pt x="171" y="565"/>
                </a:lnTo>
                <a:lnTo>
                  <a:pt x="168" y="568"/>
                </a:lnTo>
                <a:lnTo>
                  <a:pt x="164" y="569"/>
                </a:lnTo>
                <a:lnTo>
                  <a:pt x="158" y="568"/>
                </a:lnTo>
                <a:lnTo>
                  <a:pt x="155" y="565"/>
                </a:lnTo>
                <a:lnTo>
                  <a:pt x="94" y="505"/>
                </a:lnTo>
                <a:lnTo>
                  <a:pt x="92" y="502"/>
                </a:lnTo>
                <a:lnTo>
                  <a:pt x="91" y="497"/>
                </a:lnTo>
                <a:lnTo>
                  <a:pt x="92" y="493"/>
                </a:lnTo>
                <a:lnTo>
                  <a:pt x="94" y="488"/>
                </a:lnTo>
                <a:lnTo>
                  <a:pt x="98" y="486"/>
                </a:lnTo>
                <a:lnTo>
                  <a:pt x="103" y="485"/>
                </a:lnTo>
                <a:lnTo>
                  <a:pt x="107" y="486"/>
                </a:lnTo>
                <a:lnTo>
                  <a:pt x="111" y="488"/>
                </a:lnTo>
                <a:lnTo>
                  <a:pt x="164" y="540"/>
                </a:lnTo>
                <a:lnTo>
                  <a:pt x="306" y="397"/>
                </a:lnTo>
                <a:lnTo>
                  <a:pt x="309" y="395"/>
                </a:lnTo>
                <a:lnTo>
                  <a:pt x="314" y="394"/>
                </a:lnTo>
                <a:lnTo>
                  <a:pt x="318" y="395"/>
                </a:lnTo>
                <a:lnTo>
                  <a:pt x="323" y="398"/>
                </a:lnTo>
                <a:lnTo>
                  <a:pt x="325" y="401"/>
                </a:lnTo>
                <a:lnTo>
                  <a:pt x="326" y="406"/>
                </a:lnTo>
                <a:lnTo>
                  <a:pt x="325" y="410"/>
                </a:lnTo>
                <a:lnTo>
                  <a:pt x="323" y="414"/>
                </a:lnTo>
                <a:close/>
                <a:moveTo>
                  <a:pt x="707" y="0"/>
                </a:moveTo>
                <a:lnTo>
                  <a:pt x="12" y="0"/>
                </a:lnTo>
                <a:lnTo>
                  <a:pt x="8" y="2"/>
                </a:lnTo>
                <a:lnTo>
                  <a:pt x="3" y="5"/>
                </a:lnTo>
                <a:lnTo>
                  <a:pt x="1" y="8"/>
                </a:lnTo>
                <a:lnTo>
                  <a:pt x="0" y="13"/>
                </a:lnTo>
                <a:lnTo>
                  <a:pt x="0" y="707"/>
                </a:lnTo>
                <a:lnTo>
                  <a:pt x="1" y="713"/>
                </a:lnTo>
                <a:lnTo>
                  <a:pt x="3" y="716"/>
                </a:lnTo>
                <a:lnTo>
                  <a:pt x="8" y="719"/>
                </a:lnTo>
                <a:lnTo>
                  <a:pt x="12" y="719"/>
                </a:lnTo>
                <a:lnTo>
                  <a:pt x="707" y="719"/>
                </a:lnTo>
                <a:lnTo>
                  <a:pt x="711" y="719"/>
                </a:lnTo>
                <a:lnTo>
                  <a:pt x="716" y="716"/>
                </a:lnTo>
                <a:lnTo>
                  <a:pt x="718" y="713"/>
                </a:lnTo>
                <a:lnTo>
                  <a:pt x="719" y="707"/>
                </a:lnTo>
                <a:lnTo>
                  <a:pt x="719" y="13"/>
                </a:lnTo>
                <a:lnTo>
                  <a:pt x="718" y="8"/>
                </a:lnTo>
                <a:lnTo>
                  <a:pt x="716" y="5"/>
                </a:lnTo>
                <a:lnTo>
                  <a:pt x="711" y="2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5" name="Полилиния 4665" descr="Значок графика. ">
            <a:extLst>
              <a:ext uri="{FF2B5EF4-FFF2-40B4-BE49-F238E27FC236}">
                <a16:creationId xmlns:a16="http://schemas.microsoft.com/office/drawing/2014/main" xmlns="" id="{557E39B2-E017-4E5C-B53E-DDE3B9D4C92C}"/>
              </a:ext>
            </a:extLst>
          </p:cNvPr>
          <p:cNvSpPr>
            <a:spLocks/>
          </p:cNvSpPr>
          <p:nvPr/>
        </p:nvSpPr>
        <p:spPr bwMode="auto">
          <a:xfrm>
            <a:off x="7877961" y="3531386"/>
            <a:ext cx="347679" cy="347679"/>
          </a:xfrm>
          <a:custGeom>
            <a:avLst/>
            <a:gdLst>
              <a:gd name="T0" fmla="*/ 761 w 904"/>
              <a:gd name="T1" fmla="*/ 213 h 903"/>
              <a:gd name="T2" fmla="*/ 754 w 904"/>
              <a:gd name="T3" fmla="*/ 225 h 903"/>
              <a:gd name="T4" fmla="*/ 576 w 904"/>
              <a:gd name="T5" fmla="*/ 277 h 903"/>
              <a:gd name="T6" fmla="*/ 498 w 904"/>
              <a:gd name="T7" fmla="*/ 298 h 903"/>
              <a:gd name="T8" fmla="*/ 431 w 904"/>
              <a:gd name="T9" fmla="*/ 329 h 903"/>
              <a:gd name="T10" fmla="*/ 578 w 904"/>
              <a:gd name="T11" fmla="*/ 170 h 903"/>
              <a:gd name="T12" fmla="*/ 618 w 904"/>
              <a:gd name="T13" fmla="*/ 180 h 903"/>
              <a:gd name="T14" fmla="*/ 661 w 904"/>
              <a:gd name="T15" fmla="*/ 169 h 903"/>
              <a:gd name="T16" fmla="*/ 693 w 904"/>
              <a:gd name="T17" fmla="*/ 141 h 903"/>
              <a:gd name="T18" fmla="*/ 707 w 904"/>
              <a:gd name="T19" fmla="*/ 99 h 903"/>
              <a:gd name="T20" fmla="*/ 701 w 904"/>
              <a:gd name="T21" fmla="*/ 55 h 903"/>
              <a:gd name="T22" fmla="*/ 676 w 904"/>
              <a:gd name="T23" fmla="*/ 20 h 903"/>
              <a:gd name="T24" fmla="*/ 636 w 904"/>
              <a:gd name="T25" fmla="*/ 2 h 903"/>
              <a:gd name="T26" fmla="*/ 591 w 904"/>
              <a:gd name="T27" fmla="*/ 4 h 903"/>
              <a:gd name="T28" fmla="*/ 554 w 904"/>
              <a:gd name="T29" fmla="*/ 25 h 903"/>
              <a:gd name="T30" fmla="*/ 531 w 904"/>
              <a:gd name="T31" fmla="*/ 63 h 903"/>
              <a:gd name="T32" fmla="*/ 532 w 904"/>
              <a:gd name="T33" fmla="*/ 118 h 903"/>
              <a:gd name="T34" fmla="*/ 369 w 904"/>
              <a:gd name="T35" fmla="*/ 289 h 903"/>
              <a:gd name="T36" fmla="*/ 325 w 904"/>
              <a:gd name="T37" fmla="*/ 289 h 903"/>
              <a:gd name="T38" fmla="*/ 294 w 904"/>
              <a:gd name="T39" fmla="*/ 308 h 903"/>
              <a:gd name="T40" fmla="*/ 275 w 904"/>
              <a:gd name="T41" fmla="*/ 338 h 903"/>
              <a:gd name="T42" fmla="*/ 275 w 904"/>
              <a:gd name="T43" fmla="*/ 383 h 903"/>
              <a:gd name="T44" fmla="*/ 113 w 904"/>
              <a:gd name="T45" fmla="*/ 545 h 903"/>
              <a:gd name="T46" fmla="*/ 64 w 904"/>
              <a:gd name="T47" fmla="*/ 546 h 903"/>
              <a:gd name="T48" fmla="*/ 26 w 904"/>
              <a:gd name="T49" fmla="*/ 568 h 903"/>
              <a:gd name="T50" fmla="*/ 5 w 904"/>
              <a:gd name="T51" fmla="*/ 605 h 903"/>
              <a:gd name="T52" fmla="*/ 3 w 904"/>
              <a:gd name="T53" fmla="*/ 650 h 903"/>
              <a:gd name="T54" fmla="*/ 21 w 904"/>
              <a:gd name="T55" fmla="*/ 690 h 903"/>
              <a:gd name="T56" fmla="*/ 56 w 904"/>
              <a:gd name="T57" fmla="*/ 716 h 903"/>
              <a:gd name="T58" fmla="*/ 100 w 904"/>
              <a:gd name="T59" fmla="*/ 722 h 903"/>
              <a:gd name="T60" fmla="*/ 142 w 904"/>
              <a:gd name="T61" fmla="*/ 706 h 903"/>
              <a:gd name="T62" fmla="*/ 170 w 904"/>
              <a:gd name="T63" fmla="*/ 675 h 903"/>
              <a:gd name="T64" fmla="*/ 181 w 904"/>
              <a:gd name="T65" fmla="*/ 632 h 903"/>
              <a:gd name="T66" fmla="*/ 171 w 904"/>
              <a:gd name="T67" fmla="*/ 591 h 903"/>
              <a:gd name="T68" fmla="*/ 316 w 904"/>
              <a:gd name="T69" fmla="*/ 430 h 903"/>
              <a:gd name="T70" fmla="*/ 286 w 904"/>
              <a:gd name="T71" fmla="*/ 538 h 903"/>
              <a:gd name="T72" fmla="*/ 271 w 904"/>
              <a:gd name="T73" fmla="*/ 753 h 903"/>
              <a:gd name="T74" fmla="*/ 216 w 904"/>
              <a:gd name="T75" fmla="*/ 757 h 903"/>
              <a:gd name="T76" fmla="*/ 212 w 904"/>
              <a:gd name="T77" fmla="*/ 888 h 903"/>
              <a:gd name="T78" fmla="*/ 218 w 904"/>
              <a:gd name="T79" fmla="*/ 901 h 903"/>
              <a:gd name="T80" fmla="*/ 349 w 904"/>
              <a:gd name="T81" fmla="*/ 903 h 903"/>
              <a:gd name="T82" fmla="*/ 361 w 904"/>
              <a:gd name="T83" fmla="*/ 894 h 903"/>
              <a:gd name="T84" fmla="*/ 361 w 904"/>
              <a:gd name="T85" fmla="*/ 762 h 903"/>
              <a:gd name="T86" fmla="*/ 349 w 904"/>
              <a:gd name="T87" fmla="*/ 753 h 903"/>
              <a:gd name="T88" fmla="*/ 305 w 904"/>
              <a:gd name="T89" fmla="*/ 597 h 903"/>
              <a:gd name="T90" fmla="*/ 343 w 904"/>
              <a:gd name="T91" fmla="*/ 469 h 903"/>
              <a:gd name="T92" fmla="*/ 383 w 904"/>
              <a:gd name="T93" fmla="*/ 426 h 903"/>
              <a:gd name="T94" fmla="*/ 418 w 904"/>
              <a:gd name="T95" fmla="*/ 383 h 903"/>
              <a:gd name="T96" fmla="*/ 471 w 904"/>
              <a:gd name="T97" fmla="*/ 342 h 903"/>
              <a:gd name="T98" fmla="*/ 544 w 904"/>
              <a:gd name="T99" fmla="*/ 315 h 903"/>
              <a:gd name="T100" fmla="*/ 627 w 904"/>
              <a:gd name="T101" fmla="*/ 302 h 903"/>
              <a:gd name="T102" fmla="*/ 754 w 904"/>
              <a:gd name="T103" fmla="*/ 348 h 903"/>
              <a:gd name="T104" fmla="*/ 763 w 904"/>
              <a:gd name="T105" fmla="*/ 360 h 903"/>
              <a:gd name="T106" fmla="*/ 895 w 904"/>
              <a:gd name="T107" fmla="*/ 360 h 903"/>
              <a:gd name="T108" fmla="*/ 904 w 904"/>
              <a:gd name="T109" fmla="*/ 348 h 903"/>
              <a:gd name="T110" fmla="*/ 902 w 904"/>
              <a:gd name="T111" fmla="*/ 217 h 903"/>
              <a:gd name="T112" fmla="*/ 889 w 904"/>
              <a:gd name="T113" fmla="*/ 21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04" h="903">
                <a:moveTo>
                  <a:pt x="889" y="211"/>
                </a:moveTo>
                <a:lnTo>
                  <a:pt x="768" y="211"/>
                </a:lnTo>
                <a:lnTo>
                  <a:pt x="765" y="211"/>
                </a:lnTo>
                <a:lnTo>
                  <a:pt x="763" y="212"/>
                </a:lnTo>
                <a:lnTo>
                  <a:pt x="761" y="213"/>
                </a:lnTo>
                <a:lnTo>
                  <a:pt x="758" y="215"/>
                </a:lnTo>
                <a:lnTo>
                  <a:pt x="756" y="217"/>
                </a:lnTo>
                <a:lnTo>
                  <a:pt x="755" y="220"/>
                </a:lnTo>
                <a:lnTo>
                  <a:pt x="754" y="222"/>
                </a:lnTo>
                <a:lnTo>
                  <a:pt x="754" y="225"/>
                </a:lnTo>
                <a:lnTo>
                  <a:pt x="754" y="271"/>
                </a:lnTo>
                <a:lnTo>
                  <a:pt x="663" y="271"/>
                </a:lnTo>
                <a:lnTo>
                  <a:pt x="627" y="272"/>
                </a:lnTo>
                <a:lnTo>
                  <a:pt x="593" y="275"/>
                </a:lnTo>
                <a:lnTo>
                  <a:pt x="576" y="277"/>
                </a:lnTo>
                <a:lnTo>
                  <a:pt x="561" y="281"/>
                </a:lnTo>
                <a:lnTo>
                  <a:pt x="545" y="284"/>
                </a:lnTo>
                <a:lnTo>
                  <a:pt x="529" y="287"/>
                </a:lnTo>
                <a:lnTo>
                  <a:pt x="513" y="292"/>
                </a:lnTo>
                <a:lnTo>
                  <a:pt x="498" y="298"/>
                </a:lnTo>
                <a:lnTo>
                  <a:pt x="484" y="302"/>
                </a:lnTo>
                <a:lnTo>
                  <a:pt x="470" y="309"/>
                </a:lnTo>
                <a:lnTo>
                  <a:pt x="457" y="315"/>
                </a:lnTo>
                <a:lnTo>
                  <a:pt x="443" y="323"/>
                </a:lnTo>
                <a:lnTo>
                  <a:pt x="431" y="329"/>
                </a:lnTo>
                <a:lnTo>
                  <a:pt x="418" y="337"/>
                </a:lnTo>
                <a:lnTo>
                  <a:pt x="415" y="328"/>
                </a:lnTo>
                <a:lnTo>
                  <a:pt x="409" y="319"/>
                </a:lnTo>
                <a:lnTo>
                  <a:pt x="565" y="163"/>
                </a:lnTo>
                <a:lnTo>
                  <a:pt x="578" y="170"/>
                </a:lnTo>
                <a:lnTo>
                  <a:pt x="590" y="176"/>
                </a:lnTo>
                <a:lnTo>
                  <a:pt x="597" y="178"/>
                </a:lnTo>
                <a:lnTo>
                  <a:pt x="604" y="179"/>
                </a:lnTo>
                <a:lnTo>
                  <a:pt x="610" y="180"/>
                </a:lnTo>
                <a:lnTo>
                  <a:pt x="618" y="180"/>
                </a:lnTo>
                <a:lnTo>
                  <a:pt x="627" y="180"/>
                </a:lnTo>
                <a:lnTo>
                  <a:pt x="636" y="178"/>
                </a:lnTo>
                <a:lnTo>
                  <a:pt x="644" y="176"/>
                </a:lnTo>
                <a:lnTo>
                  <a:pt x="653" y="173"/>
                </a:lnTo>
                <a:lnTo>
                  <a:pt x="661" y="169"/>
                </a:lnTo>
                <a:lnTo>
                  <a:pt x="668" y="164"/>
                </a:lnTo>
                <a:lnTo>
                  <a:pt x="676" y="160"/>
                </a:lnTo>
                <a:lnTo>
                  <a:pt x="681" y="154"/>
                </a:lnTo>
                <a:lnTo>
                  <a:pt x="687" y="147"/>
                </a:lnTo>
                <a:lnTo>
                  <a:pt x="693" y="141"/>
                </a:lnTo>
                <a:lnTo>
                  <a:pt x="697" y="133"/>
                </a:lnTo>
                <a:lnTo>
                  <a:pt x="701" y="125"/>
                </a:lnTo>
                <a:lnTo>
                  <a:pt x="704" y="117"/>
                </a:lnTo>
                <a:lnTo>
                  <a:pt x="706" y="108"/>
                </a:lnTo>
                <a:lnTo>
                  <a:pt x="707" y="99"/>
                </a:lnTo>
                <a:lnTo>
                  <a:pt x="709" y="90"/>
                </a:lnTo>
                <a:lnTo>
                  <a:pt x="707" y="81"/>
                </a:lnTo>
                <a:lnTo>
                  <a:pt x="706" y="72"/>
                </a:lnTo>
                <a:lnTo>
                  <a:pt x="704" y="63"/>
                </a:lnTo>
                <a:lnTo>
                  <a:pt x="701" y="55"/>
                </a:lnTo>
                <a:lnTo>
                  <a:pt x="697" y="47"/>
                </a:lnTo>
                <a:lnTo>
                  <a:pt x="693" y="39"/>
                </a:lnTo>
                <a:lnTo>
                  <a:pt x="687" y="32"/>
                </a:lnTo>
                <a:lnTo>
                  <a:pt x="681" y="25"/>
                </a:lnTo>
                <a:lnTo>
                  <a:pt x="676" y="20"/>
                </a:lnTo>
                <a:lnTo>
                  <a:pt x="668" y="15"/>
                </a:lnTo>
                <a:lnTo>
                  <a:pt x="661" y="11"/>
                </a:lnTo>
                <a:lnTo>
                  <a:pt x="653" y="6"/>
                </a:lnTo>
                <a:lnTo>
                  <a:pt x="644" y="4"/>
                </a:lnTo>
                <a:lnTo>
                  <a:pt x="636" y="2"/>
                </a:lnTo>
                <a:lnTo>
                  <a:pt x="627" y="0"/>
                </a:lnTo>
                <a:lnTo>
                  <a:pt x="618" y="0"/>
                </a:lnTo>
                <a:lnTo>
                  <a:pt x="609" y="0"/>
                </a:lnTo>
                <a:lnTo>
                  <a:pt x="600" y="2"/>
                </a:lnTo>
                <a:lnTo>
                  <a:pt x="591" y="4"/>
                </a:lnTo>
                <a:lnTo>
                  <a:pt x="583" y="6"/>
                </a:lnTo>
                <a:lnTo>
                  <a:pt x="575" y="11"/>
                </a:lnTo>
                <a:lnTo>
                  <a:pt x="567" y="15"/>
                </a:lnTo>
                <a:lnTo>
                  <a:pt x="561" y="20"/>
                </a:lnTo>
                <a:lnTo>
                  <a:pt x="554" y="25"/>
                </a:lnTo>
                <a:lnTo>
                  <a:pt x="548" y="32"/>
                </a:lnTo>
                <a:lnTo>
                  <a:pt x="543" y="39"/>
                </a:lnTo>
                <a:lnTo>
                  <a:pt x="538" y="47"/>
                </a:lnTo>
                <a:lnTo>
                  <a:pt x="535" y="55"/>
                </a:lnTo>
                <a:lnTo>
                  <a:pt x="531" y="63"/>
                </a:lnTo>
                <a:lnTo>
                  <a:pt x="529" y="72"/>
                </a:lnTo>
                <a:lnTo>
                  <a:pt x="528" y="81"/>
                </a:lnTo>
                <a:lnTo>
                  <a:pt x="528" y="90"/>
                </a:lnTo>
                <a:lnTo>
                  <a:pt x="529" y="105"/>
                </a:lnTo>
                <a:lnTo>
                  <a:pt x="532" y="118"/>
                </a:lnTo>
                <a:lnTo>
                  <a:pt x="537" y="131"/>
                </a:lnTo>
                <a:lnTo>
                  <a:pt x="545" y="142"/>
                </a:lnTo>
                <a:lnTo>
                  <a:pt x="388" y="298"/>
                </a:lnTo>
                <a:lnTo>
                  <a:pt x="379" y="293"/>
                </a:lnTo>
                <a:lnTo>
                  <a:pt x="369" y="289"/>
                </a:lnTo>
                <a:lnTo>
                  <a:pt x="358" y="286"/>
                </a:lnTo>
                <a:lnTo>
                  <a:pt x="347" y="285"/>
                </a:lnTo>
                <a:lnTo>
                  <a:pt x="339" y="286"/>
                </a:lnTo>
                <a:lnTo>
                  <a:pt x="331" y="287"/>
                </a:lnTo>
                <a:lnTo>
                  <a:pt x="325" y="289"/>
                </a:lnTo>
                <a:lnTo>
                  <a:pt x="318" y="292"/>
                </a:lnTo>
                <a:lnTo>
                  <a:pt x="311" y="294"/>
                </a:lnTo>
                <a:lnTo>
                  <a:pt x="304" y="299"/>
                </a:lnTo>
                <a:lnTo>
                  <a:pt x="299" y="303"/>
                </a:lnTo>
                <a:lnTo>
                  <a:pt x="294" y="308"/>
                </a:lnTo>
                <a:lnTo>
                  <a:pt x="288" y="313"/>
                </a:lnTo>
                <a:lnTo>
                  <a:pt x="284" y="319"/>
                </a:lnTo>
                <a:lnTo>
                  <a:pt x="281" y="325"/>
                </a:lnTo>
                <a:lnTo>
                  <a:pt x="277" y="332"/>
                </a:lnTo>
                <a:lnTo>
                  <a:pt x="275" y="338"/>
                </a:lnTo>
                <a:lnTo>
                  <a:pt x="273" y="346"/>
                </a:lnTo>
                <a:lnTo>
                  <a:pt x="271" y="353"/>
                </a:lnTo>
                <a:lnTo>
                  <a:pt x="271" y="361"/>
                </a:lnTo>
                <a:lnTo>
                  <a:pt x="273" y="372"/>
                </a:lnTo>
                <a:lnTo>
                  <a:pt x="275" y="383"/>
                </a:lnTo>
                <a:lnTo>
                  <a:pt x="278" y="393"/>
                </a:lnTo>
                <a:lnTo>
                  <a:pt x="284" y="403"/>
                </a:lnTo>
                <a:lnTo>
                  <a:pt x="134" y="553"/>
                </a:lnTo>
                <a:lnTo>
                  <a:pt x="124" y="547"/>
                </a:lnTo>
                <a:lnTo>
                  <a:pt x="113" y="545"/>
                </a:lnTo>
                <a:lnTo>
                  <a:pt x="102" y="543"/>
                </a:lnTo>
                <a:lnTo>
                  <a:pt x="91" y="542"/>
                </a:lnTo>
                <a:lnTo>
                  <a:pt x="82" y="542"/>
                </a:lnTo>
                <a:lnTo>
                  <a:pt x="73" y="544"/>
                </a:lnTo>
                <a:lnTo>
                  <a:pt x="64" y="546"/>
                </a:lnTo>
                <a:lnTo>
                  <a:pt x="56" y="548"/>
                </a:lnTo>
                <a:lnTo>
                  <a:pt x="48" y="553"/>
                </a:lnTo>
                <a:lnTo>
                  <a:pt x="40" y="557"/>
                </a:lnTo>
                <a:lnTo>
                  <a:pt x="33" y="562"/>
                </a:lnTo>
                <a:lnTo>
                  <a:pt x="26" y="568"/>
                </a:lnTo>
                <a:lnTo>
                  <a:pt x="21" y="574"/>
                </a:lnTo>
                <a:lnTo>
                  <a:pt x="16" y="581"/>
                </a:lnTo>
                <a:lnTo>
                  <a:pt x="12" y="589"/>
                </a:lnTo>
                <a:lnTo>
                  <a:pt x="7" y="597"/>
                </a:lnTo>
                <a:lnTo>
                  <a:pt x="5" y="605"/>
                </a:lnTo>
                <a:lnTo>
                  <a:pt x="3" y="614"/>
                </a:lnTo>
                <a:lnTo>
                  <a:pt x="0" y="623"/>
                </a:lnTo>
                <a:lnTo>
                  <a:pt x="0" y="632"/>
                </a:lnTo>
                <a:lnTo>
                  <a:pt x="0" y="641"/>
                </a:lnTo>
                <a:lnTo>
                  <a:pt x="3" y="650"/>
                </a:lnTo>
                <a:lnTo>
                  <a:pt x="5" y="659"/>
                </a:lnTo>
                <a:lnTo>
                  <a:pt x="7" y="667"/>
                </a:lnTo>
                <a:lnTo>
                  <a:pt x="12" y="675"/>
                </a:lnTo>
                <a:lnTo>
                  <a:pt x="16" y="683"/>
                </a:lnTo>
                <a:lnTo>
                  <a:pt x="21" y="690"/>
                </a:lnTo>
                <a:lnTo>
                  <a:pt x="26" y="696"/>
                </a:lnTo>
                <a:lnTo>
                  <a:pt x="33" y="702"/>
                </a:lnTo>
                <a:lnTo>
                  <a:pt x="40" y="706"/>
                </a:lnTo>
                <a:lnTo>
                  <a:pt x="48" y="711"/>
                </a:lnTo>
                <a:lnTo>
                  <a:pt x="56" y="716"/>
                </a:lnTo>
                <a:lnTo>
                  <a:pt x="64" y="718"/>
                </a:lnTo>
                <a:lnTo>
                  <a:pt x="73" y="720"/>
                </a:lnTo>
                <a:lnTo>
                  <a:pt x="82" y="722"/>
                </a:lnTo>
                <a:lnTo>
                  <a:pt x="91" y="722"/>
                </a:lnTo>
                <a:lnTo>
                  <a:pt x="100" y="722"/>
                </a:lnTo>
                <a:lnTo>
                  <a:pt x="109" y="720"/>
                </a:lnTo>
                <a:lnTo>
                  <a:pt x="118" y="718"/>
                </a:lnTo>
                <a:lnTo>
                  <a:pt x="126" y="716"/>
                </a:lnTo>
                <a:lnTo>
                  <a:pt x="134" y="711"/>
                </a:lnTo>
                <a:lnTo>
                  <a:pt x="142" y="706"/>
                </a:lnTo>
                <a:lnTo>
                  <a:pt x="148" y="702"/>
                </a:lnTo>
                <a:lnTo>
                  <a:pt x="155" y="696"/>
                </a:lnTo>
                <a:lnTo>
                  <a:pt x="161" y="690"/>
                </a:lnTo>
                <a:lnTo>
                  <a:pt x="165" y="683"/>
                </a:lnTo>
                <a:lnTo>
                  <a:pt x="170" y="675"/>
                </a:lnTo>
                <a:lnTo>
                  <a:pt x="174" y="667"/>
                </a:lnTo>
                <a:lnTo>
                  <a:pt x="177" y="659"/>
                </a:lnTo>
                <a:lnTo>
                  <a:pt x="179" y="650"/>
                </a:lnTo>
                <a:lnTo>
                  <a:pt x="181" y="641"/>
                </a:lnTo>
                <a:lnTo>
                  <a:pt x="181" y="632"/>
                </a:lnTo>
                <a:lnTo>
                  <a:pt x="181" y="623"/>
                </a:lnTo>
                <a:lnTo>
                  <a:pt x="180" y="615"/>
                </a:lnTo>
                <a:lnTo>
                  <a:pt x="178" y="607"/>
                </a:lnTo>
                <a:lnTo>
                  <a:pt x="174" y="599"/>
                </a:lnTo>
                <a:lnTo>
                  <a:pt x="171" y="591"/>
                </a:lnTo>
                <a:lnTo>
                  <a:pt x="168" y="585"/>
                </a:lnTo>
                <a:lnTo>
                  <a:pt x="163" y="578"/>
                </a:lnTo>
                <a:lnTo>
                  <a:pt x="157" y="571"/>
                </a:lnTo>
                <a:lnTo>
                  <a:pt x="305" y="424"/>
                </a:lnTo>
                <a:lnTo>
                  <a:pt x="316" y="430"/>
                </a:lnTo>
                <a:lnTo>
                  <a:pt x="328" y="433"/>
                </a:lnTo>
                <a:lnTo>
                  <a:pt x="314" y="457"/>
                </a:lnTo>
                <a:lnTo>
                  <a:pt x="303" y="483"/>
                </a:lnTo>
                <a:lnTo>
                  <a:pt x="294" y="510"/>
                </a:lnTo>
                <a:lnTo>
                  <a:pt x="286" y="538"/>
                </a:lnTo>
                <a:lnTo>
                  <a:pt x="279" y="568"/>
                </a:lnTo>
                <a:lnTo>
                  <a:pt x="275" y="598"/>
                </a:lnTo>
                <a:lnTo>
                  <a:pt x="273" y="630"/>
                </a:lnTo>
                <a:lnTo>
                  <a:pt x="271" y="662"/>
                </a:lnTo>
                <a:lnTo>
                  <a:pt x="271" y="753"/>
                </a:lnTo>
                <a:lnTo>
                  <a:pt x="226" y="753"/>
                </a:lnTo>
                <a:lnTo>
                  <a:pt x="223" y="753"/>
                </a:lnTo>
                <a:lnTo>
                  <a:pt x="221" y="754"/>
                </a:lnTo>
                <a:lnTo>
                  <a:pt x="218" y="755"/>
                </a:lnTo>
                <a:lnTo>
                  <a:pt x="216" y="757"/>
                </a:lnTo>
                <a:lnTo>
                  <a:pt x="214" y="760"/>
                </a:lnTo>
                <a:lnTo>
                  <a:pt x="213" y="762"/>
                </a:lnTo>
                <a:lnTo>
                  <a:pt x="212" y="764"/>
                </a:lnTo>
                <a:lnTo>
                  <a:pt x="212" y="767"/>
                </a:lnTo>
                <a:lnTo>
                  <a:pt x="212" y="888"/>
                </a:lnTo>
                <a:lnTo>
                  <a:pt x="212" y="891"/>
                </a:lnTo>
                <a:lnTo>
                  <a:pt x="213" y="894"/>
                </a:lnTo>
                <a:lnTo>
                  <a:pt x="214" y="896"/>
                </a:lnTo>
                <a:lnTo>
                  <a:pt x="216" y="898"/>
                </a:lnTo>
                <a:lnTo>
                  <a:pt x="218" y="901"/>
                </a:lnTo>
                <a:lnTo>
                  <a:pt x="221" y="902"/>
                </a:lnTo>
                <a:lnTo>
                  <a:pt x="223" y="903"/>
                </a:lnTo>
                <a:lnTo>
                  <a:pt x="226" y="903"/>
                </a:lnTo>
                <a:lnTo>
                  <a:pt x="347" y="903"/>
                </a:lnTo>
                <a:lnTo>
                  <a:pt x="349" y="903"/>
                </a:lnTo>
                <a:lnTo>
                  <a:pt x="353" y="902"/>
                </a:lnTo>
                <a:lnTo>
                  <a:pt x="355" y="901"/>
                </a:lnTo>
                <a:lnTo>
                  <a:pt x="357" y="898"/>
                </a:lnTo>
                <a:lnTo>
                  <a:pt x="360" y="896"/>
                </a:lnTo>
                <a:lnTo>
                  <a:pt x="361" y="894"/>
                </a:lnTo>
                <a:lnTo>
                  <a:pt x="362" y="891"/>
                </a:lnTo>
                <a:lnTo>
                  <a:pt x="362" y="888"/>
                </a:lnTo>
                <a:lnTo>
                  <a:pt x="362" y="767"/>
                </a:lnTo>
                <a:lnTo>
                  <a:pt x="362" y="764"/>
                </a:lnTo>
                <a:lnTo>
                  <a:pt x="361" y="762"/>
                </a:lnTo>
                <a:lnTo>
                  <a:pt x="360" y="760"/>
                </a:lnTo>
                <a:lnTo>
                  <a:pt x="357" y="757"/>
                </a:lnTo>
                <a:lnTo>
                  <a:pt x="355" y="755"/>
                </a:lnTo>
                <a:lnTo>
                  <a:pt x="353" y="754"/>
                </a:lnTo>
                <a:lnTo>
                  <a:pt x="349" y="753"/>
                </a:lnTo>
                <a:lnTo>
                  <a:pt x="347" y="753"/>
                </a:lnTo>
                <a:lnTo>
                  <a:pt x="302" y="753"/>
                </a:lnTo>
                <a:lnTo>
                  <a:pt x="302" y="662"/>
                </a:lnTo>
                <a:lnTo>
                  <a:pt x="303" y="629"/>
                </a:lnTo>
                <a:lnTo>
                  <a:pt x="305" y="597"/>
                </a:lnTo>
                <a:lnTo>
                  <a:pt x="310" y="566"/>
                </a:lnTo>
                <a:lnTo>
                  <a:pt x="317" y="537"/>
                </a:lnTo>
                <a:lnTo>
                  <a:pt x="326" y="509"/>
                </a:lnTo>
                <a:lnTo>
                  <a:pt x="336" y="482"/>
                </a:lnTo>
                <a:lnTo>
                  <a:pt x="343" y="469"/>
                </a:lnTo>
                <a:lnTo>
                  <a:pt x="348" y="457"/>
                </a:lnTo>
                <a:lnTo>
                  <a:pt x="355" y="446"/>
                </a:lnTo>
                <a:lnTo>
                  <a:pt x="363" y="434"/>
                </a:lnTo>
                <a:lnTo>
                  <a:pt x="373" y="431"/>
                </a:lnTo>
                <a:lnTo>
                  <a:pt x="383" y="426"/>
                </a:lnTo>
                <a:lnTo>
                  <a:pt x="393" y="420"/>
                </a:lnTo>
                <a:lnTo>
                  <a:pt x="401" y="413"/>
                </a:lnTo>
                <a:lnTo>
                  <a:pt x="408" y="404"/>
                </a:lnTo>
                <a:lnTo>
                  <a:pt x="414" y="395"/>
                </a:lnTo>
                <a:lnTo>
                  <a:pt x="418" y="383"/>
                </a:lnTo>
                <a:lnTo>
                  <a:pt x="421" y="372"/>
                </a:lnTo>
                <a:lnTo>
                  <a:pt x="433" y="364"/>
                </a:lnTo>
                <a:lnTo>
                  <a:pt x="445" y="356"/>
                </a:lnTo>
                <a:lnTo>
                  <a:pt x="458" y="348"/>
                </a:lnTo>
                <a:lnTo>
                  <a:pt x="471" y="342"/>
                </a:lnTo>
                <a:lnTo>
                  <a:pt x="485" y="335"/>
                </a:lnTo>
                <a:lnTo>
                  <a:pt x="498" y="329"/>
                </a:lnTo>
                <a:lnTo>
                  <a:pt x="513" y="324"/>
                </a:lnTo>
                <a:lnTo>
                  <a:pt x="529" y="319"/>
                </a:lnTo>
                <a:lnTo>
                  <a:pt x="544" y="315"/>
                </a:lnTo>
                <a:lnTo>
                  <a:pt x="559" y="311"/>
                </a:lnTo>
                <a:lnTo>
                  <a:pt x="576" y="308"/>
                </a:lnTo>
                <a:lnTo>
                  <a:pt x="593" y="306"/>
                </a:lnTo>
                <a:lnTo>
                  <a:pt x="610" y="303"/>
                </a:lnTo>
                <a:lnTo>
                  <a:pt x="627" y="302"/>
                </a:lnTo>
                <a:lnTo>
                  <a:pt x="645" y="301"/>
                </a:lnTo>
                <a:lnTo>
                  <a:pt x="663" y="301"/>
                </a:lnTo>
                <a:lnTo>
                  <a:pt x="754" y="301"/>
                </a:lnTo>
                <a:lnTo>
                  <a:pt x="754" y="346"/>
                </a:lnTo>
                <a:lnTo>
                  <a:pt x="754" y="348"/>
                </a:lnTo>
                <a:lnTo>
                  <a:pt x="755" y="352"/>
                </a:lnTo>
                <a:lnTo>
                  <a:pt x="756" y="354"/>
                </a:lnTo>
                <a:lnTo>
                  <a:pt x="758" y="356"/>
                </a:lnTo>
                <a:lnTo>
                  <a:pt x="761" y="359"/>
                </a:lnTo>
                <a:lnTo>
                  <a:pt x="763" y="360"/>
                </a:lnTo>
                <a:lnTo>
                  <a:pt x="765" y="361"/>
                </a:lnTo>
                <a:lnTo>
                  <a:pt x="768" y="361"/>
                </a:lnTo>
                <a:lnTo>
                  <a:pt x="889" y="361"/>
                </a:lnTo>
                <a:lnTo>
                  <a:pt x="892" y="361"/>
                </a:lnTo>
                <a:lnTo>
                  <a:pt x="895" y="360"/>
                </a:lnTo>
                <a:lnTo>
                  <a:pt x="897" y="359"/>
                </a:lnTo>
                <a:lnTo>
                  <a:pt x="899" y="356"/>
                </a:lnTo>
                <a:lnTo>
                  <a:pt x="902" y="354"/>
                </a:lnTo>
                <a:lnTo>
                  <a:pt x="903" y="352"/>
                </a:lnTo>
                <a:lnTo>
                  <a:pt x="904" y="348"/>
                </a:lnTo>
                <a:lnTo>
                  <a:pt x="904" y="346"/>
                </a:lnTo>
                <a:lnTo>
                  <a:pt x="904" y="225"/>
                </a:lnTo>
                <a:lnTo>
                  <a:pt x="904" y="222"/>
                </a:lnTo>
                <a:lnTo>
                  <a:pt x="903" y="220"/>
                </a:lnTo>
                <a:lnTo>
                  <a:pt x="902" y="217"/>
                </a:lnTo>
                <a:lnTo>
                  <a:pt x="899" y="215"/>
                </a:lnTo>
                <a:lnTo>
                  <a:pt x="897" y="213"/>
                </a:lnTo>
                <a:lnTo>
                  <a:pt x="895" y="212"/>
                </a:lnTo>
                <a:lnTo>
                  <a:pt x="892" y="211"/>
                </a:lnTo>
                <a:lnTo>
                  <a:pt x="889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36" name="Группа 35" descr="Значок человека и шестеренки. ">
            <a:extLst>
              <a:ext uri="{FF2B5EF4-FFF2-40B4-BE49-F238E27FC236}">
                <a16:creationId xmlns:a16="http://schemas.microsoft.com/office/drawing/2014/main" xmlns="" id="{ECC5F635-1712-4572-A9EC-F94E2199DDBD}"/>
              </a:ext>
            </a:extLst>
          </p:cNvPr>
          <p:cNvGrpSpPr/>
          <p:nvPr/>
        </p:nvGrpSpPr>
        <p:grpSpPr>
          <a:xfrm>
            <a:off x="7133464" y="5355478"/>
            <a:ext cx="338073" cy="339996"/>
            <a:chOff x="6450013" y="5349875"/>
            <a:chExt cx="279399" cy="280988"/>
          </a:xfrm>
          <a:solidFill>
            <a:schemeClr val="bg1"/>
          </a:solidFill>
        </p:grpSpPr>
        <p:sp>
          <p:nvSpPr>
            <p:cNvPr id="37" name="Полилиния 3673">
              <a:extLst>
                <a:ext uri="{FF2B5EF4-FFF2-40B4-BE49-F238E27FC236}">
                  <a16:creationId xmlns:a16="http://schemas.microsoft.com/office/drawing/2014/main" xmlns="" id="{D1391604-D4EC-48A8-AE57-EDF194392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5349875"/>
              <a:ext cx="182562" cy="238125"/>
            </a:xfrm>
            <a:custGeom>
              <a:avLst/>
              <a:gdLst>
                <a:gd name="T0" fmla="*/ 379 w 459"/>
                <a:gd name="T1" fmla="*/ 550 h 602"/>
                <a:gd name="T2" fmla="*/ 380 w 459"/>
                <a:gd name="T3" fmla="*/ 519 h 602"/>
                <a:gd name="T4" fmla="*/ 345 w 459"/>
                <a:gd name="T5" fmla="*/ 495 h 602"/>
                <a:gd name="T6" fmla="*/ 397 w 459"/>
                <a:gd name="T7" fmla="*/ 400 h 602"/>
                <a:gd name="T8" fmla="*/ 408 w 459"/>
                <a:gd name="T9" fmla="*/ 395 h 602"/>
                <a:gd name="T10" fmla="*/ 450 w 459"/>
                <a:gd name="T11" fmla="*/ 406 h 602"/>
                <a:gd name="T12" fmla="*/ 412 w 459"/>
                <a:gd name="T13" fmla="*/ 384 h 602"/>
                <a:gd name="T14" fmla="*/ 376 w 459"/>
                <a:gd name="T15" fmla="*/ 370 h 602"/>
                <a:gd name="T16" fmla="*/ 361 w 459"/>
                <a:gd name="T17" fmla="*/ 307 h 602"/>
                <a:gd name="T18" fmla="*/ 379 w 459"/>
                <a:gd name="T19" fmla="*/ 288 h 602"/>
                <a:gd name="T20" fmla="*/ 397 w 459"/>
                <a:gd name="T21" fmla="*/ 252 h 602"/>
                <a:gd name="T22" fmla="*/ 406 w 459"/>
                <a:gd name="T23" fmla="*/ 214 h 602"/>
                <a:gd name="T24" fmla="*/ 415 w 459"/>
                <a:gd name="T25" fmla="*/ 202 h 602"/>
                <a:gd name="T26" fmla="*/ 420 w 459"/>
                <a:gd name="T27" fmla="*/ 183 h 602"/>
                <a:gd name="T28" fmla="*/ 416 w 459"/>
                <a:gd name="T29" fmla="*/ 152 h 602"/>
                <a:gd name="T30" fmla="*/ 412 w 459"/>
                <a:gd name="T31" fmla="*/ 121 h 602"/>
                <a:gd name="T32" fmla="*/ 420 w 459"/>
                <a:gd name="T33" fmla="*/ 78 h 602"/>
                <a:gd name="T34" fmla="*/ 415 w 459"/>
                <a:gd name="T35" fmla="*/ 45 h 602"/>
                <a:gd name="T36" fmla="*/ 403 w 459"/>
                <a:gd name="T37" fmla="*/ 27 h 602"/>
                <a:gd name="T38" fmla="*/ 382 w 459"/>
                <a:gd name="T39" fmla="*/ 15 h 602"/>
                <a:gd name="T40" fmla="*/ 341 w 459"/>
                <a:gd name="T41" fmla="*/ 3 h 602"/>
                <a:gd name="T42" fmla="*/ 291 w 459"/>
                <a:gd name="T43" fmla="*/ 0 h 602"/>
                <a:gd name="T44" fmla="*/ 245 w 459"/>
                <a:gd name="T45" fmla="*/ 9 h 602"/>
                <a:gd name="T46" fmla="*/ 213 w 459"/>
                <a:gd name="T47" fmla="*/ 27 h 602"/>
                <a:gd name="T48" fmla="*/ 201 w 459"/>
                <a:gd name="T49" fmla="*/ 42 h 602"/>
                <a:gd name="T50" fmla="*/ 181 w 459"/>
                <a:gd name="T51" fmla="*/ 44 h 602"/>
                <a:gd name="T52" fmla="*/ 163 w 459"/>
                <a:gd name="T53" fmla="*/ 56 h 602"/>
                <a:gd name="T54" fmla="*/ 155 w 459"/>
                <a:gd name="T55" fmla="*/ 87 h 602"/>
                <a:gd name="T56" fmla="*/ 164 w 459"/>
                <a:gd name="T57" fmla="*/ 138 h 602"/>
                <a:gd name="T58" fmla="*/ 159 w 459"/>
                <a:gd name="T59" fmla="*/ 144 h 602"/>
                <a:gd name="T60" fmla="*/ 150 w 459"/>
                <a:gd name="T61" fmla="*/ 162 h 602"/>
                <a:gd name="T62" fmla="*/ 149 w 459"/>
                <a:gd name="T63" fmla="*/ 184 h 602"/>
                <a:gd name="T64" fmla="*/ 154 w 459"/>
                <a:gd name="T65" fmla="*/ 201 h 602"/>
                <a:gd name="T66" fmla="*/ 163 w 459"/>
                <a:gd name="T67" fmla="*/ 214 h 602"/>
                <a:gd name="T68" fmla="*/ 169 w 459"/>
                <a:gd name="T69" fmla="*/ 237 h 602"/>
                <a:gd name="T70" fmla="*/ 179 w 459"/>
                <a:gd name="T71" fmla="*/ 271 h 602"/>
                <a:gd name="T72" fmla="*/ 203 w 459"/>
                <a:gd name="T73" fmla="*/ 306 h 602"/>
                <a:gd name="T74" fmla="*/ 215 w 459"/>
                <a:gd name="T75" fmla="*/ 364 h 602"/>
                <a:gd name="T76" fmla="*/ 171 w 459"/>
                <a:gd name="T77" fmla="*/ 381 h 602"/>
                <a:gd name="T78" fmla="*/ 106 w 459"/>
                <a:gd name="T79" fmla="*/ 401 h 602"/>
                <a:gd name="T80" fmla="*/ 46 w 459"/>
                <a:gd name="T81" fmla="*/ 428 h 602"/>
                <a:gd name="T82" fmla="*/ 22 w 459"/>
                <a:gd name="T83" fmla="*/ 449 h 602"/>
                <a:gd name="T84" fmla="*/ 10 w 459"/>
                <a:gd name="T85" fmla="*/ 479 h 602"/>
                <a:gd name="T86" fmla="*/ 2 w 459"/>
                <a:gd name="T87" fmla="*/ 540 h 602"/>
                <a:gd name="T88" fmla="*/ 1 w 459"/>
                <a:gd name="T89" fmla="*/ 594 h 602"/>
                <a:gd name="T90" fmla="*/ 11 w 459"/>
                <a:gd name="T91" fmla="*/ 602 h 602"/>
                <a:gd name="T92" fmla="*/ 345 w 459"/>
                <a:gd name="T93" fmla="*/ 589 h 602"/>
                <a:gd name="T94" fmla="*/ 352 w 459"/>
                <a:gd name="T95" fmla="*/ 57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9" h="602">
                  <a:moveTo>
                    <a:pt x="352" y="577"/>
                  </a:moveTo>
                  <a:lnTo>
                    <a:pt x="380" y="560"/>
                  </a:lnTo>
                  <a:lnTo>
                    <a:pt x="379" y="550"/>
                  </a:lnTo>
                  <a:lnTo>
                    <a:pt x="379" y="540"/>
                  </a:lnTo>
                  <a:lnTo>
                    <a:pt x="379" y="530"/>
                  </a:lnTo>
                  <a:lnTo>
                    <a:pt x="380" y="519"/>
                  </a:lnTo>
                  <a:lnTo>
                    <a:pt x="352" y="503"/>
                  </a:lnTo>
                  <a:lnTo>
                    <a:pt x="348" y="499"/>
                  </a:lnTo>
                  <a:lnTo>
                    <a:pt x="345" y="495"/>
                  </a:lnTo>
                  <a:lnTo>
                    <a:pt x="345" y="490"/>
                  </a:lnTo>
                  <a:lnTo>
                    <a:pt x="346" y="486"/>
                  </a:lnTo>
                  <a:lnTo>
                    <a:pt x="397" y="400"/>
                  </a:lnTo>
                  <a:lnTo>
                    <a:pt x="399" y="397"/>
                  </a:lnTo>
                  <a:lnTo>
                    <a:pt x="403" y="395"/>
                  </a:lnTo>
                  <a:lnTo>
                    <a:pt x="408" y="395"/>
                  </a:lnTo>
                  <a:lnTo>
                    <a:pt x="413" y="396"/>
                  </a:lnTo>
                  <a:lnTo>
                    <a:pt x="441" y="413"/>
                  </a:lnTo>
                  <a:lnTo>
                    <a:pt x="450" y="406"/>
                  </a:lnTo>
                  <a:lnTo>
                    <a:pt x="459" y="401"/>
                  </a:lnTo>
                  <a:lnTo>
                    <a:pt x="424" y="388"/>
                  </a:lnTo>
                  <a:lnTo>
                    <a:pt x="412" y="384"/>
                  </a:lnTo>
                  <a:lnTo>
                    <a:pt x="400" y="379"/>
                  </a:lnTo>
                  <a:lnTo>
                    <a:pt x="389" y="375"/>
                  </a:lnTo>
                  <a:lnTo>
                    <a:pt x="376" y="370"/>
                  </a:lnTo>
                  <a:lnTo>
                    <a:pt x="368" y="368"/>
                  </a:lnTo>
                  <a:lnTo>
                    <a:pt x="361" y="364"/>
                  </a:lnTo>
                  <a:lnTo>
                    <a:pt x="361" y="307"/>
                  </a:lnTo>
                  <a:lnTo>
                    <a:pt x="366" y="302"/>
                  </a:lnTo>
                  <a:lnTo>
                    <a:pt x="372" y="297"/>
                  </a:lnTo>
                  <a:lnTo>
                    <a:pt x="379" y="288"/>
                  </a:lnTo>
                  <a:lnTo>
                    <a:pt x="385" y="279"/>
                  </a:lnTo>
                  <a:lnTo>
                    <a:pt x="391" y="266"/>
                  </a:lnTo>
                  <a:lnTo>
                    <a:pt x="397" y="252"/>
                  </a:lnTo>
                  <a:lnTo>
                    <a:pt x="400" y="235"/>
                  </a:lnTo>
                  <a:lnTo>
                    <a:pt x="402" y="216"/>
                  </a:lnTo>
                  <a:lnTo>
                    <a:pt x="406" y="214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2"/>
                  </a:lnTo>
                  <a:lnTo>
                    <a:pt x="417" y="197"/>
                  </a:lnTo>
                  <a:lnTo>
                    <a:pt x="418" y="191"/>
                  </a:lnTo>
                  <a:lnTo>
                    <a:pt x="420" y="183"/>
                  </a:lnTo>
                  <a:lnTo>
                    <a:pt x="420" y="175"/>
                  </a:lnTo>
                  <a:lnTo>
                    <a:pt x="420" y="164"/>
                  </a:lnTo>
                  <a:lnTo>
                    <a:pt x="416" y="152"/>
                  </a:lnTo>
                  <a:lnTo>
                    <a:pt x="412" y="144"/>
                  </a:lnTo>
                  <a:lnTo>
                    <a:pt x="406" y="137"/>
                  </a:lnTo>
                  <a:lnTo>
                    <a:pt x="412" y="121"/>
                  </a:lnTo>
                  <a:lnTo>
                    <a:pt x="417" y="101"/>
                  </a:lnTo>
                  <a:lnTo>
                    <a:pt x="420" y="89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5"/>
                  </a:lnTo>
                  <a:lnTo>
                    <a:pt x="412" y="39"/>
                  </a:lnTo>
                  <a:lnTo>
                    <a:pt x="407" y="34"/>
                  </a:lnTo>
                  <a:lnTo>
                    <a:pt x="403" y="27"/>
                  </a:lnTo>
                  <a:lnTo>
                    <a:pt x="397" y="24"/>
                  </a:lnTo>
                  <a:lnTo>
                    <a:pt x="390" y="18"/>
                  </a:lnTo>
                  <a:lnTo>
                    <a:pt x="382" y="15"/>
                  </a:lnTo>
                  <a:lnTo>
                    <a:pt x="376" y="12"/>
                  </a:lnTo>
                  <a:lnTo>
                    <a:pt x="359" y="7"/>
                  </a:lnTo>
                  <a:lnTo>
                    <a:pt x="341" y="3"/>
                  </a:lnTo>
                  <a:lnTo>
                    <a:pt x="325" y="0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6" y="2"/>
                  </a:lnTo>
                  <a:lnTo>
                    <a:pt x="260" y="6"/>
                  </a:lnTo>
                  <a:lnTo>
                    <a:pt x="245" y="9"/>
                  </a:lnTo>
                  <a:lnTo>
                    <a:pt x="231" y="16"/>
                  </a:lnTo>
                  <a:lnTo>
                    <a:pt x="218" y="22"/>
                  </a:lnTo>
                  <a:lnTo>
                    <a:pt x="213" y="27"/>
                  </a:lnTo>
                  <a:lnTo>
                    <a:pt x="209" y="31"/>
                  </a:lnTo>
                  <a:lnTo>
                    <a:pt x="204" y="36"/>
                  </a:lnTo>
                  <a:lnTo>
                    <a:pt x="201" y="42"/>
                  </a:lnTo>
                  <a:lnTo>
                    <a:pt x="194" y="42"/>
                  </a:lnTo>
                  <a:lnTo>
                    <a:pt x="187" y="43"/>
                  </a:lnTo>
                  <a:lnTo>
                    <a:pt x="181" y="44"/>
                  </a:lnTo>
                  <a:lnTo>
                    <a:pt x="176" y="45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5"/>
                  </a:lnTo>
                  <a:lnTo>
                    <a:pt x="155" y="87"/>
                  </a:lnTo>
                  <a:lnTo>
                    <a:pt x="155" y="98"/>
                  </a:lnTo>
                  <a:lnTo>
                    <a:pt x="159" y="120"/>
                  </a:lnTo>
                  <a:lnTo>
                    <a:pt x="164" y="138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59" y="144"/>
                  </a:lnTo>
                  <a:lnTo>
                    <a:pt x="154" y="151"/>
                  </a:lnTo>
                  <a:lnTo>
                    <a:pt x="151" y="156"/>
                  </a:lnTo>
                  <a:lnTo>
                    <a:pt x="150" y="162"/>
                  </a:lnTo>
                  <a:lnTo>
                    <a:pt x="149" y="170"/>
                  </a:lnTo>
                  <a:lnTo>
                    <a:pt x="149" y="176"/>
                  </a:lnTo>
                  <a:lnTo>
                    <a:pt x="149" y="184"/>
                  </a:lnTo>
                  <a:lnTo>
                    <a:pt x="150" y="191"/>
                  </a:lnTo>
                  <a:lnTo>
                    <a:pt x="151" y="196"/>
                  </a:lnTo>
                  <a:lnTo>
                    <a:pt x="154" y="201"/>
                  </a:lnTo>
                  <a:lnTo>
                    <a:pt x="156" y="206"/>
                  </a:lnTo>
                  <a:lnTo>
                    <a:pt x="159" y="210"/>
                  </a:lnTo>
                  <a:lnTo>
                    <a:pt x="163" y="214"/>
                  </a:lnTo>
                  <a:lnTo>
                    <a:pt x="167" y="216"/>
                  </a:lnTo>
                  <a:lnTo>
                    <a:pt x="168" y="227"/>
                  </a:lnTo>
                  <a:lnTo>
                    <a:pt x="169" y="237"/>
                  </a:lnTo>
                  <a:lnTo>
                    <a:pt x="172" y="246"/>
                  </a:lnTo>
                  <a:lnTo>
                    <a:pt x="174" y="255"/>
                  </a:lnTo>
                  <a:lnTo>
                    <a:pt x="179" y="271"/>
                  </a:lnTo>
                  <a:lnTo>
                    <a:pt x="187" y="286"/>
                  </a:lnTo>
                  <a:lnTo>
                    <a:pt x="195" y="297"/>
                  </a:lnTo>
                  <a:lnTo>
                    <a:pt x="203" y="306"/>
                  </a:lnTo>
                  <a:lnTo>
                    <a:pt x="210" y="314"/>
                  </a:lnTo>
                  <a:lnTo>
                    <a:pt x="215" y="319"/>
                  </a:lnTo>
                  <a:lnTo>
                    <a:pt x="215" y="364"/>
                  </a:lnTo>
                  <a:lnTo>
                    <a:pt x="201" y="369"/>
                  </a:lnTo>
                  <a:lnTo>
                    <a:pt x="186" y="375"/>
                  </a:lnTo>
                  <a:lnTo>
                    <a:pt x="171" y="381"/>
                  </a:lnTo>
                  <a:lnTo>
                    <a:pt x="155" y="384"/>
                  </a:lnTo>
                  <a:lnTo>
                    <a:pt x="129" y="393"/>
                  </a:lnTo>
                  <a:lnTo>
                    <a:pt x="106" y="401"/>
                  </a:lnTo>
                  <a:lnTo>
                    <a:pt x="83" y="410"/>
                  </a:lnTo>
                  <a:lnTo>
                    <a:pt x="64" y="419"/>
                  </a:lnTo>
                  <a:lnTo>
                    <a:pt x="46" y="428"/>
                  </a:lnTo>
                  <a:lnTo>
                    <a:pt x="32" y="438"/>
                  </a:lnTo>
                  <a:lnTo>
                    <a:pt x="27" y="444"/>
                  </a:lnTo>
                  <a:lnTo>
                    <a:pt x="22" y="449"/>
                  </a:lnTo>
                  <a:lnTo>
                    <a:pt x="18" y="455"/>
                  </a:lnTo>
                  <a:lnTo>
                    <a:pt x="15" y="460"/>
                  </a:lnTo>
                  <a:lnTo>
                    <a:pt x="10" y="479"/>
                  </a:lnTo>
                  <a:lnTo>
                    <a:pt x="6" y="499"/>
                  </a:lnTo>
                  <a:lnTo>
                    <a:pt x="4" y="521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589"/>
                  </a:lnTo>
                  <a:lnTo>
                    <a:pt x="1" y="594"/>
                  </a:lnTo>
                  <a:lnTo>
                    <a:pt x="4" y="598"/>
                  </a:lnTo>
                  <a:lnTo>
                    <a:pt x="7" y="600"/>
                  </a:lnTo>
                  <a:lnTo>
                    <a:pt x="11" y="602"/>
                  </a:lnTo>
                  <a:lnTo>
                    <a:pt x="350" y="602"/>
                  </a:lnTo>
                  <a:lnTo>
                    <a:pt x="346" y="594"/>
                  </a:lnTo>
                  <a:lnTo>
                    <a:pt x="345" y="589"/>
                  </a:lnTo>
                  <a:lnTo>
                    <a:pt x="345" y="585"/>
                  </a:lnTo>
                  <a:lnTo>
                    <a:pt x="348" y="581"/>
                  </a:lnTo>
                  <a:lnTo>
                    <a:pt x="352" y="5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8" name="Полилиния 3674">
              <a:extLst>
                <a:ext uri="{FF2B5EF4-FFF2-40B4-BE49-F238E27FC236}">
                  <a16:creationId xmlns:a16="http://schemas.microsoft.com/office/drawing/2014/main" xmlns="" id="{44A4D0F8-0767-41BC-BE62-0AED99EC8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650" y="5497513"/>
              <a:ext cx="131762" cy="133350"/>
            </a:xfrm>
            <a:custGeom>
              <a:avLst/>
              <a:gdLst>
                <a:gd name="T0" fmla="*/ 151 w 332"/>
                <a:gd name="T1" fmla="*/ 243 h 336"/>
                <a:gd name="T2" fmla="*/ 129 w 332"/>
                <a:gd name="T3" fmla="*/ 235 h 336"/>
                <a:gd name="T4" fmla="*/ 111 w 332"/>
                <a:gd name="T5" fmla="*/ 222 h 336"/>
                <a:gd name="T6" fmla="*/ 97 w 332"/>
                <a:gd name="T7" fmla="*/ 204 h 336"/>
                <a:gd name="T8" fmla="*/ 89 w 332"/>
                <a:gd name="T9" fmla="*/ 182 h 336"/>
                <a:gd name="T10" fmla="*/ 88 w 332"/>
                <a:gd name="T11" fmla="*/ 159 h 336"/>
                <a:gd name="T12" fmla="*/ 94 w 332"/>
                <a:gd name="T13" fmla="*/ 136 h 336"/>
                <a:gd name="T14" fmla="*/ 106 w 332"/>
                <a:gd name="T15" fmla="*/ 117 h 336"/>
                <a:gd name="T16" fmla="*/ 122 w 332"/>
                <a:gd name="T17" fmla="*/ 103 h 336"/>
                <a:gd name="T18" fmla="*/ 143 w 332"/>
                <a:gd name="T19" fmla="*/ 92 h 336"/>
                <a:gd name="T20" fmla="*/ 166 w 332"/>
                <a:gd name="T21" fmla="*/ 89 h 336"/>
                <a:gd name="T22" fmla="*/ 189 w 332"/>
                <a:gd name="T23" fmla="*/ 92 h 336"/>
                <a:gd name="T24" fmla="*/ 210 w 332"/>
                <a:gd name="T25" fmla="*/ 103 h 336"/>
                <a:gd name="T26" fmla="*/ 226 w 332"/>
                <a:gd name="T27" fmla="*/ 117 h 336"/>
                <a:gd name="T28" fmla="*/ 238 w 332"/>
                <a:gd name="T29" fmla="*/ 136 h 336"/>
                <a:gd name="T30" fmla="*/ 243 w 332"/>
                <a:gd name="T31" fmla="*/ 159 h 336"/>
                <a:gd name="T32" fmla="*/ 242 w 332"/>
                <a:gd name="T33" fmla="*/ 182 h 336"/>
                <a:gd name="T34" fmla="*/ 234 w 332"/>
                <a:gd name="T35" fmla="*/ 204 h 336"/>
                <a:gd name="T36" fmla="*/ 221 w 332"/>
                <a:gd name="T37" fmla="*/ 222 h 336"/>
                <a:gd name="T38" fmla="*/ 203 w 332"/>
                <a:gd name="T39" fmla="*/ 235 h 336"/>
                <a:gd name="T40" fmla="*/ 181 w 332"/>
                <a:gd name="T41" fmla="*/ 243 h 336"/>
                <a:gd name="T42" fmla="*/ 306 w 332"/>
                <a:gd name="T43" fmla="*/ 204 h 336"/>
                <a:gd name="T44" fmla="*/ 300 w 332"/>
                <a:gd name="T45" fmla="*/ 195 h 336"/>
                <a:gd name="T46" fmla="*/ 302 w 332"/>
                <a:gd name="T47" fmla="*/ 167 h 336"/>
                <a:gd name="T48" fmla="*/ 300 w 332"/>
                <a:gd name="T49" fmla="*/ 139 h 336"/>
                <a:gd name="T50" fmla="*/ 306 w 332"/>
                <a:gd name="T51" fmla="*/ 130 h 336"/>
                <a:gd name="T52" fmla="*/ 269 w 332"/>
                <a:gd name="T53" fmla="*/ 64 h 336"/>
                <a:gd name="T54" fmla="*/ 257 w 332"/>
                <a:gd name="T55" fmla="*/ 65 h 336"/>
                <a:gd name="T56" fmla="*/ 242 w 332"/>
                <a:gd name="T57" fmla="*/ 53 h 336"/>
                <a:gd name="T58" fmla="*/ 215 w 332"/>
                <a:gd name="T59" fmla="*/ 35 h 336"/>
                <a:gd name="T60" fmla="*/ 207 w 332"/>
                <a:gd name="T61" fmla="*/ 27 h 336"/>
                <a:gd name="T62" fmla="*/ 135 w 332"/>
                <a:gd name="T63" fmla="*/ 0 h 336"/>
                <a:gd name="T64" fmla="*/ 133 w 332"/>
                <a:gd name="T65" fmla="*/ 31 h 336"/>
                <a:gd name="T66" fmla="*/ 113 w 332"/>
                <a:gd name="T67" fmla="*/ 41 h 336"/>
                <a:gd name="T68" fmla="*/ 77 w 332"/>
                <a:gd name="T69" fmla="*/ 63 h 336"/>
                <a:gd name="T70" fmla="*/ 67 w 332"/>
                <a:gd name="T71" fmla="*/ 65 h 336"/>
                <a:gd name="T72" fmla="*/ 0 w 332"/>
                <a:gd name="T73" fmla="*/ 114 h 336"/>
                <a:gd name="T74" fmla="*/ 31 w 332"/>
                <a:gd name="T75" fmla="*/ 135 h 336"/>
                <a:gd name="T76" fmla="*/ 30 w 332"/>
                <a:gd name="T77" fmla="*/ 154 h 336"/>
                <a:gd name="T78" fmla="*/ 31 w 332"/>
                <a:gd name="T79" fmla="*/ 191 h 336"/>
                <a:gd name="T80" fmla="*/ 29 w 332"/>
                <a:gd name="T81" fmla="*/ 202 h 336"/>
                <a:gd name="T82" fmla="*/ 38 w 332"/>
                <a:gd name="T83" fmla="*/ 284 h 336"/>
                <a:gd name="T84" fmla="*/ 71 w 332"/>
                <a:gd name="T85" fmla="*/ 267 h 336"/>
                <a:gd name="T86" fmla="*/ 89 w 332"/>
                <a:gd name="T87" fmla="*/ 279 h 336"/>
                <a:gd name="T88" fmla="*/ 139 w 332"/>
                <a:gd name="T89" fmla="*/ 300 h 336"/>
                <a:gd name="T90" fmla="*/ 146 w 332"/>
                <a:gd name="T91" fmla="*/ 308 h 336"/>
                <a:gd name="T92" fmla="*/ 207 w 332"/>
                <a:gd name="T93" fmla="*/ 336 h 336"/>
                <a:gd name="T94" fmla="*/ 208 w 332"/>
                <a:gd name="T95" fmla="*/ 306 h 336"/>
                <a:gd name="T96" fmla="*/ 223 w 332"/>
                <a:gd name="T97" fmla="*/ 297 h 336"/>
                <a:gd name="T98" fmla="*/ 246 w 332"/>
                <a:gd name="T99" fmla="*/ 279 h 336"/>
                <a:gd name="T100" fmla="*/ 257 w 332"/>
                <a:gd name="T101" fmla="*/ 268 h 336"/>
                <a:gd name="T102" fmla="*/ 269 w 332"/>
                <a:gd name="T103" fmla="*/ 270 h 336"/>
                <a:gd name="T104" fmla="*/ 306 w 332"/>
                <a:gd name="T105" fmla="*/ 20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2" h="336">
                  <a:moveTo>
                    <a:pt x="166" y="245"/>
                  </a:moveTo>
                  <a:lnTo>
                    <a:pt x="158" y="244"/>
                  </a:lnTo>
                  <a:lnTo>
                    <a:pt x="151" y="243"/>
                  </a:lnTo>
                  <a:lnTo>
                    <a:pt x="143" y="241"/>
                  </a:lnTo>
                  <a:lnTo>
                    <a:pt x="135" y="239"/>
                  </a:lnTo>
                  <a:lnTo>
                    <a:pt x="129" y="235"/>
                  </a:lnTo>
                  <a:lnTo>
                    <a:pt x="122" y="231"/>
                  </a:lnTo>
                  <a:lnTo>
                    <a:pt x="116" y="227"/>
                  </a:lnTo>
                  <a:lnTo>
                    <a:pt x="111" y="222"/>
                  </a:lnTo>
                  <a:lnTo>
                    <a:pt x="106" y="217"/>
                  </a:lnTo>
                  <a:lnTo>
                    <a:pt x="101" y="211"/>
                  </a:lnTo>
                  <a:lnTo>
                    <a:pt x="97" y="204"/>
                  </a:lnTo>
                  <a:lnTo>
                    <a:pt x="94" y="198"/>
                  </a:lnTo>
                  <a:lnTo>
                    <a:pt x="92" y="190"/>
                  </a:lnTo>
                  <a:lnTo>
                    <a:pt x="89" y="182"/>
                  </a:lnTo>
                  <a:lnTo>
                    <a:pt x="88" y="175"/>
                  </a:lnTo>
                  <a:lnTo>
                    <a:pt x="88" y="167"/>
                  </a:lnTo>
                  <a:lnTo>
                    <a:pt x="88" y="159"/>
                  </a:lnTo>
                  <a:lnTo>
                    <a:pt x="89" y="151"/>
                  </a:lnTo>
                  <a:lnTo>
                    <a:pt x="92" y="144"/>
                  </a:lnTo>
                  <a:lnTo>
                    <a:pt x="94" y="136"/>
                  </a:lnTo>
                  <a:lnTo>
                    <a:pt x="97" y="130"/>
                  </a:lnTo>
                  <a:lnTo>
                    <a:pt x="101" y="123"/>
                  </a:lnTo>
                  <a:lnTo>
                    <a:pt x="106" y="117"/>
                  </a:lnTo>
                  <a:lnTo>
                    <a:pt x="111" y="112"/>
                  </a:lnTo>
                  <a:lnTo>
                    <a:pt x="116" y="106"/>
                  </a:lnTo>
                  <a:lnTo>
                    <a:pt x="122" y="103"/>
                  </a:lnTo>
                  <a:lnTo>
                    <a:pt x="129" y="99"/>
                  </a:lnTo>
                  <a:lnTo>
                    <a:pt x="135" y="95"/>
                  </a:lnTo>
                  <a:lnTo>
                    <a:pt x="143" y="92"/>
                  </a:lnTo>
                  <a:lnTo>
                    <a:pt x="151" y="90"/>
                  </a:lnTo>
                  <a:lnTo>
                    <a:pt x="158" y="90"/>
                  </a:lnTo>
                  <a:lnTo>
                    <a:pt x="166" y="89"/>
                  </a:lnTo>
                  <a:lnTo>
                    <a:pt x="174" y="90"/>
                  </a:lnTo>
                  <a:lnTo>
                    <a:pt x="181" y="90"/>
                  </a:lnTo>
                  <a:lnTo>
                    <a:pt x="189" y="92"/>
                  </a:lnTo>
                  <a:lnTo>
                    <a:pt x="196" y="95"/>
                  </a:lnTo>
                  <a:lnTo>
                    <a:pt x="203" y="99"/>
                  </a:lnTo>
                  <a:lnTo>
                    <a:pt x="210" y="103"/>
                  </a:lnTo>
                  <a:lnTo>
                    <a:pt x="215" y="106"/>
                  </a:lnTo>
                  <a:lnTo>
                    <a:pt x="221" y="112"/>
                  </a:lnTo>
                  <a:lnTo>
                    <a:pt x="226" y="117"/>
                  </a:lnTo>
                  <a:lnTo>
                    <a:pt x="230" y="123"/>
                  </a:lnTo>
                  <a:lnTo>
                    <a:pt x="234" y="130"/>
                  </a:lnTo>
                  <a:lnTo>
                    <a:pt x="238" y="136"/>
                  </a:lnTo>
                  <a:lnTo>
                    <a:pt x="241" y="144"/>
                  </a:lnTo>
                  <a:lnTo>
                    <a:pt x="242" y="151"/>
                  </a:lnTo>
                  <a:lnTo>
                    <a:pt x="243" y="159"/>
                  </a:lnTo>
                  <a:lnTo>
                    <a:pt x="244" y="167"/>
                  </a:lnTo>
                  <a:lnTo>
                    <a:pt x="243" y="175"/>
                  </a:lnTo>
                  <a:lnTo>
                    <a:pt x="242" y="182"/>
                  </a:lnTo>
                  <a:lnTo>
                    <a:pt x="241" y="190"/>
                  </a:lnTo>
                  <a:lnTo>
                    <a:pt x="238" y="198"/>
                  </a:lnTo>
                  <a:lnTo>
                    <a:pt x="234" y="204"/>
                  </a:lnTo>
                  <a:lnTo>
                    <a:pt x="230" y="211"/>
                  </a:lnTo>
                  <a:lnTo>
                    <a:pt x="226" y="217"/>
                  </a:lnTo>
                  <a:lnTo>
                    <a:pt x="221" y="222"/>
                  </a:lnTo>
                  <a:lnTo>
                    <a:pt x="215" y="227"/>
                  </a:lnTo>
                  <a:lnTo>
                    <a:pt x="210" y="231"/>
                  </a:lnTo>
                  <a:lnTo>
                    <a:pt x="203" y="235"/>
                  </a:lnTo>
                  <a:lnTo>
                    <a:pt x="196" y="239"/>
                  </a:lnTo>
                  <a:lnTo>
                    <a:pt x="189" y="241"/>
                  </a:lnTo>
                  <a:lnTo>
                    <a:pt x="181" y="243"/>
                  </a:lnTo>
                  <a:lnTo>
                    <a:pt x="174" y="244"/>
                  </a:lnTo>
                  <a:lnTo>
                    <a:pt x="166" y="245"/>
                  </a:lnTo>
                  <a:close/>
                  <a:moveTo>
                    <a:pt x="306" y="204"/>
                  </a:moveTo>
                  <a:lnTo>
                    <a:pt x="302" y="202"/>
                  </a:lnTo>
                  <a:lnTo>
                    <a:pt x="301" y="199"/>
                  </a:lnTo>
                  <a:lnTo>
                    <a:pt x="300" y="195"/>
                  </a:lnTo>
                  <a:lnTo>
                    <a:pt x="300" y="191"/>
                  </a:lnTo>
                  <a:lnTo>
                    <a:pt x="302" y="180"/>
                  </a:lnTo>
                  <a:lnTo>
                    <a:pt x="302" y="167"/>
                  </a:lnTo>
                  <a:lnTo>
                    <a:pt x="302" y="154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1" y="135"/>
                  </a:lnTo>
                  <a:lnTo>
                    <a:pt x="302" y="132"/>
                  </a:lnTo>
                  <a:lnTo>
                    <a:pt x="306" y="130"/>
                  </a:lnTo>
                  <a:lnTo>
                    <a:pt x="332" y="114"/>
                  </a:lnTo>
                  <a:lnTo>
                    <a:pt x="293" y="50"/>
                  </a:lnTo>
                  <a:lnTo>
                    <a:pt x="269" y="64"/>
                  </a:lnTo>
                  <a:lnTo>
                    <a:pt x="265" y="65"/>
                  </a:lnTo>
                  <a:lnTo>
                    <a:pt x="261" y="65"/>
                  </a:lnTo>
                  <a:lnTo>
                    <a:pt x="257" y="65"/>
                  </a:lnTo>
                  <a:lnTo>
                    <a:pt x="255" y="63"/>
                  </a:lnTo>
                  <a:lnTo>
                    <a:pt x="251" y="59"/>
                  </a:lnTo>
                  <a:lnTo>
                    <a:pt x="242" y="53"/>
                  </a:lnTo>
                  <a:lnTo>
                    <a:pt x="233" y="45"/>
                  </a:lnTo>
                  <a:lnTo>
                    <a:pt x="224" y="40"/>
                  </a:lnTo>
                  <a:lnTo>
                    <a:pt x="215" y="35"/>
                  </a:lnTo>
                  <a:lnTo>
                    <a:pt x="211" y="33"/>
                  </a:lnTo>
                  <a:lnTo>
                    <a:pt x="208" y="31"/>
                  </a:lnTo>
                  <a:lnTo>
                    <a:pt x="207" y="27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135" y="0"/>
                  </a:lnTo>
                  <a:lnTo>
                    <a:pt x="135" y="24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0" y="33"/>
                  </a:lnTo>
                  <a:lnTo>
                    <a:pt x="126" y="35"/>
                  </a:lnTo>
                  <a:lnTo>
                    <a:pt x="113" y="41"/>
                  </a:lnTo>
                  <a:lnTo>
                    <a:pt x="101" y="47"/>
                  </a:lnTo>
                  <a:lnTo>
                    <a:pt x="88" y="55"/>
                  </a:lnTo>
                  <a:lnTo>
                    <a:pt x="77" y="63"/>
                  </a:lnTo>
                  <a:lnTo>
                    <a:pt x="75" y="65"/>
                  </a:lnTo>
                  <a:lnTo>
                    <a:pt x="71" y="65"/>
                  </a:lnTo>
                  <a:lnTo>
                    <a:pt x="67" y="65"/>
                  </a:lnTo>
                  <a:lnTo>
                    <a:pt x="63" y="64"/>
                  </a:lnTo>
                  <a:lnTo>
                    <a:pt x="38" y="50"/>
                  </a:lnTo>
                  <a:lnTo>
                    <a:pt x="0" y="114"/>
                  </a:lnTo>
                  <a:lnTo>
                    <a:pt x="26" y="130"/>
                  </a:lnTo>
                  <a:lnTo>
                    <a:pt x="29" y="132"/>
                  </a:lnTo>
                  <a:lnTo>
                    <a:pt x="31" y="135"/>
                  </a:lnTo>
                  <a:lnTo>
                    <a:pt x="33" y="139"/>
                  </a:lnTo>
                  <a:lnTo>
                    <a:pt x="31" y="142"/>
                  </a:lnTo>
                  <a:lnTo>
                    <a:pt x="30" y="154"/>
                  </a:lnTo>
                  <a:lnTo>
                    <a:pt x="30" y="167"/>
                  </a:lnTo>
                  <a:lnTo>
                    <a:pt x="30" y="178"/>
                  </a:lnTo>
                  <a:lnTo>
                    <a:pt x="31" y="191"/>
                  </a:lnTo>
                  <a:lnTo>
                    <a:pt x="33" y="195"/>
                  </a:lnTo>
                  <a:lnTo>
                    <a:pt x="31" y="199"/>
                  </a:lnTo>
                  <a:lnTo>
                    <a:pt x="29" y="202"/>
                  </a:lnTo>
                  <a:lnTo>
                    <a:pt x="26" y="204"/>
                  </a:lnTo>
                  <a:lnTo>
                    <a:pt x="0" y="220"/>
                  </a:lnTo>
                  <a:lnTo>
                    <a:pt x="38" y="284"/>
                  </a:lnTo>
                  <a:lnTo>
                    <a:pt x="63" y="270"/>
                  </a:lnTo>
                  <a:lnTo>
                    <a:pt x="67" y="268"/>
                  </a:lnTo>
                  <a:lnTo>
                    <a:pt x="71" y="267"/>
                  </a:lnTo>
                  <a:lnTo>
                    <a:pt x="75" y="268"/>
                  </a:lnTo>
                  <a:lnTo>
                    <a:pt x="77" y="271"/>
                  </a:lnTo>
                  <a:lnTo>
                    <a:pt x="89" y="279"/>
                  </a:lnTo>
                  <a:lnTo>
                    <a:pt x="106" y="286"/>
                  </a:lnTo>
                  <a:lnTo>
                    <a:pt x="124" y="295"/>
                  </a:lnTo>
                  <a:lnTo>
                    <a:pt x="139" y="300"/>
                  </a:lnTo>
                  <a:lnTo>
                    <a:pt x="142" y="303"/>
                  </a:lnTo>
                  <a:lnTo>
                    <a:pt x="144" y="306"/>
                  </a:lnTo>
                  <a:lnTo>
                    <a:pt x="146" y="308"/>
                  </a:lnTo>
                  <a:lnTo>
                    <a:pt x="147" y="312"/>
                  </a:lnTo>
                  <a:lnTo>
                    <a:pt x="147" y="336"/>
                  </a:lnTo>
                  <a:lnTo>
                    <a:pt x="207" y="336"/>
                  </a:lnTo>
                  <a:lnTo>
                    <a:pt x="207" y="312"/>
                  </a:lnTo>
                  <a:lnTo>
                    <a:pt x="207" y="308"/>
                  </a:lnTo>
                  <a:lnTo>
                    <a:pt x="208" y="306"/>
                  </a:lnTo>
                  <a:lnTo>
                    <a:pt x="211" y="303"/>
                  </a:lnTo>
                  <a:lnTo>
                    <a:pt x="215" y="300"/>
                  </a:lnTo>
                  <a:lnTo>
                    <a:pt x="223" y="297"/>
                  </a:lnTo>
                  <a:lnTo>
                    <a:pt x="230" y="291"/>
                  </a:lnTo>
                  <a:lnTo>
                    <a:pt x="238" y="285"/>
                  </a:lnTo>
                  <a:lnTo>
                    <a:pt x="246" y="279"/>
                  </a:lnTo>
                  <a:lnTo>
                    <a:pt x="250" y="275"/>
                  </a:lnTo>
                  <a:lnTo>
                    <a:pt x="255" y="271"/>
                  </a:lnTo>
                  <a:lnTo>
                    <a:pt x="257" y="268"/>
                  </a:lnTo>
                  <a:lnTo>
                    <a:pt x="261" y="267"/>
                  </a:lnTo>
                  <a:lnTo>
                    <a:pt x="265" y="268"/>
                  </a:lnTo>
                  <a:lnTo>
                    <a:pt x="269" y="270"/>
                  </a:lnTo>
                  <a:lnTo>
                    <a:pt x="295" y="284"/>
                  </a:lnTo>
                  <a:lnTo>
                    <a:pt x="332" y="220"/>
                  </a:lnTo>
                  <a:lnTo>
                    <a:pt x="306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39" name="Группа 38" descr="Значок шестеренок. ">
            <a:extLst>
              <a:ext uri="{FF2B5EF4-FFF2-40B4-BE49-F238E27FC236}">
                <a16:creationId xmlns:a16="http://schemas.microsoft.com/office/drawing/2014/main" xmlns="" id="{5BC0E3F0-447D-4721-AB1F-C8243BA36671}"/>
              </a:ext>
            </a:extLst>
          </p:cNvPr>
          <p:cNvGrpSpPr/>
          <p:nvPr/>
        </p:nvGrpSpPr>
        <p:grpSpPr>
          <a:xfrm>
            <a:off x="4717582" y="5353558"/>
            <a:ext cx="343837" cy="343837"/>
            <a:chOff x="7613650" y="1387475"/>
            <a:chExt cx="284163" cy="284163"/>
          </a:xfrm>
          <a:solidFill>
            <a:schemeClr val="bg1"/>
          </a:solidFill>
        </p:grpSpPr>
        <p:sp>
          <p:nvSpPr>
            <p:cNvPr id="40" name="Полилиния 4359">
              <a:extLst>
                <a:ext uri="{FF2B5EF4-FFF2-40B4-BE49-F238E27FC236}">
                  <a16:creationId xmlns:a16="http://schemas.microsoft.com/office/drawing/2014/main" xmlns="" id="{351831F3-9830-4A23-8B34-11A3FCCA0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3650" y="1471613"/>
              <a:ext cx="200025" cy="200025"/>
            </a:xfrm>
            <a:custGeom>
              <a:avLst/>
              <a:gdLst>
                <a:gd name="T0" fmla="*/ 276 w 629"/>
                <a:gd name="T1" fmla="*/ 436 h 629"/>
                <a:gd name="T2" fmla="*/ 233 w 629"/>
                <a:gd name="T3" fmla="*/ 411 h 629"/>
                <a:gd name="T4" fmla="*/ 202 w 629"/>
                <a:gd name="T5" fmla="*/ 374 h 629"/>
                <a:gd name="T6" fmla="*/ 187 w 629"/>
                <a:gd name="T7" fmla="*/ 325 h 629"/>
                <a:gd name="T8" fmla="*/ 192 w 629"/>
                <a:gd name="T9" fmla="*/ 274 h 629"/>
                <a:gd name="T10" fmla="*/ 216 w 629"/>
                <a:gd name="T11" fmla="*/ 231 h 629"/>
                <a:gd name="T12" fmla="*/ 253 w 629"/>
                <a:gd name="T13" fmla="*/ 199 h 629"/>
                <a:gd name="T14" fmla="*/ 301 w 629"/>
                <a:gd name="T15" fmla="*/ 184 h 629"/>
                <a:gd name="T16" fmla="*/ 352 w 629"/>
                <a:gd name="T17" fmla="*/ 190 h 629"/>
                <a:gd name="T18" fmla="*/ 395 w 629"/>
                <a:gd name="T19" fmla="*/ 213 h 629"/>
                <a:gd name="T20" fmla="*/ 426 w 629"/>
                <a:gd name="T21" fmla="*/ 252 h 629"/>
                <a:gd name="T22" fmla="*/ 441 w 629"/>
                <a:gd name="T23" fmla="*/ 300 h 629"/>
                <a:gd name="T24" fmla="*/ 436 w 629"/>
                <a:gd name="T25" fmla="*/ 350 h 629"/>
                <a:gd name="T26" fmla="*/ 413 w 629"/>
                <a:gd name="T27" fmla="*/ 394 h 629"/>
                <a:gd name="T28" fmla="*/ 375 w 629"/>
                <a:gd name="T29" fmla="*/ 425 h 629"/>
                <a:gd name="T30" fmla="*/ 327 w 629"/>
                <a:gd name="T31" fmla="*/ 440 h 629"/>
                <a:gd name="T32" fmla="*/ 572 w 629"/>
                <a:gd name="T33" fmla="*/ 346 h 629"/>
                <a:gd name="T34" fmla="*/ 574 w 629"/>
                <a:gd name="T35" fmla="*/ 302 h 629"/>
                <a:gd name="T36" fmla="*/ 620 w 629"/>
                <a:gd name="T37" fmla="*/ 241 h 629"/>
                <a:gd name="T38" fmla="*/ 628 w 629"/>
                <a:gd name="T39" fmla="*/ 231 h 629"/>
                <a:gd name="T40" fmla="*/ 625 w 629"/>
                <a:gd name="T41" fmla="*/ 219 h 629"/>
                <a:gd name="T42" fmla="*/ 544 w 629"/>
                <a:gd name="T43" fmla="*/ 84 h 629"/>
                <a:gd name="T44" fmla="*/ 532 w 629"/>
                <a:gd name="T45" fmla="*/ 83 h 629"/>
                <a:gd name="T46" fmla="*/ 447 w 629"/>
                <a:gd name="T47" fmla="*/ 88 h 629"/>
                <a:gd name="T48" fmla="*/ 407 w 629"/>
                <a:gd name="T49" fmla="*/ 69 h 629"/>
                <a:gd name="T50" fmla="*/ 404 w 629"/>
                <a:gd name="T51" fmla="*/ 7 h 629"/>
                <a:gd name="T52" fmla="*/ 395 w 629"/>
                <a:gd name="T53" fmla="*/ 0 h 629"/>
                <a:gd name="T54" fmla="*/ 235 w 629"/>
                <a:gd name="T55" fmla="*/ 1 h 629"/>
                <a:gd name="T56" fmla="*/ 227 w 629"/>
                <a:gd name="T57" fmla="*/ 10 h 629"/>
                <a:gd name="T58" fmla="*/ 216 w 629"/>
                <a:gd name="T59" fmla="*/ 72 h 629"/>
                <a:gd name="T60" fmla="*/ 177 w 629"/>
                <a:gd name="T61" fmla="*/ 91 h 629"/>
                <a:gd name="T62" fmla="*/ 98 w 629"/>
                <a:gd name="T63" fmla="*/ 84 h 629"/>
                <a:gd name="T64" fmla="*/ 87 w 629"/>
                <a:gd name="T65" fmla="*/ 83 h 629"/>
                <a:gd name="T66" fmla="*/ 78 w 629"/>
                <a:gd name="T67" fmla="*/ 90 h 629"/>
                <a:gd name="T68" fmla="*/ 1 w 629"/>
                <a:gd name="T69" fmla="*/ 228 h 629"/>
                <a:gd name="T70" fmla="*/ 57 w 629"/>
                <a:gd name="T71" fmla="*/ 269 h 629"/>
                <a:gd name="T72" fmla="*/ 54 w 629"/>
                <a:gd name="T73" fmla="*/ 313 h 629"/>
                <a:gd name="T74" fmla="*/ 57 w 629"/>
                <a:gd name="T75" fmla="*/ 355 h 629"/>
                <a:gd name="T76" fmla="*/ 2 w 629"/>
                <a:gd name="T77" fmla="*/ 391 h 629"/>
                <a:gd name="T78" fmla="*/ 1 w 629"/>
                <a:gd name="T79" fmla="*/ 402 h 629"/>
                <a:gd name="T80" fmla="*/ 86 w 629"/>
                <a:gd name="T81" fmla="*/ 543 h 629"/>
                <a:gd name="T82" fmla="*/ 98 w 629"/>
                <a:gd name="T83" fmla="*/ 542 h 629"/>
                <a:gd name="T84" fmla="*/ 177 w 629"/>
                <a:gd name="T85" fmla="*/ 533 h 629"/>
                <a:gd name="T86" fmla="*/ 216 w 629"/>
                <a:gd name="T87" fmla="*/ 552 h 629"/>
                <a:gd name="T88" fmla="*/ 227 w 629"/>
                <a:gd name="T89" fmla="*/ 620 h 629"/>
                <a:gd name="T90" fmla="*/ 235 w 629"/>
                <a:gd name="T91" fmla="*/ 628 h 629"/>
                <a:gd name="T92" fmla="*/ 395 w 629"/>
                <a:gd name="T93" fmla="*/ 629 h 629"/>
                <a:gd name="T94" fmla="*/ 404 w 629"/>
                <a:gd name="T95" fmla="*/ 623 h 629"/>
                <a:gd name="T96" fmla="*/ 407 w 629"/>
                <a:gd name="T97" fmla="*/ 556 h 629"/>
                <a:gd name="T98" fmla="*/ 447 w 629"/>
                <a:gd name="T99" fmla="*/ 538 h 629"/>
                <a:gd name="T100" fmla="*/ 533 w 629"/>
                <a:gd name="T101" fmla="*/ 543 h 629"/>
                <a:gd name="T102" fmla="*/ 545 w 629"/>
                <a:gd name="T103" fmla="*/ 543 h 629"/>
                <a:gd name="T104" fmla="*/ 627 w 629"/>
                <a:gd name="T105" fmla="*/ 405 h 629"/>
                <a:gd name="T106" fmla="*/ 628 w 629"/>
                <a:gd name="T107" fmla="*/ 394 h 629"/>
                <a:gd name="T108" fmla="*/ 621 w 629"/>
                <a:gd name="T109" fmla="*/ 38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629">
                  <a:moveTo>
                    <a:pt x="314" y="441"/>
                  </a:moveTo>
                  <a:lnTo>
                    <a:pt x="301" y="440"/>
                  </a:lnTo>
                  <a:lnTo>
                    <a:pt x="288" y="439"/>
                  </a:lnTo>
                  <a:lnTo>
                    <a:pt x="276" y="436"/>
                  </a:lnTo>
                  <a:lnTo>
                    <a:pt x="264" y="430"/>
                  </a:lnTo>
                  <a:lnTo>
                    <a:pt x="253" y="425"/>
                  </a:lnTo>
                  <a:lnTo>
                    <a:pt x="242" y="418"/>
                  </a:lnTo>
                  <a:lnTo>
                    <a:pt x="233" y="411"/>
                  </a:lnTo>
                  <a:lnTo>
                    <a:pt x="223" y="404"/>
                  </a:lnTo>
                  <a:lnTo>
                    <a:pt x="216" y="394"/>
                  </a:lnTo>
                  <a:lnTo>
                    <a:pt x="208" y="384"/>
                  </a:lnTo>
                  <a:lnTo>
                    <a:pt x="202" y="374"/>
                  </a:lnTo>
                  <a:lnTo>
                    <a:pt x="196" y="362"/>
                  </a:lnTo>
                  <a:lnTo>
                    <a:pt x="192" y="350"/>
                  </a:lnTo>
                  <a:lnTo>
                    <a:pt x="189" y="338"/>
                  </a:lnTo>
                  <a:lnTo>
                    <a:pt x="187" y="325"/>
                  </a:lnTo>
                  <a:lnTo>
                    <a:pt x="186" y="313"/>
                  </a:lnTo>
                  <a:lnTo>
                    <a:pt x="187" y="300"/>
                  </a:lnTo>
                  <a:lnTo>
                    <a:pt x="189" y="287"/>
                  </a:lnTo>
                  <a:lnTo>
                    <a:pt x="192" y="274"/>
                  </a:lnTo>
                  <a:lnTo>
                    <a:pt x="196" y="262"/>
                  </a:lnTo>
                  <a:lnTo>
                    <a:pt x="202" y="252"/>
                  </a:lnTo>
                  <a:lnTo>
                    <a:pt x="208" y="241"/>
                  </a:lnTo>
                  <a:lnTo>
                    <a:pt x="216" y="231"/>
                  </a:lnTo>
                  <a:lnTo>
                    <a:pt x="223" y="222"/>
                  </a:lnTo>
                  <a:lnTo>
                    <a:pt x="233" y="213"/>
                  </a:lnTo>
                  <a:lnTo>
                    <a:pt x="242" y="206"/>
                  </a:lnTo>
                  <a:lnTo>
                    <a:pt x="253" y="199"/>
                  </a:lnTo>
                  <a:lnTo>
                    <a:pt x="264" y="194"/>
                  </a:lnTo>
                  <a:lnTo>
                    <a:pt x="276" y="190"/>
                  </a:lnTo>
                  <a:lnTo>
                    <a:pt x="288" y="186"/>
                  </a:lnTo>
                  <a:lnTo>
                    <a:pt x="301" y="184"/>
                  </a:lnTo>
                  <a:lnTo>
                    <a:pt x="314" y="184"/>
                  </a:lnTo>
                  <a:lnTo>
                    <a:pt x="327" y="184"/>
                  </a:lnTo>
                  <a:lnTo>
                    <a:pt x="340" y="186"/>
                  </a:lnTo>
                  <a:lnTo>
                    <a:pt x="352" y="190"/>
                  </a:lnTo>
                  <a:lnTo>
                    <a:pt x="363" y="194"/>
                  </a:lnTo>
                  <a:lnTo>
                    <a:pt x="375" y="199"/>
                  </a:lnTo>
                  <a:lnTo>
                    <a:pt x="386" y="206"/>
                  </a:lnTo>
                  <a:lnTo>
                    <a:pt x="395" y="213"/>
                  </a:lnTo>
                  <a:lnTo>
                    <a:pt x="404" y="222"/>
                  </a:lnTo>
                  <a:lnTo>
                    <a:pt x="413" y="231"/>
                  </a:lnTo>
                  <a:lnTo>
                    <a:pt x="420" y="241"/>
                  </a:lnTo>
                  <a:lnTo>
                    <a:pt x="426" y="252"/>
                  </a:lnTo>
                  <a:lnTo>
                    <a:pt x="432" y="262"/>
                  </a:lnTo>
                  <a:lnTo>
                    <a:pt x="436" y="274"/>
                  </a:lnTo>
                  <a:lnTo>
                    <a:pt x="439" y="287"/>
                  </a:lnTo>
                  <a:lnTo>
                    <a:pt x="441" y="300"/>
                  </a:lnTo>
                  <a:lnTo>
                    <a:pt x="443" y="313"/>
                  </a:lnTo>
                  <a:lnTo>
                    <a:pt x="441" y="325"/>
                  </a:lnTo>
                  <a:lnTo>
                    <a:pt x="439" y="338"/>
                  </a:lnTo>
                  <a:lnTo>
                    <a:pt x="436" y="350"/>
                  </a:lnTo>
                  <a:lnTo>
                    <a:pt x="432" y="362"/>
                  </a:lnTo>
                  <a:lnTo>
                    <a:pt x="426" y="374"/>
                  </a:lnTo>
                  <a:lnTo>
                    <a:pt x="420" y="384"/>
                  </a:lnTo>
                  <a:lnTo>
                    <a:pt x="413" y="394"/>
                  </a:lnTo>
                  <a:lnTo>
                    <a:pt x="404" y="404"/>
                  </a:lnTo>
                  <a:lnTo>
                    <a:pt x="395" y="411"/>
                  </a:lnTo>
                  <a:lnTo>
                    <a:pt x="386" y="418"/>
                  </a:lnTo>
                  <a:lnTo>
                    <a:pt x="375" y="425"/>
                  </a:lnTo>
                  <a:lnTo>
                    <a:pt x="363" y="430"/>
                  </a:lnTo>
                  <a:lnTo>
                    <a:pt x="352" y="436"/>
                  </a:lnTo>
                  <a:lnTo>
                    <a:pt x="340" y="439"/>
                  </a:lnTo>
                  <a:lnTo>
                    <a:pt x="327" y="440"/>
                  </a:lnTo>
                  <a:lnTo>
                    <a:pt x="314" y="441"/>
                  </a:lnTo>
                  <a:close/>
                  <a:moveTo>
                    <a:pt x="621" y="385"/>
                  </a:moveTo>
                  <a:lnTo>
                    <a:pt x="571" y="355"/>
                  </a:lnTo>
                  <a:lnTo>
                    <a:pt x="572" y="346"/>
                  </a:lnTo>
                  <a:lnTo>
                    <a:pt x="573" y="335"/>
                  </a:lnTo>
                  <a:lnTo>
                    <a:pt x="574" y="323"/>
                  </a:lnTo>
                  <a:lnTo>
                    <a:pt x="574" y="313"/>
                  </a:lnTo>
                  <a:lnTo>
                    <a:pt x="574" y="302"/>
                  </a:lnTo>
                  <a:lnTo>
                    <a:pt x="573" y="291"/>
                  </a:lnTo>
                  <a:lnTo>
                    <a:pt x="572" y="280"/>
                  </a:lnTo>
                  <a:lnTo>
                    <a:pt x="570" y="269"/>
                  </a:lnTo>
                  <a:lnTo>
                    <a:pt x="620" y="241"/>
                  </a:lnTo>
                  <a:lnTo>
                    <a:pt x="623" y="239"/>
                  </a:lnTo>
                  <a:lnTo>
                    <a:pt x="624" y="237"/>
                  </a:lnTo>
                  <a:lnTo>
                    <a:pt x="627" y="234"/>
                  </a:lnTo>
                  <a:lnTo>
                    <a:pt x="628" y="231"/>
                  </a:lnTo>
                  <a:lnTo>
                    <a:pt x="628" y="228"/>
                  </a:lnTo>
                  <a:lnTo>
                    <a:pt x="628" y="226"/>
                  </a:lnTo>
                  <a:lnTo>
                    <a:pt x="628" y="223"/>
                  </a:lnTo>
                  <a:lnTo>
                    <a:pt x="625" y="219"/>
                  </a:lnTo>
                  <a:lnTo>
                    <a:pt x="551" y="90"/>
                  </a:lnTo>
                  <a:lnTo>
                    <a:pt x="548" y="87"/>
                  </a:lnTo>
                  <a:lnTo>
                    <a:pt x="546" y="85"/>
                  </a:lnTo>
                  <a:lnTo>
                    <a:pt x="544" y="84"/>
                  </a:lnTo>
                  <a:lnTo>
                    <a:pt x="541" y="83"/>
                  </a:lnTo>
                  <a:lnTo>
                    <a:pt x="539" y="81"/>
                  </a:lnTo>
                  <a:lnTo>
                    <a:pt x="536" y="81"/>
                  </a:lnTo>
                  <a:lnTo>
                    <a:pt x="532" y="83"/>
                  </a:lnTo>
                  <a:lnTo>
                    <a:pt x="530" y="84"/>
                  </a:lnTo>
                  <a:lnTo>
                    <a:pt x="481" y="113"/>
                  </a:lnTo>
                  <a:lnTo>
                    <a:pt x="465" y="99"/>
                  </a:lnTo>
                  <a:lnTo>
                    <a:pt x="447" y="88"/>
                  </a:lnTo>
                  <a:lnTo>
                    <a:pt x="438" y="83"/>
                  </a:lnTo>
                  <a:lnTo>
                    <a:pt x="429" y="77"/>
                  </a:lnTo>
                  <a:lnTo>
                    <a:pt x="418" y="73"/>
                  </a:lnTo>
                  <a:lnTo>
                    <a:pt x="407" y="69"/>
                  </a:lnTo>
                  <a:lnTo>
                    <a:pt x="407" y="15"/>
                  </a:lnTo>
                  <a:lnTo>
                    <a:pt x="407" y="12"/>
                  </a:lnTo>
                  <a:lnTo>
                    <a:pt x="406" y="10"/>
                  </a:lnTo>
                  <a:lnTo>
                    <a:pt x="404" y="7"/>
                  </a:lnTo>
                  <a:lnTo>
                    <a:pt x="403" y="4"/>
                  </a:lnTo>
                  <a:lnTo>
                    <a:pt x="401" y="2"/>
                  </a:lnTo>
                  <a:lnTo>
                    <a:pt x="398" y="1"/>
                  </a:lnTo>
                  <a:lnTo>
                    <a:pt x="395" y="0"/>
                  </a:lnTo>
                  <a:lnTo>
                    <a:pt x="392" y="0"/>
                  </a:lnTo>
                  <a:lnTo>
                    <a:pt x="241" y="0"/>
                  </a:lnTo>
                  <a:lnTo>
                    <a:pt x="238" y="0"/>
                  </a:lnTo>
                  <a:lnTo>
                    <a:pt x="235" y="1"/>
                  </a:lnTo>
                  <a:lnTo>
                    <a:pt x="233" y="2"/>
                  </a:lnTo>
                  <a:lnTo>
                    <a:pt x="231" y="4"/>
                  </a:lnTo>
                  <a:lnTo>
                    <a:pt x="229" y="7"/>
                  </a:lnTo>
                  <a:lnTo>
                    <a:pt x="227" y="10"/>
                  </a:lnTo>
                  <a:lnTo>
                    <a:pt x="226" y="12"/>
                  </a:lnTo>
                  <a:lnTo>
                    <a:pt x="226" y="15"/>
                  </a:lnTo>
                  <a:lnTo>
                    <a:pt x="226" y="69"/>
                  </a:lnTo>
                  <a:lnTo>
                    <a:pt x="216" y="72"/>
                  </a:lnTo>
                  <a:lnTo>
                    <a:pt x="206" y="76"/>
                  </a:lnTo>
                  <a:lnTo>
                    <a:pt x="196" y="80"/>
                  </a:lnTo>
                  <a:lnTo>
                    <a:pt x="187" y="86"/>
                  </a:lnTo>
                  <a:lnTo>
                    <a:pt x="177" y="91"/>
                  </a:lnTo>
                  <a:lnTo>
                    <a:pt x="168" y="98"/>
                  </a:lnTo>
                  <a:lnTo>
                    <a:pt x="159" y="105"/>
                  </a:lnTo>
                  <a:lnTo>
                    <a:pt x="149" y="113"/>
                  </a:lnTo>
                  <a:lnTo>
                    <a:pt x="98" y="84"/>
                  </a:lnTo>
                  <a:lnTo>
                    <a:pt x="96" y="83"/>
                  </a:lnTo>
                  <a:lnTo>
                    <a:pt x="93" y="81"/>
                  </a:lnTo>
                  <a:lnTo>
                    <a:pt x="90" y="81"/>
                  </a:lnTo>
                  <a:lnTo>
                    <a:pt x="87" y="83"/>
                  </a:lnTo>
                  <a:lnTo>
                    <a:pt x="84" y="84"/>
                  </a:lnTo>
                  <a:lnTo>
                    <a:pt x="82" y="85"/>
                  </a:lnTo>
                  <a:lnTo>
                    <a:pt x="80" y="87"/>
                  </a:lnTo>
                  <a:lnTo>
                    <a:pt x="78" y="90"/>
                  </a:lnTo>
                  <a:lnTo>
                    <a:pt x="3" y="219"/>
                  </a:lnTo>
                  <a:lnTo>
                    <a:pt x="1" y="222"/>
                  </a:lnTo>
                  <a:lnTo>
                    <a:pt x="1" y="225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4" y="236"/>
                  </a:lnTo>
                  <a:lnTo>
                    <a:pt x="8" y="241"/>
                  </a:lnTo>
                  <a:lnTo>
                    <a:pt x="57" y="269"/>
                  </a:lnTo>
                  <a:lnTo>
                    <a:pt x="56" y="280"/>
                  </a:lnTo>
                  <a:lnTo>
                    <a:pt x="55" y="291"/>
                  </a:lnTo>
                  <a:lnTo>
                    <a:pt x="54" y="302"/>
                  </a:lnTo>
                  <a:lnTo>
                    <a:pt x="54" y="313"/>
                  </a:lnTo>
                  <a:lnTo>
                    <a:pt x="54" y="323"/>
                  </a:lnTo>
                  <a:lnTo>
                    <a:pt x="55" y="335"/>
                  </a:lnTo>
                  <a:lnTo>
                    <a:pt x="56" y="346"/>
                  </a:lnTo>
                  <a:lnTo>
                    <a:pt x="57" y="355"/>
                  </a:lnTo>
                  <a:lnTo>
                    <a:pt x="7" y="385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2" y="391"/>
                  </a:lnTo>
                  <a:lnTo>
                    <a:pt x="1" y="394"/>
                  </a:lnTo>
                  <a:lnTo>
                    <a:pt x="0" y="396"/>
                  </a:lnTo>
                  <a:lnTo>
                    <a:pt x="1" y="399"/>
                  </a:lnTo>
                  <a:lnTo>
                    <a:pt x="1" y="402"/>
                  </a:lnTo>
                  <a:lnTo>
                    <a:pt x="2" y="405"/>
                  </a:lnTo>
                  <a:lnTo>
                    <a:pt x="78" y="536"/>
                  </a:lnTo>
                  <a:lnTo>
                    <a:pt x="81" y="540"/>
                  </a:lnTo>
                  <a:lnTo>
                    <a:pt x="86" y="543"/>
                  </a:lnTo>
                  <a:lnTo>
                    <a:pt x="89" y="544"/>
                  </a:lnTo>
                  <a:lnTo>
                    <a:pt x="93" y="544"/>
                  </a:lnTo>
                  <a:lnTo>
                    <a:pt x="95" y="543"/>
                  </a:lnTo>
                  <a:lnTo>
                    <a:pt x="98" y="542"/>
                  </a:lnTo>
                  <a:lnTo>
                    <a:pt x="149" y="513"/>
                  </a:lnTo>
                  <a:lnTo>
                    <a:pt x="159" y="520"/>
                  </a:lnTo>
                  <a:lnTo>
                    <a:pt x="168" y="527"/>
                  </a:lnTo>
                  <a:lnTo>
                    <a:pt x="177" y="533"/>
                  </a:lnTo>
                  <a:lnTo>
                    <a:pt x="187" y="539"/>
                  </a:lnTo>
                  <a:lnTo>
                    <a:pt x="196" y="544"/>
                  </a:lnTo>
                  <a:lnTo>
                    <a:pt x="206" y="549"/>
                  </a:lnTo>
                  <a:lnTo>
                    <a:pt x="216" y="552"/>
                  </a:lnTo>
                  <a:lnTo>
                    <a:pt x="226" y="556"/>
                  </a:lnTo>
                  <a:lnTo>
                    <a:pt x="226" y="614"/>
                  </a:lnTo>
                  <a:lnTo>
                    <a:pt x="226" y="617"/>
                  </a:lnTo>
                  <a:lnTo>
                    <a:pt x="227" y="620"/>
                  </a:lnTo>
                  <a:lnTo>
                    <a:pt x="229" y="623"/>
                  </a:lnTo>
                  <a:lnTo>
                    <a:pt x="231" y="625"/>
                  </a:lnTo>
                  <a:lnTo>
                    <a:pt x="233" y="627"/>
                  </a:lnTo>
                  <a:lnTo>
                    <a:pt x="235" y="628"/>
                  </a:lnTo>
                  <a:lnTo>
                    <a:pt x="238" y="629"/>
                  </a:lnTo>
                  <a:lnTo>
                    <a:pt x="241" y="629"/>
                  </a:lnTo>
                  <a:lnTo>
                    <a:pt x="392" y="629"/>
                  </a:lnTo>
                  <a:lnTo>
                    <a:pt x="395" y="629"/>
                  </a:lnTo>
                  <a:lnTo>
                    <a:pt x="398" y="628"/>
                  </a:lnTo>
                  <a:lnTo>
                    <a:pt x="401" y="627"/>
                  </a:lnTo>
                  <a:lnTo>
                    <a:pt x="403" y="625"/>
                  </a:lnTo>
                  <a:lnTo>
                    <a:pt x="404" y="623"/>
                  </a:lnTo>
                  <a:lnTo>
                    <a:pt x="406" y="620"/>
                  </a:lnTo>
                  <a:lnTo>
                    <a:pt x="407" y="617"/>
                  </a:lnTo>
                  <a:lnTo>
                    <a:pt x="407" y="614"/>
                  </a:lnTo>
                  <a:lnTo>
                    <a:pt x="407" y="556"/>
                  </a:lnTo>
                  <a:lnTo>
                    <a:pt x="418" y="552"/>
                  </a:lnTo>
                  <a:lnTo>
                    <a:pt x="429" y="548"/>
                  </a:lnTo>
                  <a:lnTo>
                    <a:pt x="438" y="544"/>
                  </a:lnTo>
                  <a:lnTo>
                    <a:pt x="447" y="538"/>
                  </a:lnTo>
                  <a:lnTo>
                    <a:pt x="465" y="527"/>
                  </a:lnTo>
                  <a:lnTo>
                    <a:pt x="481" y="513"/>
                  </a:lnTo>
                  <a:lnTo>
                    <a:pt x="530" y="542"/>
                  </a:lnTo>
                  <a:lnTo>
                    <a:pt x="533" y="543"/>
                  </a:lnTo>
                  <a:lnTo>
                    <a:pt x="537" y="544"/>
                  </a:lnTo>
                  <a:lnTo>
                    <a:pt x="539" y="544"/>
                  </a:lnTo>
                  <a:lnTo>
                    <a:pt x="542" y="543"/>
                  </a:lnTo>
                  <a:lnTo>
                    <a:pt x="545" y="543"/>
                  </a:lnTo>
                  <a:lnTo>
                    <a:pt x="547" y="540"/>
                  </a:lnTo>
                  <a:lnTo>
                    <a:pt x="550" y="539"/>
                  </a:lnTo>
                  <a:lnTo>
                    <a:pt x="552" y="536"/>
                  </a:lnTo>
                  <a:lnTo>
                    <a:pt x="627" y="405"/>
                  </a:lnTo>
                  <a:lnTo>
                    <a:pt x="628" y="402"/>
                  </a:lnTo>
                  <a:lnTo>
                    <a:pt x="628" y="399"/>
                  </a:lnTo>
                  <a:lnTo>
                    <a:pt x="629" y="396"/>
                  </a:lnTo>
                  <a:lnTo>
                    <a:pt x="628" y="394"/>
                  </a:lnTo>
                  <a:lnTo>
                    <a:pt x="627" y="391"/>
                  </a:lnTo>
                  <a:lnTo>
                    <a:pt x="625" y="389"/>
                  </a:lnTo>
                  <a:lnTo>
                    <a:pt x="623" y="387"/>
                  </a:lnTo>
                  <a:lnTo>
                    <a:pt x="621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41" name="Полилиния 4360">
              <a:extLst>
                <a:ext uri="{FF2B5EF4-FFF2-40B4-BE49-F238E27FC236}">
                  <a16:creationId xmlns:a16="http://schemas.microsoft.com/office/drawing/2014/main" xmlns="" id="{CDB8F87B-81A2-480F-ADA8-BFB5FD890A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25" y="1387475"/>
              <a:ext cx="115888" cy="117475"/>
            </a:xfrm>
            <a:custGeom>
              <a:avLst/>
              <a:gdLst>
                <a:gd name="T0" fmla="*/ 160 w 362"/>
                <a:gd name="T1" fmla="*/ 252 h 369"/>
                <a:gd name="T2" fmla="*/ 135 w 362"/>
                <a:gd name="T3" fmla="*/ 238 h 369"/>
                <a:gd name="T4" fmla="*/ 118 w 362"/>
                <a:gd name="T5" fmla="*/ 218 h 369"/>
                <a:gd name="T6" fmla="*/ 109 w 362"/>
                <a:gd name="T7" fmla="*/ 190 h 369"/>
                <a:gd name="T8" fmla="*/ 113 w 362"/>
                <a:gd name="T9" fmla="*/ 162 h 369"/>
                <a:gd name="T10" fmla="*/ 125 w 362"/>
                <a:gd name="T11" fmla="*/ 138 h 369"/>
                <a:gd name="T12" fmla="*/ 147 w 362"/>
                <a:gd name="T13" fmla="*/ 121 h 369"/>
                <a:gd name="T14" fmla="*/ 174 w 362"/>
                <a:gd name="T15" fmla="*/ 112 h 369"/>
                <a:gd name="T16" fmla="*/ 202 w 362"/>
                <a:gd name="T17" fmla="*/ 114 h 369"/>
                <a:gd name="T18" fmla="*/ 226 w 362"/>
                <a:gd name="T19" fmla="*/ 128 h 369"/>
                <a:gd name="T20" fmla="*/ 244 w 362"/>
                <a:gd name="T21" fmla="*/ 149 h 369"/>
                <a:gd name="T22" fmla="*/ 252 w 362"/>
                <a:gd name="T23" fmla="*/ 176 h 369"/>
                <a:gd name="T24" fmla="*/ 250 w 362"/>
                <a:gd name="T25" fmla="*/ 205 h 369"/>
                <a:gd name="T26" fmla="*/ 236 w 362"/>
                <a:gd name="T27" fmla="*/ 229 h 369"/>
                <a:gd name="T28" fmla="*/ 215 w 362"/>
                <a:gd name="T29" fmla="*/ 247 h 369"/>
                <a:gd name="T30" fmla="*/ 189 w 362"/>
                <a:gd name="T31" fmla="*/ 254 h 369"/>
                <a:gd name="T32" fmla="*/ 328 w 362"/>
                <a:gd name="T33" fmla="*/ 195 h 369"/>
                <a:gd name="T34" fmla="*/ 354 w 362"/>
                <a:gd name="T35" fmla="*/ 144 h 369"/>
                <a:gd name="T36" fmla="*/ 361 w 362"/>
                <a:gd name="T37" fmla="*/ 136 h 369"/>
                <a:gd name="T38" fmla="*/ 360 w 362"/>
                <a:gd name="T39" fmla="*/ 124 h 369"/>
                <a:gd name="T40" fmla="*/ 316 w 362"/>
                <a:gd name="T41" fmla="*/ 53 h 369"/>
                <a:gd name="T42" fmla="*/ 304 w 362"/>
                <a:gd name="T43" fmla="*/ 52 h 369"/>
                <a:gd name="T44" fmla="*/ 256 w 362"/>
                <a:gd name="T45" fmla="*/ 56 h 369"/>
                <a:gd name="T46" fmla="*/ 236 w 362"/>
                <a:gd name="T47" fmla="*/ 10 h 369"/>
                <a:gd name="T48" fmla="*/ 229 w 362"/>
                <a:gd name="T49" fmla="*/ 2 h 369"/>
                <a:gd name="T50" fmla="*/ 146 w 362"/>
                <a:gd name="T51" fmla="*/ 0 h 369"/>
                <a:gd name="T52" fmla="*/ 135 w 362"/>
                <a:gd name="T53" fmla="*/ 3 h 369"/>
                <a:gd name="T54" fmla="*/ 131 w 362"/>
                <a:gd name="T55" fmla="*/ 14 h 369"/>
                <a:gd name="T56" fmla="*/ 99 w 362"/>
                <a:gd name="T57" fmla="*/ 63 h 369"/>
                <a:gd name="T58" fmla="*/ 55 w 362"/>
                <a:gd name="T59" fmla="*/ 51 h 369"/>
                <a:gd name="T60" fmla="*/ 44 w 362"/>
                <a:gd name="T61" fmla="*/ 54 h 369"/>
                <a:gd name="T62" fmla="*/ 1 w 362"/>
                <a:gd name="T63" fmla="*/ 126 h 369"/>
                <a:gd name="T64" fmla="*/ 2 w 362"/>
                <a:gd name="T65" fmla="*/ 139 h 369"/>
                <a:gd name="T66" fmla="*/ 36 w 362"/>
                <a:gd name="T67" fmla="*/ 160 h 369"/>
                <a:gd name="T68" fmla="*/ 36 w 362"/>
                <a:gd name="T69" fmla="*/ 207 h 369"/>
                <a:gd name="T70" fmla="*/ 1 w 362"/>
                <a:gd name="T71" fmla="*/ 230 h 369"/>
                <a:gd name="T72" fmla="*/ 1 w 362"/>
                <a:gd name="T73" fmla="*/ 240 h 369"/>
                <a:gd name="T74" fmla="*/ 44 w 362"/>
                <a:gd name="T75" fmla="*/ 313 h 369"/>
                <a:gd name="T76" fmla="*/ 60 w 362"/>
                <a:gd name="T77" fmla="*/ 314 h 369"/>
                <a:gd name="T78" fmla="*/ 120 w 362"/>
                <a:gd name="T79" fmla="*/ 316 h 369"/>
                <a:gd name="T80" fmla="*/ 132 w 362"/>
                <a:gd name="T81" fmla="*/ 359 h 369"/>
                <a:gd name="T82" fmla="*/ 140 w 362"/>
                <a:gd name="T83" fmla="*/ 368 h 369"/>
                <a:gd name="T84" fmla="*/ 225 w 362"/>
                <a:gd name="T85" fmla="*/ 368 h 369"/>
                <a:gd name="T86" fmla="*/ 233 w 362"/>
                <a:gd name="T87" fmla="*/ 361 h 369"/>
                <a:gd name="T88" fmla="*/ 237 w 362"/>
                <a:gd name="T89" fmla="*/ 321 h 369"/>
                <a:gd name="T90" fmla="*/ 274 w 362"/>
                <a:gd name="T91" fmla="*/ 298 h 369"/>
                <a:gd name="T92" fmla="*/ 310 w 362"/>
                <a:gd name="T93" fmla="*/ 316 h 369"/>
                <a:gd name="T94" fmla="*/ 360 w 362"/>
                <a:gd name="T95" fmla="*/ 243 h 369"/>
                <a:gd name="T96" fmla="*/ 362 w 362"/>
                <a:gd name="T97" fmla="*/ 232 h 369"/>
                <a:gd name="T98" fmla="*/ 354 w 362"/>
                <a:gd name="T99" fmla="*/ 22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2" h="369">
                  <a:moveTo>
                    <a:pt x="181" y="255"/>
                  </a:moveTo>
                  <a:lnTo>
                    <a:pt x="174" y="254"/>
                  </a:lnTo>
                  <a:lnTo>
                    <a:pt x="166" y="253"/>
                  </a:lnTo>
                  <a:lnTo>
                    <a:pt x="160" y="252"/>
                  </a:lnTo>
                  <a:lnTo>
                    <a:pt x="153" y="249"/>
                  </a:lnTo>
                  <a:lnTo>
                    <a:pt x="147" y="247"/>
                  </a:lnTo>
                  <a:lnTo>
                    <a:pt x="141" y="243"/>
                  </a:lnTo>
                  <a:lnTo>
                    <a:pt x="135" y="238"/>
                  </a:lnTo>
                  <a:lnTo>
                    <a:pt x="131" y="234"/>
                  </a:lnTo>
                  <a:lnTo>
                    <a:pt x="125" y="229"/>
                  </a:lnTo>
                  <a:lnTo>
                    <a:pt x="122" y="223"/>
                  </a:lnTo>
                  <a:lnTo>
                    <a:pt x="118" y="218"/>
                  </a:lnTo>
                  <a:lnTo>
                    <a:pt x="115" y="212"/>
                  </a:lnTo>
                  <a:lnTo>
                    <a:pt x="113" y="205"/>
                  </a:lnTo>
                  <a:lnTo>
                    <a:pt x="110" y="198"/>
                  </a:lnTo>
                  <a:lnTo>
                    <a:pt x="109" y="190"/>
                  </a:lnTo>
                  <a:lnTo>
                    <a:pt x="109" y="183"/>
                  </a:lnTo>
                  <a:lnTo>
                    <a:pt x="109" y="176"/>
                  </a:lnTo>
                  <a:lnTo>
                    <a:pt x="110" y="169"/>
                  </a:lnTo>
                  <a:lnTo>
                    <a:pt x="113" y="162"/>
                  </a:lnTo>
                  <a:lnTo>
                    <a:pt x="115" y="156"/>
                  </a:lnTo>
                  <a:lnTo>
                    <a:pt x="118" y="149"/>
                  </a:lnTo>
                  <a:lnTo>
                    <a:pt x="122" y="143"/>
                  </a:lnTo>
                  <a:lnTo>
                    <a:pt x="125" y="138"/>
                  </a:lnTo>
                  <a:lnTo>
                    <a:pt x="131" y="132"/>
                  </a:lnTo>
                  <a:lnTo>
                    <a:pt x="135" y="128"/>
                  </a:lnTo>
                  <a:lnTo>
                    <a:pt x="141" y="124"/>
                  </a:lnTo>
                  <a:lnTo>
                    <a:pt x="147" y="121"/>
                  </a:lnTo>
                  <a:lnTo>
                    <a:pt x="153" y="117"/>
                  </a:lnTo>
                  <a:lnTo>
                    <a:pt x="160" y="114"/>
                  </a:lnTo>
                  <a:lnTo>
                    <a:pt x="166" y="113"/>
                  </a:lnTo>
                  <a:lnTo>
                    <a:pt x="174" y="112"/>
                  </a:lnTo>
                  <a:lnTo>
                    <a:pt x="181" y="111"/>
                  </a:lnTo>
                  <a:lnTo>
                    <a:pt x="189" y="112"/>
                  </a:lnTo>
                  <a:lnTo>
                    <a:pt x="195" y="113"/>
                  </a:lnTo>
                  <a:lnTo>
                    <a:pt x="202" y="114"/>
                  </a:lnTo>
                  <a:lnTo>
                    <a:pt x="209" y="117"/>
                  </a:lnTo>
                  <a:lnTo>
                    <a:pt x="215" y="121"/>
                  </a:lnTo>
                  <a:lnTo>
                    <a:pt x="221" y="124"/>
                  </a:lnTo>
                  <a:lnTo>
                    <a:pt x="226" y="128"/>
                  </a:lnTo>
                  <a:lnTo>
                    <a:pt x="231" y="132"/>
                  </a:lnTo>
                  <a:lnTo>
                    <a:pt x="236" y="138"/>
                  </a:lnTo>
                  <a:lnTo>
                    <a:pt x="240" y="143"/>
                  </a:lnTo>
                  <a:lnTo>
                    <a:pt x="244" y="149"/>
                  </a:lnTo>
                  <a:lnTo>
                    <a:pt x="247" y="156"/>
                  </a:lnTo>
                  <a:lnTo>
                    <a:pt x="250" y="162"/>
                  </a:lnTo>
                  <a:lnTo>
                    <a:pt x="251" y="169"/>
                  </a:lnTo>
                  <a:lnTo>
                    <a:pt x="252" y="176"/>
                  </a:lnTo>
                  <a:lnTo>
                    <a:pt x="253" y="183"/>
                  </a:lnTo>
                  <a:lnTo>
                    <a:pt x="252" y="190"/>
                  </a:lnTo>
                  <a:lnTo>
                    <a:pt x="251" y="198"/>
                  </a:lnTo>
                  <a:lnTo>
                    <a:pt x="250" y="205"/>
                  </a:lnTo>
                  <a:lnTo>
                    <a:pt x="247" y="212"/>
                  </a:lnTo>
                  <a:lnTo>
                    <a:pt x="244" y="218"/>
                  </a:lnTo>
                  <a:lnTo>
                    <a:pt x="240" y="223"/>
                  </a:lnTo>
                  <a:lnTo>
                    <a:pt x="236" y="229"/>
                  </a:lnTo>
                  <a:lnTo>
                    <a:pt x="231" y="234"/>
                  </a:lnTo>
                  <a:lnTo>
                    <a:pt x="226" y="238"/>
                  </a:lnTo>
                  <a:lnTo>
                    <a:pt x="221" y="243"/>
                  </a:lnTo>
                  <a:lnTo>
                    <a:pt x="215" y="247"/>
                  </a:lnTo>
                  <a:lnTo>
                    <a:pt x="209" y="249"/>
                  </a:lnTo>
                  <a:lnTo>
                    <a:pt x="202" y="252"/>
                  </a:lnTo>
                  <a:lnTo>
                    <a:pt x="195" y="253"/>
                  </a:lnTo>
                  <a:lnTo>
                    <a:pt x="189" y="254"/>
                  </a:lnTo>
                  <a:lnTo>
                    <a:pt x="181" y="255"/>
                  </a:lnTo>
                  <a:close/>
                  <a:moveTo>
                    <a:pt x="354" y="223"/>
                  </a:moveTo>
                  <a:lnTo>
                    <a:pt x="327" y="207"/>
                  </a:lnTo>
                  <a:lnTo>
                    <a:pt x="328" y="195"/>
                  </a:lnTo>
                  <a:lnTo>
                    <a:pt x="328" y="183"/>
                  </a:lnTo>
                  <a:lnTo>
                    <a:pt x="328" y="172"/>
                  </a:lnTo>
                  <a:lnTo>
                    <a:pt x="327" y="160"/>
                  </a:lnTo>
                  <a:lnTo>
                    <a:pt x="354" y="144"/>
                  </a:lnTo>
                  <a:lnTo>
                    <a:pt x="357" y="143"/>
                  </a:lnTo>
                  <a:lnTo>
                    <a:pt x="359" y="141"/>
                  </a:lnTo>
                  <a:lnTo>
                    <a:pt x="360" y="139"/>
                  </a:lnTo>
                  <a:lnTo>
                    <a:pt x="361" y="136"/>
                  </a:lnTo>
                  <a:lnTo>
                    <a:pt x="362" y="132"/>
                  </a:lnTo>
                  <a:lnTo>
                    <a:pt x="362" y="129"/>
                  </a:lnTo>
                  <a:lnTo>
                    <a:pt x="361" y="126"/>
                  </a:lnTo>
                  <a:lnTo>
                    <a:pt x="360" y="124"/>
                  </a:lnTo>
                  <a:lnTo>
                    <a:pt x="322" y="59"/>
                  </a:lnTo>
                  <a:lnTo>
                    <a:pt x="320" y="56"/>
                  </a:lnTo>
                  <a:lnTo>
                    <a:pt x="318" y="54"/>
                  </a:lnTo>
                  <a:lnTo>
                    <a:pt x="316" y="53"/>
                  </a:lnTo>
                  <a:lnTo>
                    <a:pt x="313" y="51"/>
                  </a:lnTo>
                  <a:lnTo>
                    <a:pt x="309" y="51"/>
                  </a:lnTo>
                  <a:lnTo>
                    <a:pt x="307" y="51"/>
                  </a:lnTo>
                  <a:lnTo>
                    <a:pt x="304" y="52"/>
                  </a:lnTo>
                  <a:lnTo>
                    <a:pt x="301" y="53"/>
                  </a:lnTo>
                  <a:lnTo>
                    <a:pt x="274" y="69"/>
                  </a:lnTo>
                  <a:lnTo>
                    <a:pt x="266" y="63"/>
                  </a:lnTo>
                  <a:lnTo>
                    <a:pt x="256" y="56"/>
                  </a:lnTo>
                  <a:lnTo>
                    <a:pt x="246" y="51"/>
                  </a:lnTo>
                  <a:lnTo>
                    <a:pt x="237" y="47"/>
                  </a:lnTo>
                  <a:lnTo>
                    <a:pt x="237" y="14"/>
                  </a:lnTo>
                  <a:lnTo>
                    <a:pt x="236" y="10"/>
                  </a:lnTo>
                  <a:lnTo>
                    <a:pt x="236" y="8"/>
                  </a:lnTo>
                  <a:lnTo>
                    <a:pt x="233" y="5"/>
                  </a:lnTo>
                  <a:lnTo>
                    <a:pt x="232" y="3"/>
                  </a:lnTo>
                  <a:lnTo>
                    <a:pt x="229" y="2"/>
                  </a:lnTo>
                  <a:lnTo>
                    <a:pt x="227" y="1"/>
                  </a:lnTo>
                  <a:lnTo>
                    <a:pt x="224" y="0"/>
                  </a:lnTo>
                  <a:lnTo>
                    <a:pt x="222" y="0"/>
                  </a:lnTo>
                  <a:lnTo>
                    <a:pt x="146" y="0"/>
                  </a:lnTo>
                  <a:lnTo>
                    <a:pt x="143" y="0"/>
                  </a:lnTo>
                  <a:lnTo>
                    <a:pt x="140" y="1"/>
                  </a:lnTo>
                  <a:lnTo>
                    <a:pt x="137" y="2"/>
                  </a:lnTo>
                  <a:lnTo>
                    <a:pt x="135" y="3"/>
                  </a:lnTo>
                  <a:lnTo>
                    <a:pt x="134" y="5"/>
                  </a:lnTo>
                  <a:lnTo>
                    <a:pt x="132" y="8"/>
                  </a:lnTo>
                  <a:lnTo>
                    <a:pt x="132" y="10"/>
                  </a:lnTo>
                  <a:lnTo>
                    <a:pt x="131" y="14"/>
                  </a:lnTo>
                  <a:lnTo>
                    <a:pt x="131" y="47"/>
                  </a:lnTo>
                  <a:lnTo>
                    <a:pt x="120" y="52"/>
                  </a:lnTo>
                  <a:lnTo>
                    <a:pt x="109" y="57"/>
                  </a:lnTo>
                  <a:lnTo>
                    <a:pt x="99" y="63"/>
                  </a:lnTo>
                  <a:lnTo>
                    <a:pt x="90" y="69"/>
                  </a:lnTo>
                  <a:lnTo>
                    <a:pt x="61" y="53"/>
                  </a:lnTo>
                  <a:lnTo>
                    <a:pt x="58" y="52"/>
                  </a:lnTo>
                  <a:lnTo>
                    <a:pt x="55" y="51"/>
                  </a:lnTo>
                  <a:lnTo>
                    <a:pt x="53" y="51"/>
                  </a:lnTo>
                  <a:lnTo>
                    <a:pt x="49" y="51"/>
                  </a:lnTo>
                  <a:lnTo>
                    <a:pt x="47" y="52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1" y="59"/>
                  </a:lnTo>
                  <a:lnTo>
                    <a:pt x="2" y="124"/>
                  </a:lnTo>
                  <a:lnTo>
                    <a:pt x="1" y="126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2" y="139"/>
                  </a:lnTo>
                  <a:lnTo>
                    <a:pt x="3" y="141"/>
                  </a:lnTo>
                  <a:lnTo>
                    <a:pt x="6" y="143"/>
                  </a:lnTo>
                  <a:lnTo>
                    <a:pt x="8" y="144"/>
                  </a:lnTo>
                  <a:lnTo>
                    <a:pt x="36" y="160"/>
                  </a:lnTo>
                  <a:lnTo>
                    <a:pt x="34" y="172"/>
                  </a:lnTo>
                  <a:lnTo>
                    <a:pt x="34" y="183"/>
                  </a:lnTo>
                  <a:lnTo>
                    <a:pt x="34" y="195"/>
                  </a:lnTo>
                  <a:lnTo>
                    <a:pt x="36" y="207"/>
                  </a:lnTo>
                  <a:lnTo>
                    <a:pt x="8" y="223"/>
                  </a:lnTo>
                  <a:lnTo>
                    <a:pt x="6" y="224"/>
                  </a:lnTo>
                  <a:lnTo>
                    <a:pt x="3" y="227"/>
                  </a:lnTo>
                  <a:lnTo>
                    <a:pt x="1" y="230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1" y="240"/>
                  </a:lnTo>
                  <a:lnTo>
                    <a:pt x="2" y="243"/>
                  </a:lnTo>
                  <a:lnTo>
                    <a:pt x="40" y="309"/>
                  </a:lnTo>
                  <a:lnTo>
                    <a:pt x="42" y="311"/>
                  </a:lnTo>
                  <a:lnTo>
                    <a:pt x="44" y="313"/>
                  </a:lnTo>
                  <a:lnTo>
                    <a:pt x="46" y="314"/>
                  </a:lnTo>
                  <a:lnTo>
                    <a:pt x="48" y="315"/>
                  </a:lnTo>
                  <a:lnTo>
                    <a:pt x="55" y="316"/>
                  </a:lnTo>
                  <a:lnTo>
                    <a:pt x="60" y="314"/>
                  </a:lnTo>
                  <a:lnTo>
                    <a:pt x="90" y="297"/>
                  </a:lnTo>
                  <a:lnTo>
                    <a:pt x="99" y="304"/>
                  </a:lnTo>
                  <a:lnTo>
                    <a:pt x="109" y="310"/>
                  </a:lnTo>
                  <a:lnTo>
                    <a:pt x="120" y="316"/>
                  </a:lnTo>
                  <a:lnTo>
                    <a:pt x="131" y="321"/>
                  </a:lnTo>
                  <a:lnTo>
                    <a:pt x="131" y="354"/>
                  </a:lnTo>
                  <a:lnTo>
                    <a:pt x="132" y="356"/>
                  </a:lnTo>
                  <a:lnTo>
                    <a:pt x="132" y="359"/>
                  </a:lnTo>
                  <a:lnTo>
                    <a:pt x="134" y="361"/>
                  </a:lnTo>
                  <a:lnTo>
                    <a:pt x="135" y="363"/>
                  </a:lnTo>
                  <a:lnTo>
                    <a:pt x="137" y="366"/>
                  </a:lnTo>
                  <a:lnTo>
                    <a:pt x="140" y="368"/>
                  </a:lnTo>
                  <a:lnTo>
                    <a:pt x="143" y="368"/>
                  </a:lnTo>
                  <a:lnTo>
                    <a:pt x="146" y="369"/>
                  </a:lnTo>
                  <a:lnTo>
                    <a:pt x="222" y="369"/>
                  </a:lnTo>
                  <a:lnTo>
                    <a:pt x="225" y="368"/>
                  </a:lnTo>
                  <a:lnTo>
                    <a:pt x="227" y="368"/>
                  </a:lnTo>
                  <a:lnTo>
                    <a:pt x="229" y="366"/>
                  </a:lnTo>
                  <a:lnTo>
                    <a:pt x="232" y="363"/>
                  </a:lnTo>
                  <a:lnTo>
                    <a:pt x="233" y="361"/>
                  </a:lnTo>
                  <a:lnTo>
                    <a:pt x="236" y="359"/>
                  </a:lnTo>
                  <a:lnTo>
                    <a:pt x="236" y="356"/>
                  </a:lnTo>
                  <a:lnTo>
                    <a:pt x="237" y="354"/>
                  </a:lnTo>
                  <a:lnTo>
                    <a:pt x="237" y="321"/>
                  </a:lnTo>
                  <a:lnTo>
                    <a:pt x="246" y="316"/>
                  </a:lnTo>
                  <a:lnTo>
                    <a:pt x="256" y="311"/>
                  </a:lnTo>
                  <a:lnTo>
                    <a:pt x="266" y="305"/>
                  </a:lnTo>
                  <a:lnTo>
                    <a:pt x="274" y="298"/>
                  </a:lnTo>
                  <a:lnTo>
                    <a:pt x="302" y="313"/>
                  </a:lnTo>
                  <a:lnTo>
                    <a:pt x="305" y="315"/>
                  </a:lnTo>
                  <a:lnTo>
                    <a:pt x="307" y="315"/>
                  </a:lnTo>
                  <a:lnTo>
                    <a:pt x="310" y="316"/>
                  </a:lnTo>
                  <a:lnTo>
                    <a:pt x="314" y="316"/>
                  </a:lnTo>
                  <a:lnTo>
                    <a:pt x="319" y="313"/>
                  </a:lnTo>
                  <a:lnTo>
                    <a:pt x="322" y="309"/>
                  </a:lnTo>
                  <a:lnTo>
                    <a:pt x="360" y="243"/>
                  </a:lnTo>
                  <a:lnTo>
                    <a:pt x="362" y="240"/>
                  </a:lnTo>
                  <a:lnTo>
                    <a:pt x="362" y="237"/>
                  </a:lnTo>
                  <a:lnTo>
                    <a:pt x="362" y="234"/>
                  </a:lnTo>
                  <a:lnTo>
                    <a:pt x="362" y="232"/>
                  </a:lnTo>
                  <a:lnTo>
                    <a:pt x="361" y="229"/>
                  </a:lnTo>
                  <a:lnTo>
                    <a:pt x="359" y="227"/>
                  </a:lnTo>
                  <a:lnTo>
                    <a:pt x="357" y="224"/>
                  </a:lnTo>
                  <a:lnTo>
                    <a:pt x="354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2" name="Полилиния 4346" descr="Значок диаграммы ящик с усами. ">
            <a:extLst>
              <a:ext uri="{FF2B5EF4-FFF2-40B4-BE49-F238E27FC236}">
                <a16:creationId xmlns:a16="http://schemas.microsoft.com/office/drawing/2014/main" xmlns="" id="{D131817A-5B27-4718-8BAC-45C9CEDA45D9}"/>
              </a:ext>
            </a:extLst>
          </p:cNvPr>
          <p:cNvSpPr>
            <a:spLocks noEditPoints="1"/>
          </p:cNvSpPr>
          <p:nvPr/>
        </p:nvSpPr>
        <p:spPr bwMode="auto">
          <a:xfrm>
            <a:off x="3967321" y="3532346"/>
            <a:ext cx="345758" cy="345758"/>
          </a:xfrm>
          <a:custGeom>
            <a:avLst/>
            <a:gdLst>
              <a:gd name="T0" fmla="*/ 706 w 898"/>
              <a:gd name="T1" fmla="*/ 479 h 898"/>
              <a:gd name="T2" fmla="*/ 652 w 898"/>
              <a:gd name="T3" fmla="*/ 556 h 898"/>
              <a:gd name="T4" fmla="*/ 632 w 898"/>
              <a:gd name="T5" fmla="*/ 551 h 898"/>
              <a:gd name="T6" fmla="*/ 576 w 898"/>
              <a:gd name="T7" fmla="*/ 477 h 898"/>
              <a:gd name="T8" fmla="*/ 571 w 898"/>
              <a:gd name="T9" fmla="*/ 398 h 898"/>
              <a:gd name="T10" fmla="*/ 628 w 898"/>
              <a:gd name="T11" fmla="*/ 129 h 898"/>
              <a:gd name="T12" fmla="*/ 643 w 898"/>
              <a:gd name="T13" fmla="*/ 114 h 898"/>
              <a:gd name="T14" fmla="*/ 658 w 898"/>
              <a:gd name="T15" fmla="*/ 129 h 898"/>
              <a:gd name="T16" fmla="*/ 717 w 898"/>
              <a:gd name="T17" fmla="*/ 398 h 898"/>
              <a:gd name="T18" fmla="*/ 621 w 898"/>
              <a:gd name="T19" fmla="*/ 758 h 898"/>
              <a:gd name="T20" fmla="*/ 589 w 898"/>
              <a:gd name="T21" fmla="*/ 727 h 898"/>
              <a:gd name="T22" fmla="*/ 589 w 898"/>
              <a:gd name="T23" fmla="*/ 680 h 898"/>
              <a:gd name="T24" fmla="*/ 621 w 898"/>
              <a:gd name="T25" fmla="*/ 648 h 898"/>
              <a:gd name="T26" fmla="*/ 667 w 898"/>
              <a:gd name="T27" fmla="*/ 648 h 898"/>
              <a:gd name="T28" fmla="*/ 699 w 898"/>
              <a:gd name="T29" fmla="*/ 680 h 898"/>
              <a:gd name="T30" fmla="*/ 699 w 898"/>
              <a:gd name="T31" fmla="*/ 727 h 898"/>
              <a:gd name="T32" fmla="*/ 667 w 898"/>
              <a:gd name="T33" fmla="*/ 758 h 898"/>
              <a:gd name="T34" fmla="*/ 536 w 898"/>
              <a:gd name="T35" fmla="*/ 294 h 898"/>
              <a:gd name="T36" fmla="*/ 479 w 898"/>
              <a:gd name="T37" fmla="*/ 546 h 898"/>
              <a:gd name="T38" fmla="*/ 461 w 898"/>
              <a:gd name="T39" fmla="*/ 558 h 898"/>
              <a:gd name="T40" fmla="*/ 450 w 898"/>
              <a:gd name="T41" fmla="*/ 299 h 898"/>
              <a:gd name="T42" fmla="*/ 390 w 898"/>
              <a:gd name="T43" fmla="*/ 287 h 898"/>
              <a:gd name="T44" fmla="*/ 398 w 898"/>
              <a:gd name="T45" fmla="*/ 211 h 898"/>
              <a:gd name="T46" fmla="*/ 454 w 898"/>
              <a:gd name="T47" fmla="*/ 118 h 898"/>
              <a:gd name="T48" fmla="*/ 475 w 898"/>
              <a:gd name="T49" fmla="*/ 118 h 898"/>
              <a:gd name="T50" fmla="*/ 530 w 898"/>
              <a:gd name="T51" fmla="*/ 211 h 898"/>
              <a:gd name="T52" fmla="*/ 465 w 898"/>
              <a:gd name="T53" fmla="*/ 763 h 898"/>
              <a:gd name="T54" fmla="*/ 422 w 898"/>
              <a:gd name="T55" fmla="*/ 745 h 898"/>
              <a:gd name="T56" fmla="*/ 405 w 898"/>
              <a:gd name="T57" fmla="*/ 703 h 898"/>
              <a:gd name="T58" fmla="*/ 422 w 898"/>
              <a:gd name="T59" fmla="*/ 661 h 898"/>
              <a:gd name="T60" fmla="*/ 465 w 898"/>
              <a:gd name="T61" fmla="*/ 643 h 898"/>
              <a:gd name="T62" fmla="*/ 506 w 898"/>
              <a:gd name="T63" fmla="*/ 661 h 898"/>
              <a:gd name="T64" fmla="*/ 525 w 898"/>
              <a:gd name="T65" fmla="*/ 703 h 898"/>
              <a:gd name="T66" fmla="*/ 506 w 898"/>
              <a:gd name="T67" fmla="*/ 745 h 898"/>
              <a:gd name="T68" fmla="*/ 465 w 898"/>
              <a:gd name="T69" fmla="*/ 763 h 898"/>
              <a:gd name="T70" fmla="*/ 318 w 898"/>
              <a:gd name="T71" fmla="*/ 419 h 898"/>
              <a:gd name="T72" fmla="*/ 263 w 898"/>
              <a:gd name="T73" fmla="*/ 556 h 898"/>
              <a:gd name="T74" fmla="*/ 242 w 898"/>
              <a:gd name="T75" fmla="*/ 551 h 898"/>
              <a:gd name="T76" fmla="*/ 186 w 898"/>
              <a:gd name="T77" fmla="*/ 417 h 898"/>
              <a:gd name="T78" fmla="*/ 181 w 898"/>
              <a:gd name="T79" fmla="*/ 339 h 898"/>
              <a:gd name="T80" fmla="*/ 240 w 898"/>
              <a:gd name="T81" fmla="*/ 129 h 898"/>
              <a:gd name="T82" fmla="*/ 255 w 898"/>
              <a:gd name="T83" fmla="*/ 114 h 898"/>
              <a:gd name="T84" fmla="*/ 270 w 898"/>
              <a:gd name="T85" fmla="*/ 129 h 898"/>
              <a:gd name="T86" fmla="*/ 329 w 898"/>
              <a:gd name="T87" fmla="*/ 339 h 898"/>
              <a:gd name="T88" fmla="*/ 231 w 898"/>
              <a:gd name="T89" fmla="*/ 758 h 898"/>
              <a:gd name="T90" fmla="*/ 200 w 898"/>
              <a:gd name="T91" fmla="*/ 727 h 898"/>
              <a:gd name="T92" fmla="*/ 200 w 898"/>
              <a:gd name="T93" fmla="*/ 680 h 898"/>
              <a:gd name="T94" fmla="*/ 231 w 898"/>
              <a:gd name="T95" fmla="*/ 648 h 898"/>
              <a:gd name="T96" fmla="*/ 278 w 898"/>
              <a:gd name="T97" fmla="*/ 648 h 898"/>
              <a:gd name="T98" fmla="*/ 311 w 898"/>
              <a:gd name="T99" fmla="*/ 680 h 898"/>
              <a:gd name="T100" fmla="*/ 311 w 898"/>
              <a:gd name="T101" fmla="*/ 727 h 898"/>
              <a:gd name="T102" fmla="*/ 278 w 898"/>
              <a:gd name="T103" fmla="*/ 758 h 898"/>
              <a:gd name="T104" fmla="*/ 10 w 898"/>
              <a:gd name="T105" fmla="*/ 2 h 898"/>
              <a:gd name="T106" fmla="*/ 1 w 898"/>
              <a:gd name="T107" fmla="*/ 886 h 898"/>
              <a:gd name="T108" fmla="*/ 883 w 898"/>
              <a:gd name="T109" fmla="*/ 898 h 898"/>
              <a:gd name="T110" fmla="*/ 898 w 898"/>
              <a:gd name="T111" fmla="*/ 883 h 898"/>
              <a:gd name="T112" fmla="*/ 886 w 898"/>
              <a:gd name="T113" fmla="*/ 0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8" h="898">
                <a:moveTo>
                  <a:pt x="718" y="464"/>
                </a:moveTo>
                <a:lnTo>
                  <a:pt x="718" y="467"/>
                </a:lnTo>
                <a:lnTo>
                  <a:pt x="717" y="470"/>
                </a:lnTo>
                <a:lnTo>
                  <a:pt x="716" y="472"/>
                </a:lnTo>
                <a:lnTo>
                  <a:pt x="714" y="474"/>
                </a:lnTo>
                <a:lnTo>
                  <a:pt x="712" y="477"/>
                </a:lnTo>
                <a:lnTo>
                  <a:pt x="710" y="478"/>
                </a:lnTo>
                <a:lnTo>
                  <a:pt x="706" y="479"/>
                </a:lnTo>
                <a:lnTo>
                  <a:pt x="703" y="479"/>
                </a:lnTo>
                <a:lnTo>
                  <a:pt x="658" y="479"/>
                </a:lnTo>
                <a:lnTo>
                  <a:pt x="658" y="543"/>
                </a:lnTo>
                <a:lnTo>
                  <a:pt x="658" y="546"/>
                </a:lnTo>
                <a:lnTo>
                  <a:pt x="657" y="549"/>
                </a:lnTo>
                <a:lnTo>
                  <a:pt x="656" y="551"/>
                </a:lnTo>
                <a:lnTo>
                  <a:pt x="654" y="554"/>
                </a:lnTo>
                <a:lnTo>
                  <a:pt x="652" y="556"/>
                </a:lnTo>
                <a:lnTo>
                  <a:pt x="650" y="557"/>
                </a:lnTo>
                <a:lnTo>
                  <a:pt x="647" y="558"/>
                </a:lnTo>
                <a:lnTo>
                  <a:pt x="643" y="558"/>
                </a:lnTo>
                <a:lnTo>
                  <a:pt x="641" y="558"/>
                </a:lnTo>
                <a:lnTo>
                  <a:pt x="638" y="557"/>
                </a:lnTo>
                <a:lnTo>
                  <a:pt x="636" y="556"/>
                </a:lnTo>
                <a:lnTo>
                  <a:pt x="634" y="554"/>
                </a:lnTo>
                <a:lnTo>
                  <a:pt x="632" y="551"/>
                </a:lnTo>
                <a:lnTo>
                  <a:pt x="631" y="549"/>
                </a:lnTo>
                <a:lnTo>
                  <a:pt x="629" y="546"/>
                </a:lnTo>
                <a:lnTo>
                  <a:pt x="628" y="543"/>
                </a:lnTo>
                <a:lnTo>
                  <a:pt x="628" y="479"/>
                </a:lnTo>
                <a:lnTo>
                  <a:pt x="583" y="479"/>
                </a:lnTo>
                <a:lnTo>
                  <a:pt x="581" y="479"/>
                </a:lnTo>
                <a:lnTo>
                  <a:pt x="578" y="478"/>
                </a:lnTo>
                <a:lnTo>
                  <a:pt x="576" y="477"/>
                </a:lnTo>
                <a:lnTo>
                  <a:pt x="574" y="474"/>
                </a:lnTo>
                <a:lnTo>
                  <a:pt x="572" y="472"/>
                </a:lnTo>
                <a:lnTo>
                  <a:pt x="571" y="470"/>
                </a:lnTo>
                <a:lnTo>
                  <a:pt x="570" y="467"/>
                </a:lnTo>
                <a:lnTo>
                  <a:pt x="570" y="464"/>
                </a:lnTo>
                <a:lnTo>
                  <a:pt x="570" y="404"/>
                </a:lnTo>
                <a:lnTo>
                  <a:pt x="570" y="402"/>
                </a:lnTo>
                <a:lnTo>
                  <a:pt x="571" y="398"/>
                </a:lnTo>
                <a:lnTo>
                  <a:pt x="572" y="396"/>
                </a:lnTo>
                <a:lnTo>
                  <a:pt x="574" y="394"/>
                </a:lnTo>
                <a:lnTo>
                  <a:pt x="576" y="392"/>
                </a:lnTo>
                <a:lnTo>
                  <a:pt x="578" y="391"/>
                </a:lnTo>
                <a:lnTo>
                  <a:pt x="581" y="390"/>
                </a:lnTo>
                <a:lnTo>
                  <a:pt x="583" y="389"/>
                </a:lnTo>
                <a:lnTo>
                  <a:pt x="628" y="389"/>
                </a:lnTo>
                <a:lnTo>
                  <a:pt x="628" y="129"/>
                </a:lnTo>
                <a:lnTo>
                  <a:pt x="629" y="126"/>
                </a:lnTo>
                <a:lnTo>
                  <a:pt x="631" y="123"/>
                </a:lnTo>
                <a:lnTo>
                  <a:pt x="632" y="121"/>
                </a:lnTo>
                <a:lnTo>
                  <a:pt x="634" y="118"/>
                </a:lnTo>
                <a:lnTo>
                  <a:pt x="636" y="117"/>
                </a:lnTo>
                <a:lnTo>
                  <a:pt x="638" y="115"/>
                </a:lnTo>
                <a:lnTo>
                  <a:pt x="641" y="114"/>
                </a:lnTo>
                <a:lnTo>
                  <a:pt x="643" y="114"/>
                </a:lnTo>
                <a:lnTo>
                  <a:pt x="647" y="114"/>
                </a:lnTo>
                <a:lnTo>
                  <a:pt x="650" y="115"/>
                </a:lnTo>
                <a:lnTo>
                  <a:pt x="652" y="117"/>
                </a:lnTo>
                <a:lnTo>
                  <a:pt x="654" y="118"/>
                </a:lnTo>
                <a:lnTo>
                  <a:pt x="656" y="121"/>
                </a:lnTo>
                <a:lnTo>
                  <a:pt x="657" y="123"/>
                </a:lnTo>
                <a:lnTo>
                  <a:pt x="658" y="127"/>
                </a:lnTo>
                <a:lnTo>
                  <a:pt x="658" y="129"/>
                </a:lnTo>
                <a:lnTo>
                  <a:pt x="658" y="389"/>
                </a:lnTo>
                <a:lnTo>
                  <a:pt x="703" y="389"/>
                </a:lnTo>
                <a:lnTo>
                  <a:pt x="706" y="390"/>
                </a:lnTo>
                <a:lnTo>
                  <a:pt x="710" y="391"/>
                </a:lnTo>
                <a:lnTo>
                  <a:pt x="712" y="392"/>
                </a:lnTo>
                <a:lnTo>
                  <a:pt x="714" y="394"/>
                </a:lnTo>
                <a:lnTo>
                  <a:pt x="716" y="396"/>
                </a:lnTo>
                <a:lnTo>
                  <a:pt x="717" y="398"/>
                </a:lnTo>
                <a:lnTo>
                  <a:pt x="718" y="402"/>
                </a:lnTo>
                <a:lnTo>
                  <a:pt x="718" y="404"/>
                </a:lnTo>
                <a:lnTo>
                  <a:pt x="718" y="464"/>
                </a:lnTo>
                <a:close/>
                <a:moveTo>
                  <a:pt x="643" y="763"/>
                </a:moveTo>
                <a:lnTo>
                  <a:pt x="638" y="762"/>
                </a:lnTo>
                <a:lnTo>
                  <a:pt x="632" y="762"/>
                </a:lnTo>
                <a:lnTo>
                  <a:pt x="626" y="760"/>
                </a:lnTo>
                <a:lnTo>
                  <a:pt x="621" y="758"/>
                </a:lnTo>
                <a:lnTo>
                  <a:pt x="616" y="756"/>
                </a:lnTo>
                <a:lnTo>
                  <a:pt x="610" y="753"/>
                </a:lnTo>
                <a:lnTo>
                  <a:pt x="606" y="749"/>
                </a:lnTo>
                <a:lnTo>
                  <a:pt x="602" y="745"/>
                </a:lnTo>
                <a:lnTo>
                  <a:pt x="597" y="741"/>
                </a:lnTo>
                <a:lnTo>
                  <a:pt x="594" y="737"/>
                </a:lnTo>
                <a:lnTo>
                  <a:pt x="591" y="731"/>
                </a:lnTo>
                <a:lnTo>
                  <a:pt x="589" y="727"/>
                </a:lnTo>
                <a:lnTo>
                  <a:pt x="587" y="720"/>
                </a:lnTo>
                <a:lnTo>
                  <a:pt x="586" y="715"/>
                </a:lnTo>
                <a:lnTo>
                  <a:pt x="584" y="710"/>
                </a:lnTo>
                <a:lnTo>
                  <a:pt x="583" y="703"/>
                </a:lnTo>
                <a:lnTo>
                  <a:pt x="584" y="697"/>
                </a:lnTo>
                <a:lnTo>
                  <a:pt x="586" y="692"/>
                </a:lnTo>
                <a:lnTo>
                  <a:pt x="587" y="685"/>
                </a:lnTo>
                <a:lnTo>
                  <a:pt x="589" y="680"/>
                </a:lnTo>
                <a:lnTo>
                  <a:pt x="591" y="674"/>
                </a:lnTo>
                <a:lnTo>
                  <a:pt x="594" y="670"/>
                </a:lnTo>
                <a:lnTo>
                  <a:pt x="597" y="665"/>
                </a:lnTo>
                <a:lnTo>
                  <a:pt x="602" y="661"/>
                </a:lnTo>
                <a:lnTo>
                  <a:pt x="606" y="657"/>
                </a:lnTo>
                <a:lnTo>
                  <a:pt x="610" y="653"/>
                </a:lnTo>
                <a:lnTo>
                  <a:pt x="616" y="651"/>
                </a:lnTo>
                <a:lnTo>
                  <a:pt x="621" y="648"/>
                </a:lnTo>
                <a:lnTo>
                  <a:pt x="626" y="646"/>
                </a:lnTo>
                <a:lnTo>
                  <a:pt x="632" y="645"/>
                </a:lnTo>
                <a:lnTo>
                  <a:pt x="638" y="643"/>
                </a:lnTo>
                <a:lnTo>
                  <a:pt x="643" y="643"/>
                </a:lnTo>
                <a:lnTo>
                  <a:pt x="650" y="643"/>
                </a:lnTo>
                <a:lnTo>
                  <a:pt x="656" y="645"/>
                </a:lnTo>
                <a:lnTo>
                  <a:pt x="662" y="646"/>
                </a:lnTo>
                <a:lnTo>
                  <a:pt x="667" y="648"/>
                </a:lnTo>
                <a:lnTo>
                  <a:pt x="672" y="651"/>
                </a:lnTo>
                <a:lnTo>
                  <a:pt x="678" y="653"/>
                </a:lnTo>
                <a:lnTo>
                  <a:pt x="682" y="657"/>
                </a:lnTo>
                <a:lnTo>
                  <a:pt x="686" y="661"/>
                </a:lnTo>
                <a:lnTo>
                  <a:pt x="690" y="665"/>
                </a:lnTo>
                <a:lnTo>
                  <a:pt x="694" y="670"/>
                </a:lnTo>
                <a:lnTo>
                  <a:pt x="697" y="674"/>
                </a:lnTo>
                <a:lnTo>
                  <a:pt x="699" y="680"/>
                </a:lnTo>
                <a:lnTo>
                  <a:pt x="701" y="685"/>
                </a:lnTo>
                <a:lnTo>
                  <a:pt x="702" y="692"/>
                </a:lnTo>
                <a:lnTo>
                  <a:pt x="703" y="697"/>
                </a:lnTo>
                <a:lnTo>
                  <a:pt x="703" y="703"/>
                </a:lnTo>
                <a:lnTo>
                  <a:pt x="703" y="710"/>
                </a:lnTo>
                <a:lnTo>
                  <a:pt x="702" y="715"/>
                </a:lnTo>
                <a:lnTo>
                  <a:pt x="701" y="720"/>
                </a:lnTo>
                <a:lnTo>
                  <a:pt x="699" y="727"/>
                </a:lnTo>
                <a:lnTo>
                  <a:pt x="697" y="731"/>
                </a:lnTo>
                <a:lnTo>
                  <a:pt x="694" y="737"/>
                </a:lnTo>
                <a:lnTo>
                  <a:pt x="690" y="741"/>
                </a:lnTo>
                <a:lnTo>
                  <a:pt x="686" y="745"/>
                </a:lnTo>
                <a:lnTo>
                  <a:pt x="682" y="749"/>
                </a:lnTo>
                <a:lnTo>
                  <a:pt x="678" y="753"/>
                </a:lnTo>
                <a:lnTo>
                  <a:pt x="672" y="756"/>
                </a:lnTo>
                <a:lnTo>
                  <a:pt x="667" y="758"/>
                </a:lnTo>
                <a:lnTo>
                  <a:pt x="662" y="760"/>
                </a:lnTo>
                <a:lnTo>
                  <a:pt x="656" y="762"/>
                </a:lnTo>
                <a:lnTo>
                  <a:pt x="650" y="762"/>
                </a:lnTo>
                <a:lnTo>
                  <a:pt x="643" y="763"/>
                </a:lnTo>
                <a:close/>
                <a:moveTo>
                  <a:pt x="540" y="284"/>
                </a:moveTo>
                <a:lnTo>
                  <a:pt x="538" y="287"/>
                </a:lnTo>
                <a:lnTo>
                  <a:pt x="537" y="290"/>
                </a:lnTo>
                <a:lnTo>
                  <a:pt x="536" y="294"/>
                </a:lnTo>
                <a:lnTo>
                  <a:pt x="534" y="296"/>
                </a:lnTo>
                <a:lnTo>
                  <a:pt x="532" y="297"/>
                </a:lnTo>
                <a:lnTo>
                  <a:pt x="530" y="298"/>
                </a:lnTo>
                <a:lnTo>
                  <a:pt x="527" y="299"/>
                </a:lnTo>
                <a:lnTo>
                  <a:pt x="525" y="299"/>
                </a:lnTo>
                <a:lnTo>
                  <a:pt x="480" y="299"/>
                </a:lnTo>
                <a:lnTo>
                  <a:pt x="480" y="543"/>
                </a:lnTo>
                <a:lnTo>
                  <a:pt x="479" y="546"/>
                </a:lnTo>
                <a:lnTo>
                  <a:pt x="479" y="549"/>
                </a:lnTo>
                <a:lnTo>
                  <a:pt x="476" y="551"/>
                </a:lnTo>
                <a:lnTo>
                  <a:pt x="475" y="554"/>
                </a:lnTo>
                <a:lnTo>
                  <a:pt x="472" y="556"/>
                </a:lnTo>
                <a:lnTo>
                  <a:pt x="470" y="557"/>
                </a:lnTo>
                <a:lnTo>
                  <a:pt x="467" y="558"/>
                </a:lnTo>
                <a:lnTo>
                  <a:pt x="465" y="558"/>
                </a:lnTo>
                <a:lnTo>
                  <a:pt x="461" y="558"/>
                </a:lnTo>
                <a:lnTo>
                  <a:pt x="458" y="557"/>
                </a:lnTo>
                <a:lnTo>
                  <a:pt x="456" y="556"/>
                </a:lnTo>
                <a:lnTo>
                  <a:pt x="454" y="554"/>
                </a:lnTo>
                <a:lnTo>
                  <a:pt x="452" y="551"/>
                </a:lnTo>
                <a:lnTo>
                  <a:pt x="451" y="549"/>
                </a:lnTo>
                <a:lnTo>
                  <a:pt x="450" y="546"/>
                </a:lnTo>
                <a:lnTo>
                  <a:pt x="450" y="543"/>
                </a:lnTo>
                <a:lnTo>
                  <a:pt x="450" y="299"/>
                </a:lnTo>
                <a:lnTo>
                  <a:pt x="405" y="299"/>
                </a:lnTo>
                <a:lnTo>
                  <a:pt x="402" y="299"/>
                </a:lnTo>
                <a:lnTo>
                  <a:pt x="398" y="298"/>
                </a:lnTo>
                <a:lnTo>
                  <a:pt x="396" y="297"/>
                </a:lnTo>
                <a:lnTo>
                  <a:pt x="394" y="296"/>
                </a:lnTo>
                <a:lnTo>
                  <a:pt x="392" y="294"/>
                </a:lnTo>
                <a:lnTo>
                  <a:pt x="391" y="290"/>
                </a:lnTo>
                <a:lnTo>
                  <a:pt x="390" y="287"/>
                </a:lnTo>
                <a:lnTo>
                  <a:pt x="390" y="284"/>
                </a:lnTo>
                <a:lnTo>
                  <a:pt x="390" y="225"/>
                </a:lnTo>
                <a:lnTo>
                  <a:pt x="390" y="222"/>
                </a:lnTo>
                <a:lnTo>
                  <a:pt x="391" y="219"/>
                </a:lnTo>
                <a:lnTo>
                  <a:pt x="392" y="217"/>
                </a:lnTo>
                <a:lnTo>
                  <a:pt x="394" y="214"/>
                </a:lnTo>
                <a:lnTo>
                  <a:pt x="396" y="212"/>
                </a:lnTo>
                <a:lnTo>
                  <a:pt x="398" y="211"/>
                </a:lnTo>
                <a:lnTo>
                  <a:pt x="402" y="210"/>
                </a:lnTo>
                <a:lnTo>
                  <a:pt x="405" y="210"/>
                </a:lnTo>
                <a:lnTo>
                  <a:pt x="450" y="210"/>
                </a:lnTo>
                <a:lnTo>
                  <a:pt x="450" y="129"/>
                </a:lnTo>
                <a:lnTo>
                  <a:pt x="450" y="126"/>
                </a:lnTo>
                <a:lnTo>
                  <a:pt x="451" y="123"/>
                </a:lnTo>
                <a:lnTo>
                  <a:pt x="452" y="121"/>
                </a:lnTo>
                <a:lnTo>
                  <a:pt x="454" y="118"/>
                </a:lnTo>
                <a:lnTo>
                  <a:pt x="456" y="117"/>
                </a:lnTo>
                <a:lnTo>
                  <a:pt x="458" y="115"/>
                </a:lnTo>
                <a:lnTo>
                  <a:pt x="461" y="114"/>
                </a:lnTo>
                <a:lnTo>
                  <a:pt x="465" y="114"/>
                </a:lnTo>
                <a:lnTo>
                  <a:pt x="467" y="114"/>
                </a:lnTo>
                <a:lnTo>
                  <a:pt x="470" y="115"/>
                </a:lnTo>
                <a:lnTo>
                  <a:pt x="472" y="117"/>
                </a:lnTo>
                <a:lnTo>
                  <a:pt x="475" y="118"/>
                </a:lnTo>
                <a:lnTo>
                  <a:pt x="476" y="121"/>
                </a:lnTo>
                <a:lnTo>
                  <a:pt x="479" y="123"/>
                </a:lnTo>
                <a:lnTo>
                  <a:pt x="479" y="127"/>
                </a:lnTo>
                <a:lnTo>
                  <a:pt x="480" y="129"/>
                </a:lnTo>
                <a:lnTo>
                  <a:pt x="480" y="210"/>
                </a:lnTo>
                <a:lnTo>
                  <a:pt x="525" y="210"/>
                </a:lnTo>
                <a:lnTo>
                  <a:pt x="527" y="210"/>
                </a:lnTo>
                <a:lnTo>
                  <a:pt x="530" y="211"/>
                </a:lnTo>
                <a:lnTo>
                  <a:pt x="532" y="212"/>
                </a:lnTo>
                <a:lnTo>
                  <a:pt x="534" y="214"/>
                </a:lnTo>
                <a:lnTo>
                  <a:pt x="536" y="217"/>
                </a:lnTo>
                <a:lnTo>
                  <a:pt x="537" y="219"/>
                </a:lnTo>
                <a:lnTo>
                  <a:pt x="538" y="222"/>
                </a:lnTo>
                <a:lnTo>
                  <a:pt x="540" y="225"/>
                </a:lnTo>
                <a:lnTo>
                  <a:pt x="540" y="284"/>
                </a:lnTo>
                <a:close/>
                <a:moveTo>
                  <a:pt x="465" y="763"/>
                </a:moveTo>
                <a:lnTo>
                  <a:pt x="458" y="762"/>
                </a:lnTo>
                <a:lnTo>
                  <a:pt x="452" y="762"/>
                </a:lnTo>
                <a:lnTo>
                  <a:pt x="446" y="760"/>
                </a:lnTo>
                <a:lnTo>
                  <a:pt x="441" y="758"/>
                </a:lnTo>
                <a:lnTo>
                  <a:pt x="436" y="756"/>
                </a:lnTo>
                <a:lnTo>
                  <a:pt x="430" y="753"/>
                </a:lnTo>
                <a:lnTo>
                  <a:pt x="426" y="749"/>
                </a:lnTo>
                <a:lnTo>
                  <a:pt x="422" y="745"/>
                </a:lnTo>
                <a:lnTo>
                  <a:pt x="419" y="741"/>
                </a:lnTo>
                <a:lnTo>
                  <a:pt x="414" y="737"/>
                </a:lnTo>
                <a:lnTo>
                  <a:pt x="412" y="731"/>
                </a:lnTo>
                <a:lnTo>
                  <a:pt x="409" y="727"/>
                </a:lnTo>
                <a:lnTo>
                  <a:pt x="407" y="720"/>
                </a:lnTo>
                <a:lnTo>
                  <a:pt x="406" y="715"/>
                </a:lnTo>
                <a:lnTo>
                  <a:pt x="405" y="710"/>
                </a:lnTo>
                <a:lnTo>
                  <a:pt x="405" y="703"/>
                </a:lnTo>
                <a:lnTo>
                  <a:pt x="405" y="697"/>
                </a:lnTo>
                <a:lnTo>
                  <a:pt x="406" y="692"/>
                </a:lnTo>
                <a:lnTo>
                  <a:pt x="407" y="685"/>
                </a:lnTo>
                <a:lnTo>
                  <a:pt x="409" y="680"/>
                </a:lnTo>
                <a:lnTo>
                  <a:pt x="412" y="674"/>
                </a:lnTo>
                <a:lnTo>
                  <a:pt x="414" y="670"/>
                </a:lnTo>
                <a:lnTo>
                  <a:pt x="419" y="665"/>
                </a:lnTo>
                <a:lnTo>
                  <a:pt x="422" y="661"/>
                </a:lnTo>
                <a:lnTo>
                  <a:pt x="426" y="657"/>
                </a:lnTo>
                <a:lnTo>
                  <a:pt x="430" y="653"/>
                </a:lnTo>
                <a:lnTo>
                  <a:pt x="436" y="651"/>
                </a:lnTo>
                <a:lnTo>
                  <a:pt x="441" y="648"/>
                </a:lnTo>
                <a:lnTo>
                  <a:pt x="446" y="646"/>
                </a:lnTo>
                <a:lnTo>
                  <a:pt x="452" y="645"/>
                </a:lnTo>
                <a:lnTo>
                  <a:pt x="458" y="643"/>
                </a:lnTo>
                <a:lnTo>
                  <a:pt x="465" y="643"/>
                </a:lnTo>
                <a:lnTo>
                  <a:pt x="470" y="643"/>
                </a:lnTo>
                <a:lnTo>
                  <a:pt x="476" y="645"/>
                </a:lnTo>
                <a:lnTo>
                  <a:pt x="482" y="646"/>
                </a:lnTo>
                <a:lnTo>
                  <a:pt x="487" y="648"/>
                </a:lnTo>
                <a:lnTo>
                  <a:pt x="492" y="651"/>
                </a:lnTo>
                <a:lnTo>
                  <a:pt x="498" y="653"/>
                </a:lnTo>
                <a:lnTo>
                  <a:pt x="502" y="657"/>
                </a:lnTo>
                <a:lnTo>
                  <a:pt x="506" y="661"/>
                </a:lnTo>
                <a:lnTo>
                  <a:pt x="511" y="665"/>
                </a:lnTo>
                <a:lnTo>
                  <a:pt x="514" y="670"/>
                </a:lnTo>
                <a:lnTo>
                  <a:pt x="517" y="674"/>
                </a:lnTo>
                <a:lnTo>
                  <a:pt x="519" y="680"/>
                </a:lnTo>
                <a:lnTo>
                  <a:pt x="521" y="685"/>
                </a:lnTo>
                <a:lnTo>
                  <a:pt x="522" y="692"/>
                </a:lnTo>
                <a:lnTo>
                  <a:pt x="524" y="697"/>
                </a:lnTo>
                <a:lnTo>
                  <a:pt x="525" y="703"/>
                </a:lnTo>
                <a:lnTo>
                  <a:pt x="524" y="710"/>
                </a:lnTo>
                <a:lnTo>
                  <a:pt x="522" y="715"/>
                </a:lnTo>
                <a:lnTo>
                  <a:pt x="521" y="720"/>
                </a:lnTo>
                <a:lnTo>
                  <a:pt x="519" y="727"/>
                </a:lnTo>
                <a:lnTo>
                  <a:pt x="517" y="731"/>
                </a:lnTo>
                <a:lnTo>
                  <a:pt x="514" y="737"/>
                </a:lnTo>
                <a:lnTo>
                  <a:pt x="511" y="741"/>
                </a:lnTo>
                <a:lnTo>
                  <a:pt x="506" y="745"/>
                </a:lnTo>
                <a:lnTo>
                  <a:pt x="502" y="749"/>
                </a:lnTo>
                <a:lnTo>
                  <a:pt x="498" y="753"/>
                </a:lnTo>
                <a:lnTo>
                  <a:pt x="492" y="756"/>
                </a:lnTo>
                <a:lnTo>
                  <a:pt x="487" y="758"/>
                </a:lnTo>
                <a:lnTo>
                  <a:pt x="482" y="760"/>
                </a:lnTo>
                <a:lnTo>
                  <a:pt x="476" y="762"/>
                </a:lnTo>
                <a:lnTo>
                  <a:pt x="470" y="762"/>
                </a:lnTo>
                <a:lnTo>
                  <a:pt x="465" y="763"/>
                </a:lnTo>
                <a:close/>
                <a:moveTo>
                  <a:pt x="330" y="404"/>
                </a:moveTo>
                <a:lnTo>
                  <a:pt x="330" y="407"/>
                </a:lnTo>
                <a:lnTo>
                  <a:pt x="329" y="410"/>
                </a:lnTo>
                <a:lnTo>
                  <a:pt x="328" y="412"/>
                </a:lnTo>
                <a:lnTo>
                  <a:pt x="326" y="414"/>
                </a:lnTo>
                <a:lnTo>
                  <a:pt x="323" y="417"/>
                </a:lnTo>
                <a:lnTo>
                  <a:pt x="320" y="418"/>
                </a:lnTo>
                <a:lnTo>
                  <a:pt x="318" y="419"/>
                </a:lnTo>
                <a:lnTo>
                  <a:pt x="315" y="419"/>
                </a:lnTo>
                <a:lnTo>
                  <a:pt x="270" y="419"/>
                </a:lnTo>
                <a:lnTo>
                  <a:pt x="270" y="543"/>
                </a:lnTo>
                <a:lnTo>
                  <a:pt x="270" y="546"/>
                </a:lnTo>
                <a:lnTo>
                  <a:pt x="269" y="549"/>
                </a:lnTo>
                <a:lnTo>
                  <a:pt x="268" y="551"/>
                </a:lnTo>
                <a:lnTo>
                  <a:pt x="266" y="554"/>
                </a:lnTo>
                <a:lnTo>
                  <a:pt x="263" y="556"/>
                </a:lnTo>
                <a:lnTo>
                  <a:pt x="260" y="557"/>
                </a:lnTo>
                <a:lnTo>
                  <a:pt x="258" y="558"/>
                </a:lnTo>
                <a:lnTo>
                  <a:pt x="255" y="558"/>
                </a:lnTo>
                <a:lnTo>
                  <a:pt x="252" y="558"/>
                </a:lnTo>
                <a:lnTo>
                  <a:pt x="250" y="557"/>
                </a:lnTo>
                <a:lnTo>
                  <a:pt x="246" y="556"/>
                </a:lnTo>
                <a:lnTo>
                  <a:pt x="244" y="554"/>
                </a:lnTo>
                <a:lnTo>
                  <a:pt x="242" y="551"/>
                </a:lnTo>
                <a:lnTo>
                  <a:pt x="241" y="549"/>
                </a:lnTo>
                <a:lnTo>
                  <a:pt x="240" y="546"/>
                </a:lnTo>
                <a:lnTo>
                  <a:pt x="240" y="543"/>
                </a:lnTo>
                <a:lnTo>
                  <a:pt x="240" y="419"/>
                </a:lnTo>
                <a:lnTo>
                  <a:pt x="195" y="419"/>
                </a:lnTo>
                <a:lnTo>
                  <a:pt x="192" y="419"/>
                </a:lnTo>
                <a:lnTo>
                  <a:pt x="190" y="418"/>
                </a:lnTo>
                <a:lnTo>
                  <a:pt x="186" y="417"/>
                </a:lnTo>
                <a:lnTo>
                  <a:pt x="184" y="414"/>
                </a:lnTo>
                <a:lnTo>
                  <a:pt x="183" y="412"/>
                </a:lnTo>
                <a:lnTo>
                  <a:pt x="181" y="410"/>
                </a:lnTo>
                <a:lnTo>
                  <a:pt x="180" y="407"/>
                </a:lnTo>
                <a:lnTo>
                  <a:pt x="180" y="404"/>
                </a:lnTo>
                <a:lnTo>
                  <a:pt x="180" y="344"/>
                </a:lnTo>
                <a:lnTo>
                  <a:pt x="180" y="342"/>
                </a:lnTo>
                <a:lnTo>
                  <a:pt x="181" y="339"/>
                </a:lnTo>
                <a:lnTo>
                  <a:pt x="183" y="336"/>
                </a:lnTo>
                <a:lnTo>
                  <a:pt x="184" y="334"/>
                </a:lnTo>
                <a:lnTo>
                  <a:pt x="186" y="332"/>
                </a:lnTo>
                <a:lnTo>
                  <a:pt x="190" y="331"/>
                </a:lnTo>
                <a:lnTo>
                  <a:pt x="192" y="330"/>
                </a:lnTo>
                <a:lnTo>
                  <a:pt x="195" y="329"/>
                </a:lnTo>
                <a:lnTo>
                  <a:pt x="240" y="329"/>
                </a:lnTo>
                <a:lnTo>
                  <a:pt x="240" y="129"/>
                </a:lnTo>
                <a:lnTo>
                  <a:pt x="240" y="126"/>
                </a:lnTo>
                <a:lnTo>
                  <a:pt x="241" y="123"/>
                </a:lnTo>
                <a:lnTo>
                  <a:pt x="242" y="121"/>
                </a:lnTo>
                <a:lnTo>
                  <a:pt x="244" y="118"/>
                </a:lnTo>
                <a:lnTo>
                  <a:pt x="246" y="117"/>
                </a:lnTo>
                <a:lnTo>
                  <a:pt x="250" y="115"/>
                </a:lnTo>
                <a:lnTo>
                  <a:pt x="252" y="114"/>
                </a:lnTo>
                <a:lnTo>
                  <a:pt x="255" y="114"/>
                </a:lnTo>
                <a:lnTo>
                  <a:pt x="258" y="114"/>
                </a:lnTo>
                <a:lnTo>
                  <a:pt x="260" y="115"/>
                </a:lnTo>
                <a:lnTo>
                  <a:pt x="263" y="117"/>
                </a:lnTo>
                <a:lnTo>
                  <a:pt x="266" y="118"/>
                </a:lnTo>
                <a:lnTo>
                  <a:pt x="268" y="121"/>
                </a:lnTo>
                <a:lnTo>
                  <a:pt x="269" y="123"/>
                </a:lnTo>
                <a:lnTo>
                  <a:pt x="270" y="127"/>
                </a:lnTo>
                <a:lnTo>
                  <a:pt x="270" y="129"/>
                </a:lnTo>
                <a:lnTo>
                  <a:pt x="270" y="329"/>
                </a:lnTo>
                <a:lnTo>
                  <a:pt x="315" y="329"/>
                </a:lnTo>
                <a:lnTo>
                  <a:pt x="318" y="330"/>
                </a:lnTo>
                <a:lnTo>
                  <a:pt x="320" y="331"/>
                </a:lnTo>
                <a:lnTo>
                  <a:pt x="323" y="332"/>
                </a:lnTo>
                <a:lnTo>
                  <a:pt x="326" y="334"/>
                </a:lnTo>
                <a:lnTo>
                  <a:pt x="328" y="336"/>
                </a:lnTo>
                <a:lnTo>
                  <a:pt x="329" y="339"/>
                </a:lnTo>
                <a:lnTo>
                  <a:pt x="330" y="342"/>
                </a:lnTo>
                <a:lnTo>
                  <a:pt x="330" y="344"/>
                </a:lnTo>
                <a:lnTo>
                  <a:pt x="330" y="404"/>
                </a:lnTo>
                <a:close/>
                <a:moveTo>
                  <a:pt x="255" y="763"/>
                </a:moveTo>
                <a:lnTo>
                  <a:pt x="249" y="762"/>
                </a:lnTo>
                <a:lnTo>
                  <a:pt x="243" y="762"/>
                </a:lnTo>
                <a:lnTo>
                  <a:pt x="237" y="760"/>
                </a:lnTo>
                <a:lnTo>
                  <a:pt x="231" y="758"/>
                </a:lnTo>
                <a:lnTo>
                  <a:pt x="226" y="756"/>
                </a:lnTo>
                <a:lnTo>
                  <a:pt x="222" y="753"/>
                </a:lnTo>
                <a:lnTo>
                  <a:pt x="216" y="749"/>
                </a:lnTo>
                <a:lnTo>
                  <a:pt x="212" y="745"/>
                </a:lnTo>
                <a:lnTo>
                  <a:pt x="209" y="741"/>
                </a:lnTo>
                <a:lnTo>
                  <a:pt x="206" y="737"/>
                </a:lnTo>
                <a:lnTo>
                  <a:pt x="203" y="731"/>
                </a:lnTo>
                <a:lnTo>
                  <a:pt x="200" y="727"/>
                </a:lnTo>
                <a:lnTo>
                  <a:pt x="198" y="720"/>
                </a:lnTo>
                <a:lnTo>
                  <a:pt x="196" y="715"/>
                </a:lnTo>
                <a:lnTo>
                  <a:pt x="195" y="710"/>
                </a:lnTo>
                <a:lnTo>
                  <a:pt x="195" y="703"/>
                </a:lnTo>
                <a:lnTo>
                  <a:pt x="195" y="697"/>
                </a:lnTo>
                <a:lnTo>
                  <a:pt x="196" y="692"/>
                </a:lnTo>
                <a:lnTo>
                  <a:pt x="198" y="685"/>
                </a:lnTo>
                <a:lnTo>
                  <a:pt x="200" y="680"/>
                </a:lnTo>
                <a:lnTo>
                  <a:pt x="203" y="674"/>
                </a:lnTo>
                <a:lnTo>
                  <a:pt x="206" y="670"/>
                </a:lnTo>
                <a:lnTo>
                  <a:pt x="209" y="665"/>
                </a:lnTo>
                <a:lnTo>
                  <a:pt x="212" y="661"/>
                </a:lnTo>
                <a:lnTo>
                  <a:pt x="216" y="657"/>
                </a:lnTo>
                <a:lnTo>
                  <a:pt x="222" y="653"/>
                </a:lnTo>
                <a:lnTo>
                  <a:pt x="226" y="651"/>
                </a:lnTo>
                <a:lnTo>
                  <a:pt x="231" y="648"/>
                </a:lnTo>
                <a:lnTo>
                  <a:pt x="237" y="646"/>
                </a:lnTo>
                <a:lnTo>
                  <a:pt x="243" y="645"/>
                </a:lnTo>
                <a:lnTo>
                  <a:pt x="249" y="643"/>
                </a:lnTo>
                <a:lnTo>
                  <a:pt x="255" y="643"/>
                </a:lnTo>
                <a:lnTo>
                  <a:pt x="261" y="643"/>
                </a:lnTo>
                <a:lnTo>
                  <a:pt x="267" y="645"/>
                </a:lnTo>
                <a:lnTo>
                  <a:pt x="273" y="646"/>
                </a:lnTo>
                <a:lnTo>
                  <a:pt x="278" y="648"/>
                </a:lnTo>
                <a:lnTo>
                  <a:pt x="284" y="651"/>
                </a:lnTo>
                <a:lnTo>
                  <a:pt x="288" y="653"/>
                </a:lnTo>
                <a:lnTo>
                  <a:pt x="293" y="657"/>
                </a:lnTo>
                <a:lnTo>
                  <a:pt x="298" y="661"/>
                </a:lnTo>
                <a:lnTo>
                  <a:pt x="301" y="665"/>
                </a:lnTo>
                <a:lnTo>
                  <a:pt x="304" y="670"/>
                </a:lnTo>
                <a:lnTo>
                  <a:pt x="307" y="674"/>
                </a:lnTo>
                <a:lnTo>
                  <a:pt x="311" y="680"/>
                </a:lnTo>
                <a:lnTo>
                  <a:pt x="312" y="685"/>
                </a:lnTo>
                <a:lnTo>
                  <a:pt x="314" y="692"/>
                </a:lnTo>
                <a:lnTo>
                  <a:pt x="315" y="697"/>
                </a:lnTo>
                <a:lnTo>
                  <a:pt x="315" y="703"/>
                </a:lnTo>
                <a:lnTo>
                  <a:pt x="315" y="710"/>
                </a:lnTo>
                <a:lnTo>
                  <a:pt x="314" y="715"/>
                </a:lnTo>
                <a:lnTo>
                  <a:pt x="312" y="720"/>
                </a:lnTo>
                <a:lnTo>
                  <a:pt x="311" y="727"/>
                </a:lnTo>
                <a:lnTo>
                  <a:pt x="307" y="731"/>
                </a:lnTo>
                <a:lnTo>
                  <a:pt x="304" y="737"/>
                </a:lnTo>
                <a:lnTo>
                  <a:pt x="301" y="741"/>
                </a:lnTo>
                <a:lnTo>
                  <a:pt x="298" y="745"/>
                </a:lnTo>
                <a:lnTo>
                  <a:pt x="293" y="749"/>
                </a:lnTo>
                <a:lnTo>
                  <a:pt x="288" y="753"/>
                </a:lnTo>
                <a:lnTo>
                  <a:pt x="284" y="756"/>
                </a:lnTo>
                <a:lnTo>
                  <a:pt x="278" y="758"/>
                </a:lnTo>
                <a:lnTo>
                  <a:pt x="273" y="760"/>
                </a:lnTo>
                <a:lnTo>
                  <a:pt x="267" y="762"/>
                </a:lnTo>
                <a:lnTo>
                  <a:pt x="261" y="762"/>
                </a:lnTo>
                <a:lnTo>
                  <a:pt x="255" y="763"/>
                </a:lnTo>
                <a:close/>
                <a:moveTo>
                  <a:pt x="883" y="0"/>
                </a:moveTo>
                <a:lnTo>
                  <a:pt x="15" y="0"/>
                </a:lnTo>
                <a:lnTo>
                  <a:pt x="13" y="0"/>
                </a:lnTo>
                <a:lnTo>
                  <a:pt x="10" y="2"/>
                </a:lnTo>
                <a:lnTo>
                  <a:pt x="8" y="3"/>
                </a:lnTo>
                <a:lnTo>
                  <a:pt x="6" y="5"/>
                </a:lnTo>
                <a:lnTo>
                  <a:pt x="3" y="7"/>
                </a:lnTo>
                <a:lnTo>
                  <a:pt x="2" y="10"/>
                </a:lnTo>
                <a:lnTo>
                  <a:pt x="1" y="12"/>
                </a:lnTo>
                <a:lnTo>
                  <a:pt x="0" y="15"/>
                </a:lnTo>
                <a:lnTo>
                  <a:pt x="0" y="883"/>
                </a:lnTo>
                <a:lnTo>
                  <a:pt x="1" y="886"/>
                </a:lnTo>
                <a:lnTo>
                  <a:pt x="2" y="888"/>
                </a:lnTo>
                <a:lnTo>
                  <a:pt x="3" y="892"/>
                </a:lnTo>
                <a:lnTo>
                  <a:pt x="6" y="894"/>
                </a:lnTo>
                <a:lnTo>
                  <a:pt x="8" y="895"/>
                </a:lnTo>
                <a:lnTo>
                  <a:pt x="10" y="897"/>
                </a:lnTo>
                <a:lnTo>
                  <a:pt x="13" y="897"/>
                </a:lnTo>
                <a:lnTo>
                  <a:pt x="15" y="898"/>
                </a:lnTo>
                <a:lnTo>
                  <a:pt x="883" y="898"/>
                </a:lnTo>
                <a:lnTo>
                  <a:pt x="886" y="897"/>
                </a:lnTo>
                <a:lnTo>
                  <a:pt x="888" y="897"/>
                </a:lnTo>
                <a:lnTo>
                  <a:pt x="892" y="895"/>
                </a:lnTo>
                <a:lnTo>
                  <a:pt x="894" y="894"/>
                </a:lnTo>
                <a:lnTo>
                  <a:pt x="896" y="892"/>
                </a:lnTo>
                <a:lnTo>
                  <a:pt x="897" y="888"/>
                </a:lnTo>
                <a:lnTo>
                  <a:pt x="898" y="886"/>
                </a:lnTo>
                <a:lnTo>
                  <a:pt x="898" y="883"/>
                </a:lnTo>
                <a:lnTo>
                  <a:pt x="898" y="15"/>
                </a:lnTo>
                <a:lnTo>
                  <a:pt x="898" y="12"/>
                </a:lnTo>
                <a:lnTo>
                  <a:pt x="897" y="10"/>
                </a:lnTo>
                <a:lnTo>
                  <a:pt x="896" y="7"/>
                </a:lnTo>
                <a:lnTo>
                  <a:pt x="894" y="5"/>
                </a:lnTo>
                <a:lnTo>
                  <a:pt x="892" y="3"/>
                </a:lnTo>
                <a:lnTo>
                  <a:pt x="888" y="2"/>
                </a:lnTo>
                <a:lnTo>
                  <a:pt x="886" y="0"/>
                </a:lnTo>
                <a:lnTo>
                  <a:pt x="8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1699" y="-751591"/>
            <a:ext cx="1308631" cy="13140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8834" y="541660"/>
            <a:ext cx="106277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itchFamily="34" charset="0"/>
                <a:cs typeface="Arial" pitchFamily="34" charset="0"/>
              </a:rPr>
              <a:t>Наставничество — это процесс, при котором более опытный и знающий человек (наставник) предоставляет руководство, поддержку и ресурсы для развития и успеха менее опытного человека (наставляемого). Это взаимодействие основано на передаче знаний, опыта и ценностей от наставника к </a:t>
            </a:r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наставляемому</a:t>
            </a:r>
            <a:endParaRPr lang="ru-RU" sz="1600" b="1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80316" y="-613379"/>
            <a:ext cx="1116839" cy="7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971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ED2F5393-91A3-4102-A584-E902285C50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4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1230836" y="-490930"/>
            <a:ext cx="10510868" cy="1218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Этапы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реализации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проекта «HR-академия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», как инструмент формирования кадрового резерва муниципальной системы образования» муниципальной модели наставничества города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Урай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F23A462-D581-4451-A275-D8FA412E14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10226" y="2866025"/>
            <a:ext cx="3054045" cy="2905047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ru-RU" sz="2800" b="1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</a:p>
          <a:p>
            <a:pPr algn="ctr" rtl="0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одготовка условий: определение состава наставников и наставляемых, диагностика профессиональных затруднений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xmlns="" id="{355211EE-8286-42CD-A4AF-EDD1186B28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9775084" y="2817300"/>
            <a:ext cx="1587500" cy="1587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xmlns="" id="{D3287700-63E7-4098-B825-B123C11134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9537205" y="1139990"/>
            <a:ext cx="1587500" cy="1587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xmlns="" id="{69943F00-C6CB-4F10-A02B-801F37984D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9670031" y="4493763"/>
            <a:ext cx="1797607" cy="17429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13" name="Прямая со стрелкой 12">
            <a:extLst>
              <a:ext uri="{FF2B5EF4-FFF2-40B4-BE49-F238E27FC236}">
                <a16:creationId xmlns:a16="http://schemas.microsoft.com/office/drawing/2014/main" xmlns="" id="{331AB5AC-284A-472B-B8E5-2F198F4E96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694721" y="3052478"/>
            <a:ext cx="353999" cy="21523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D4EC02E4-F054-4111-9038-AE0BDA4C8060}"/>
              </a:ext>
            </a:extLst>
          </p:cNvPr>
          <p:cNvSpPr/>
          <p:nvPr/>
        </p:nvSpPr>
        <p:spPr>
          <a:xfrm>
            <a:off x="1831182" y="4741965"/>
            <a:ext cx="1371600" cy="24622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dirty="0" smtClean="0">
                <a:solidFill>
                  <a:schemeClr val="bg1"/>
                </a:solidFill>
              </a:rPr>
              <a:t>Цели клиента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9F6EE26A-3174-49AD-900E-08C045755F3C}"/>
              </a:ext>
            </a:extLst>
          </p:cNvPr>
          <p:cNvSpPr/>
          <p:nvPr/>
        </p:nvSpPr>
        <p:spPr>
          <a:xfrm>
            <a:off x="6607968" y="3599454"/>
            <a:ext cx="1371600" cy="24622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dirty="0" smtClean="0">
                <a:solidFill>
                  <a:schemeClr val="bg1"/>
                </a:solidFill>
              </a:rPr>
              <a:t>3 этап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3B69453F-B845-4467-8C29-7A6677641EC0}"/>
              </a:ext>
            </a:extLst>
          </p:cNvPr>
          <p:cNvSpPr/>
          <p:nvPr/>
        </p:nvSpPr>
        <p:spPr>
          <a:xfrm>
            <a:off x="9868088" y="3251307"/>
            <a:ext cx="1371600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победителей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C7CFAFBF-6B2A-49A8-ADCE-FD94A08C87B3}"/>
              </a:ext>
            </a:extLst>
          </p:cNvPr>
          <p:cNvSpPr/>
          <p:nvPr/>
        </p:nvSpPr>
        <p:spPr>
          <a:xfrm>
            <a:off x="9625603" y="1561989"/>
            <a:ext cx="1407582" cy="7386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закрытие проекта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6B499F5E-706B-4272-818B-C87149038662}"/>
              </a:ext>
            </a:extLst>
          </p:cNvPr>
          <p:cNvSpPr/>
          <p:nvPr/>
        </p:nvSpPr>
        <p:spPr>
          <a:xfrm>
            <a:off x="9908817" y="4736032"/>
            <a:ext cx="1371600" cy="123110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социально-значимых проектов победителей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xmlns="" id="{9F23A462-D581-4451-A275-D8FA412E14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908989" y="832981"/>
            <a:ext cx="3151385" cy="3107238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ru-RU" sz="2800" b="1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</a:p>
          <a:p>
            <a:pPr algn="ctr" rtl="0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плана, отталкиваясь от профессиональных дефицитов и запросов наставляемых. Проведение цикла  семинаров, диагностик, тренингов, проектных сессий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9F23A462-D581-4451-A275-D8FA412E142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684808" y="2967916"/>
            <a:ext cx="2990922" cy="2887534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r>
              <a:rPr lang="ru-RU" sz="2800" b="1" cap="all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cap="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этап</a:t>
            </a:r>
          </a:p>
          <a:p>
            <a:pPr algn="ctr" rtl="0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проекта – публичная защита проектов по социально-значимым проектам, разработанных наставляемыми по руководством наставников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 стрелкой 12">
            <a:extLst>
              <a:ext uri="{FF2B5EF4-FFF2-40B4-BE49-F238E27FC236}">
                <a16:creationId xmlns:a16="http://schemas.microsoft.com/office/drawing/2014/main" xmlns="" id="{331AB5AC-284A-472B-B8E5-2F198F4E96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95916" y="2901534"/>
            <a:ext cx="490183" cy="258559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8993405" y="1788622"/>
            <a:ext cx="25259" cy="35629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911096">
            <a:off x="9037432" y="1599628"/>
            <a:ext cx="670618" cy="44504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76766">
            <a:off x="9093925" y="3426135"/>
            <a:ext cx="897492" cy="59560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898711">
            <a:off x="9081726" y="5093942"/>
            <a:ext cx="775600" cy="514717"/>
          </a:xfrm>
          <a:prstGeom prst="rect">
            <a:avLst/>
          </a:prstGeom>
          <a:ln>
            <a:noFill/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917752">
            <a:off x="8562669" y="3533866"/>
            <a:ext cx="534807" cy="354918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11699" y="-751591"/>
            <a:ext cx="1308631" cy="131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376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Автофигура 110"/>
          <p:cNvSpPr>
            <a:spLocks noChangeArrowheads="1"/>
          </p:cNvSpPr>
          <p:nvPr/>
        </p:nvSpPr>
        <p:spPr bwMode="auto">
          <a:xfrm rot="10800000">
            <a:off x="1170964" y="5328934"/>
            <a:ext cx="520944" cy="863598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endParaRPr lang="ru-RU" dirty="0">
              <a:solidFill>
                <a:srgbClr val="EBEDF3"/>
              </a:solidFill>
            </a:endParaRPr>
          </a:p>
        </p:txBody>
      </p:sp>
      <p:sp>
        <p:nvSpPr>
          <p:cNvPr id="57" name="Полилиния: Фигура 22">
            <a:extLst>
              <a:ext uri="{FF2B5EF4-FFF2-40B4-BE49-F238E27FC236}">
                <a16:creationId xmlns="" xmlns:a16="http://schemas.microsoft.com/office/drawing/2014/main" id="{0FB1A52F-474D-4320-B807-E40D5BABF72D}"/>
              </a:ext>
            </a:extLst>
          </p:cNvPr>
          <p:cNvSpPr>
            <a:spLocks/>
          </p:cNvSpPr>
          <p:nvPr/>
        </p:nvSpPr>
        <p:spPr bwMode="auto">
          <a:xfrm>
            <a:off x="596589" y="5505813"/>
            <a:ext cx="620712" cy="590550"/>
          </a:xfrm>
          <a:custGeom>
            <a:avLst/>
            <a:gdLst>
              <a:gd name="T0" fmla="*/ 614357 w 619892"/>
              <a:gd name="T1" fmla="*/ 226925 h 590373"/>
              <a:gd name="T2" fmla="*/ 381898 w 619892"/>
              <a:gd name="T3" fmla="*/ 226925 h 590373"/>
              <a:gd name="T4" fmla="*/ 311053 w 619892"/>
              <a:gd name="T5" fmla="*/ 5535 h 590373"/>
              <a:gd name="T6" fmla="*/ 237994 w 619892"/>
              <a:gd name="T7" fmla="*/ 226187 h 590373"/>
              <a:gd name="T8" fmla="*/ 5535 w 619892"/>
              <a:gd name="T9" fmla="*/ 225449 h 590373"/>
              <a:gd name="T10" fmla="*/ 7749 w 619892"/>
              <a:gd name="T11" fmla="*/ 226925 h 590373"/>
              <a:gd name="T12" fmla="*/ 5535 w 619892"/>
              <a:gd name="T13" fmla="*/ 226925 h 590373"/>
              <a:gd name="T14" fmla="*/ 193716 w 619892"/>
              <a:gd name="T15" fmla="*/ 363449 h 590373"/>
              <a:gd name="T16" fmla="*/ 122134 w 619892"/>
              <a:gd name="T17" fmla="*/ 584839 h 590373"/>
              <a:gd name="T18" fmla="*/ 310315 w 619892"/>
              <a:gd name="T19" fmla="*/ 448315 h 590373"/>
              <a:gd name="T20" fmla="*/ 497020 w 619892"/>
              <a:gd name="T21" fmla="*/ 585576 h 590373"/>
              <a:gd name="T22" fmla="*/ 426176 w 619892"/>
              <a:gd name="T23" fmla="*/ 364186 h 590373"/>
              <a:gd name="T24" fmla="*/ 614357 w 619892"/>
              <a:gd name="T25" fmla="*/ 226925 h 590373"/>
              <a:gd name="T26" fmla="*/ 433555 w 619892"/>
              <a:gd name="T27" fmla="*/ 498496 h 590373"/>
              <a:gd name="T28" fmla="*/ 309577 w 619892"/>
              <a:gd name="T29" fmla="*/ 407727 h 590373"/>
              <a:gd name="T30" fmla="*/ 184861 w 619892"/>
              <a:gd name="T31" fmla="*/ 498496 h 590373"/>
              <a:gd name="T32" fmla="*/ 232829 w 619892"/>
              <a:gd name="T33" fmla="*/ 351641 h 590373"/>
              <a:gd name="T34" fmla="*/ 108112 w 619892"/>
              <a:gd name="T35" fmla="*/ 260871 h 590373"/>
              <a:gd name="T36" fmla="*/ 109588 w 619892"/>
              <a:gd name="T37" fmla="*/ 260871 h 590373"/>
              <a:gd name="T38" fmla="*/ 107375 w 619892"/>
              <a:gd name="T39" fmla="*/ 259395 h 590373"/>
              <a:gd name="T40" fmla="*/ 261609 w 619892"/>
              <a:gd name="T41" fmla="*/ 260133 h 590373"/>
              <a:gd name="T42" fmla="*/ 310315 w 619892"/>
              <a:gd name="T43" fmla="*/ 113278 h 590373"/>
              <a:gd name="T44" fmla="*/ 357545 w 619892"/>
              <a:gd name="T45" fmla="*/ 260871 h 590373"/>
              <a:gd name="T46" fmla="*/ 512518 w 619892"/>
              <a:gd name="T47" fmla="*/ 260871 h 590373"/>
              <a:gd name="T48" fmla="*/ 387063 w 619892"/>
              <a:gd name="T49" fmla="*/ 352379 h 590373"/>
              <a:gd name="T50" fmla="*/ 433555 w 619892"/>
              <a:gd name="T51" fmla="*/ 498496 h 59037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19892" h="590373">
                <a:moveTo>
                  <a:pt x="614357" y="226925"/>
                </a:moveTo>
                <a:lnTo>
                  <a:pt x="381898" y="226925"/>
                </a:lnTo>
                <a:lnTo>
                  <a:pt x="311053" y="5535"/>
                </a:lnTo>
                <a:lnTo>
                  <a:pt x="237994" y="226187"/>
                </a:lnTo>
                <a:lnTo>
                  <a:pt x="5535" y="225449"/>
                </a:lnTo>
                <a:lnTo>
                  <a:pt x="7749" y="226925"/>
                </a:lnTo>
                <a:lnTo>
                  <a:pt x="5535" y="226925"/>
                </a:lnTo>
                <a:lnTo>
                  <a:pt x="193716" y="363449"/>
                </a:lnTo>
                <a:lnTo>
                  <a:pt x="122134" y="584839"/>
                </a:lnTo>
                <a:lnTo>
                  <a:pt x="310315" y="448315"/>
                </a:lnTo>
                <a:lnTo>
                  <a:pt x="497020" y="585576"/>
                </a:lnTo>
                <a:lnTo>
                  <a:pt x="426176" y="364186"/>
                </a:lnTo>
                <a:lnTo>
                  <a:pt x="614357" y="226925"/>
                </a:lnTo>
                <a:close/>
                <a:moveTo>
                  <a:pt x="433555" y="498496"/>
                </a:moveTo>
                <a:lnTo>
                  <a:pt x="309577" y="407727"/>
                </a:lnTo>
                <a:lnTo>
                  <a:pt x="184861" y="498496"/>
                </a:lnTo>
                <a:lnTo>
                  <a:pt x="232829" y="351641"/>
                </a:lnTo>
                <a:lnTo>
                  <a:pt x="108112" y="260871"/>
                </a:lnTo>
                <a:lnTo>
                  <a:pt x="109588" y="260871"/>
                </a:lnTo>
                <a:lnTo>
                  <a:pt x="107375" y="259395"/>
                </a:lnTo>
                <a:lnTo>
                  <a:pt x="261609" y="260133"/>
                </a:lnTo>
                <a:lnTo>
                  <a:pt x="310315" y="113278"/>
                </a:lnTo>
                <a:lnTo>
                  <a:pt x="357545" y="260871"/>
                </a:lnTo>
                <a:lnTo>
                  <a:pt x="512518" y="260871"/>
                </a:lnTo>
                <a:lnTo>
                  <a:pt x="387063" y="352379"/>
                </a:lnTo>
                <a:lnTo>
                  <a:pt x="433555" y="498496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ru-RU" dirty="0">
              <a:solidFill>
                <a:srgbClr val="EBEDF3"/>
              </a:solidFill>
            </a:endParaRPr>
          </a:p>
        </p:txBody>
      </p:sp>
      <p:sp>
        <p:nvSpPr>
          <p:cNvPr id="1127" name="Текст 1126">
            <a:extLst>
              <a:ext uri="{FF2B5EF4-FFF2-40B4-BE49-F238E27FC236}">
                <a16:creationId xmlns="" xmlns:a16="http://schemas.microsoft.com/office/drawing/2014/main" id="{D1FF7398-6AC7-354A-B5F3-9544D5079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82858" y="446553"/>
            <a:ext cx="2305488" cy="889643"/>
          </a:xfrm>
        </p:spPr>
        <p:txBody>
          <a:bodyPr rtlCol="0"/>
          <a:lstStyle/>
          <a:p>
            <a:pPr algn="ctr">
              <a:lnSpc>
                <a:spcPct val="100000"/>
              </a:lnSpc>
            </a:pPr>
            <a:r>
              <a:rPr lang="ru-RU" sz="1400" b="1" dirty="0" smtClean="0"/>
              <a:t>МУНИЦИПАЛЬНАЯ МОДЕЛЬ НАСТАВНИЧЕСТВА  «</a:t>
            </a:r>
            <a:r>
              <a:rPr lang="en-US" sz="1400" b="1" dirty="0" smtClean="0"/>
              <a:t>HR – </a:t>
            </a:r>
            <a:r>
              <a:rPr lang="ru-RU" sz="1400" b="1" dirty="0" smtClean="0"/>
              <a:t>АКАДЕМИЯ»</a:t>
            </a:r>
          </a:p>
        </p:txBody>
      </p:sp>
      <p:sp>
        <p:nvSpPr>
          <p:cNvPr id="1129" name="Текст 1128">
            <a:extLst>
              <a:ext uri="{FF2B5EF4-FFF2-40B4-BE49-F238E27FC236}">
                <a16:creationId xmlns="" xmlns:a16="http://schemas.microsoft.com/office/drawing/2014/main" id="{5211E3BE-6B5C-254B-824A-EDE2BAFF79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12433" y="439162"/>
            <a:ext cx="2800166" cy="247222"/>
          </a:xfrm>
        </p:spPr>
        <p:txBody>
          <a:bodyPr rtlCol="0"/>
          <a:lstStyle/>
          <a:p>
            <a:r>
              <a:rPr lang="ru-RU" b="1" dirty="0"/>
              <a:t>НАСТАВЛЯЕМЫЙ</a:t>
            </a:r>
          </a:p>
          <a:p>
            <a:pPr rtl="0"/>
            <a:endParaRPr lang="ru-RU" dirty="0"/>
          </a:p>
        </p:txBody>
      </p:sp>
      <p:sp>
        <p:nvSpPr>
          <p:cNvPr id="1130" name="Текст 1129">
            <a:extLst>
              <a:ext uri="{FF2B5EF4-FFF2-40B4-BE49-F238E27FC236}">
                <a16:creationId xmlns="" xmlns:a16="http://schemas.microsoft.com/office/drawing/2014/main" id="{9A4D0A06-0B77-7E4B-B3B3-043DB349B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8346" y="714764"/>
            <a:ext cx="3227734" cy="613405"/>
          </a:xfrm>
        </p:spPr>
        <p:txBody>
          <a:bodyPr rtlCol="0"/>
          <a:lstStyle/>
          <a:p>
            <a:r>
              <a:rPr lang="ru-RU" sz="1200" b="1" dirty="0" smtClean="0"/>
              <a:t>руководители </a:t>
            </a:r>
            <a:r>
              <a:rPr lang="ru-RU" sz="1200" b="1" dirty="0"/>
              <a:t>образовательных организаций, представители администрации города, ветераны педагогического труда</a:t>
            </a:r>
          </a:p>
        </p:txBody>
      </p:sp>
      <p:sp>
        <p:nvSpPr>
          <p:cNvPr id="1131" name="Текст 1130">
            <a:extLst>
              <a:ext uri="{FF2B5EF4-FFF2-40B4-BE49-F238E27FC236}">
                <a16:creationId xmlns="" xmlns:a16="http://schemas.microsoft.com/office/drawing/2014/main" id="{CE1029DD-9309-3D40-A6F6-7EA6F6A29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57197" y="438346"/>
            <a:ext cx="2800166" cy="247222"/>
          </a:xfrm>
        </p:spPr>
        <p:txBody>
          <a:bodyPr rtlCol="0"/>
          <a:lstStyle/>
          <a:p>
            <a:r>
              <a:rPr lang="ru-RU" b="1" dirty="0"/>
              <a:t>НАСТАВНИК</a:t>
            </a:r>
          </a:p>
          <a:p>
            <a:pPr rtl="0"/>
            <a:endParaRPr lang="ru-RU" dirty="0"/>
          </a:p>
        </p:txBody>
      </p:sp>
      <p:sp>
        <p:nvSpPr>
          <p:cNvPr id="1134" name="Текст 1133">
            <a:extLst>
              <a:ext uri="{FF2B5EF4-FFF2-40B4-BE49-F238E27FC236}">
                <a16:creationId xmlns="" xmlns:a16="http://schemas.microsoft.com/office/drawing/2014/main" id="{ABB0D255-C634-3F4D-B06D-2331F9CC82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34702" y="768719"/>
            <a:ext cx="1169105" cy="873844"/>
          </a:xfrm>
        </p:spPr>
        <p:txBody>
          <a:bodyPr rtlCol="0"/>
          <a:lstStyle/>
          <a:p>
            <a:r>
              <a:rPr lang="ru-RU" sz="1200" b="1" dirty="0"/>
              <a:t>Диагностика профессиональных затруднений</a:t>
            </a:r>
          </a:p>
          <a:p>
            <a:pPr rtl="0"/>
            <a:endParaRPr lang="ru-RU" dirty="0"/>
          </a:p>
        </p:txBody>
      </p:sp>
      <p:sp>
        <p:nvSpPr>
          <p:cNvPr id="1136" name="Текст 1135">
            <a:extLst>
              <a:ext uri="{FF2B5EF4-FFF2-40B4-BE49-F238E27FC236}">
                <a16:creationId xmlns="" xmlns:a16="http://schemas.microsoft.com/office/drawing/2014/main" id="{A1BDF365-8A80-D749-8560-90E51061CF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14442" y="1958151"/>
            <a:ext cx="993833" cy="613405"/>
          </a:xfrm>
        </p:spPr>
        <p:txBody>
          <a:bodyPr rtlCol="0"/>
          <a:lstStyle/>
          <a:p>
            <a:pPr rtl="0"/>
            <a:r>
              <a:rPr lang="ru-RU" b="1" dirty="0" smtClean="0"/>
              <a:t>РЕАЛИЗАЦИЯ МОДЕЛИ </a:t>
            </a:r>
            <a:endParaRPr lang="ru-RU" b="1" dirty="0"/>
          </a:p>
        </p:txBody>
      </p:sp>
      <p:sp>
        <p:nvSpPr>
          <p:cNvPr id="1137" name="Текст 1136">
            <a:extLst>
              <a:ext uri="{FF2B5EF4-FFF2-40B4-BE49-F238E27FC236}">
                <a16:creationId xmlns="" xmlns:a16="http://schemas.microsoft.com/office/drawing/2014/main" id="{8A29D0D8-7A55-604B-9E41-E72A70635FA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99922" y="2046778"/>
            <a:ext cx="2112677" cy="247222"/>
          </a:xfrm>
        </p:spPr>
        <p:txBody>
          <a:bodyPr rtlCol="0"/>
          <a:lstStyle/>
          <a:p>
            <a:pPr rtl="0"/>
            <a:r>
              <a:rPr lang="ru-RU" b="1" dirty="0" smtClean="0"/>
              <a:t>ФОРМЫ НАСТАВНИЧЕСТВА</a:t>
            </a:r>
            <a:endParaRPr lang="ru-RU" b="1" dirty="0"/>
          </a:p>
        </p:txBody>
      </p:sp>
      <p:sp>
        <p:nvSpPr>
          <p:cNvPr id="1139" name="Текст 1138">
            <a:extLst>
              <a:ext uri="{FF2B5EF4-FFF2-40B4-BE49-F238E27FC236}">
                <a16:creationId xmlns="" xmlns:a16="http://schemas.microsoft.com/office/drawing/2014/main" id="{8DD1F98C-444F-1943-91DD-F30338C2067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35164" y="2069622"/>
            <a:ext cx="2337641" cy="247222"/>
          </a:xfrm>
        </p:spPr>
        <p:txBody>
          <a:bodyPr rtlCol="0"/>
          <a:lstStyle/>
          <a:p>
            <a:pPr rtl="0"/>
            <a:r>
              <a:rPr lang="ru-RU" b="1" dirty="0" smtClean="0"/>
              <a:t>КАДРОВЫЕ РЕСУРСЫ</a:t>
            </a:r>
            <a:endParaRPr lang="ru-RU" b="1" dirty="0"/>
          </a:p>
        </p:txBody>
      </p:sp>
      <p:sp>
        <p:nvSpPr>
          <p:cNvPr id="1140" name="Текст 1139">
            <a:extLst>
              <a:ext uri="{FF2B5EF4-FFF2-40B4-BE49-F238E27FC236}">
                <a16:creationId xmlns="" xmlns:a16="http://schemas.microsoft.com/office/drawing/2014/main" id="{193C23EB-07FD-954F-BE3B-8125F3C149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454517" y="2530021"/>
            <a:ext cx="2504280" cy="613405"/>
          </a:xfrm>
        </p:spPr>
        <p:txBody>
          <a:bodyPr rtlCol="0"/>
          <a:lstStyle/>
          <a:p>
            <a:r>
              <a:rPr lang="ru-RU" dirty="0"/>
              <a:t>наставничество в </a:t>
            </a:r>
            <a:r>
              <a:rPr lang="ru-RU" dirty="0" smtClean="0"/>
              <a:t>группе, скоростное </a:t>
            </a:r>
            <a:r>
              <a:rPr lang="ru-RU" dirty="0"/>
              <a:t>наставничество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1141" name="Текст 1140">
            <a:extLst>
              <a:ext uri="{FF2B5EF4-FFF2-40B4-BE49-F238E27FC236}">
                <a16:creationId xmlns="" xmlns:a16="http://schemas.microsoft.com/office/drawing/2014/main" id="{ED61E69F-835A-8B4F-81E1-2CC9473CDD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/>
          <a:lstStyle/>
          <a:p>
            <a:pPr rtl="0"/>
            <a:r>
              <a:rPr lang="ru-RU" b="1" dirty="0" smtClean="0"/>
              <a:t>ФОРМЫ РАБОТЫ</a:t>
            </a:r>
            <a:endParaRPr lang="ru-RU" b="1" dirty="0"/>
          </a:p>
        </p:txBody>
      </p:sp>
      <p:sp>
        <p:nvSpPr>
          <p:cNvPr id="1142" name="Текст 1141">
            <a:extLst>
              <a:ext uri="{FF2B5EF4-FFF2-40B4-BE49-F238E27FC236}">
                <a16:creationId xmlns="" xmlns:a16="http://schemas.microsoft.com/office/drawing/2014/main" id="{03F5B635-28B1-9D4D-993C-D14DEE0132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marL="0" indent="0">
              <a:buNone/>
            </a:pPr>
            <a:r>
              <a:rPr lang="ru-RU" dirty="0" smtClean="0"/>
              <a:t>Составление плана мероприятий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1144" name="Текст 1143">
            <a:extLst>
              <a:ext uri="{FF2B5EF4-FFF2-40B4-BE49-F238E27FC236}">
                <a16:creationId xmlns="" xmlns:a16="http://schemas.microsoft.com/office/drawing/2014/main" id="{E3EE53B9-9EF5-8541-8FA2-61DF5AAC3B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36303" y="2648859"/>
            <a:ext cx="1499299" cy="613405"/>
          </a:xfrm>
        </p:spPr>
        <p:txBody>
          <a:bodyPr rtlCol="0"/>
          <a:lstStyle/>
          <a:p>
            <a:pPr rtl="0"/>
            <a:r>
              <a:rPr lang="ru-RU" sz="1800" dirty="0" smtClean="0"/>
              <a:t>Тренинги</a:t>
            </a:r>
            <a:endParaRPr lang="ru-RU" sz="1800" dirty="0"/>
          </a:p>
        </p:txBody>
      </p:sp>
      <p:sp>
        <p:nvSpPr>
          <p:cNvPr id="1145" name="Текст 1144">
            <a:extLst>
              <a:ext uri="{FF2B5EF4-FFF2-40B4-BE49-F238E27FC236}">
                <a16:creationId xmlns="" xmlns:a16="http://schemas.microsoft.com/office/drawing/2014/main" id="{4CA67BDD-E5E8-7E4F-8EB4-7AA41B27C2C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Мастер-классы</a:t>
            </a:r>
            <a:endParaRPr lang="ru-RU" dirty="0"/>
          </a:p>
        </p:txBody>
      </p:sp>
      <p:sp>
        <p:nvSpPr>
          <p:cNvPr id="1148" name="Текст 1147">
            <a:extLst>
              <a:ext uri="{FF2B5EF4-FFF2-40B4-BE49-F238E27FC236}">
                <a16:creationId xmlns="" xmlns:a16="http://schemas.microsoft.com/office/drawing/2014/main" id="{3F661043-7E9D-ED46-A118-D7B11381221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71725" y="3850883"/>
            <a:ext cx="1870430" cy="613405"/>
          </a:xfrm>
        </p:spPr>
        <p:txBody>
          <a:bodyPr rtlCol="0"/>
          <a:lstStyle/>
          <a:p>
            <a:pPr rtl="0"/>
            <a:r>
              <a:rPr lang="ru-RU" sz="1800" dirty="0" smtClean="0"/>
              <a:t>Деловые игры, круглые столы</a:t>
            </a:r>
            <a:endParaRPr lang="ru-RU" sz="1800" dirty="0"/>
          </a:p>
        </p:txBody>
      </p:sp>
      <p:sp>
        <p:nvSpPr>
          <p:cNvPr id="1150" name="Текст 1149">
            <a:extLst>
              <a:ext uri="{FF2B5EF4-FFF2-40B4-BE49-F238E27FC236}">
                <a16:creationId xmlns="" xmlns:a16="http://schemas.microsoft.com/office/drawing/2014/main" id="{CB49B2AD-2DC3-414C-8204-FFD006E2C87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406244" y="3879798"/>
            <a:ext cx="1998777" cy="613405"/>
          </a:xfrm>
        </p:spPr>
        <p:txBody>
          <a:bodyPr rtlCol="0"/>
          <a:lstStyle/>
          <a:p>
            <a:pPr rtl="0"/>
            <a:r>
              <a:rPr lang="ru-RU" sz="1800" dirty="0" smtClean="0"/>
              <a:t>Стратегические, проектные сессии</a:t>
            </a:r>
            <a:endParaRPr lang="ru-RU" sz="1800" dirty="0"/>
          </a:p>
        </p:txBody>
      </p:sp>
      <p:sp>
        <p:nvSpPr>
          <p:cNvPr id="1152" name="Текст 1151">
            <a:extLst>
              <a:ext uri="{FF2B5EF4-FFF2-40B4-BE49-F238E27FC236}">
                <a16:creationId xmlns="" xmlns:a16="http://schemas.microsoft.com/office/drawing/2014/main" id="{8504FD1A-D9BD-5443-9772-D02968F204C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578797" y="3732482"/>
            <a:ext cx="2191437" cy="613405"/>
          </a:xfrm>
        </p:spPr>
        <p:txBody>
          <a:bodyPr rtlCol="0"/>
          <a:lstStyle/>
          <a:p>
            <a:pPr rtl="0"/>
            <a:r>
              <a:rPr lang="ru-RU" sz="1800" dirty="0" smtClean="0"/>
              <a:t>Публичная презентация и защита проектов</a:t>
            </a:r>
            <a:endParaRPr lang="ru-RU" dirty="0"/>
          </a:p>
        </p:txBody>
      </p:sp>
      <p:sp>
        <p:nvSpPr>
          <p:cNvPr id="1154" name="Текст 1153">
            <a:extLst>
              <a:ext uri="{FF2B5EF4-FFF2-40B4-BE49-F238E27FC236}">
                <a16:creationId xmlns="" xmlns:a16="http://schemas.microsoft.com/office/drawing/2014/main" id="{68CD44EC-0B5A-A144-B01F-15D41A17819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703730" y="4194587"/>
            <a:ext cx="1373246" cy="613405"/>
          </a:xfrm>
        </p:spPr>
        <p:txBody>
          <a:bodyPr rtlCol="0"/>
          <a:lstStyle/>
          <a:p>
            <a:pPr rtl="0"/>
            <a:r>
              <a:rPr lang="ru-RU" b="1" dirty="0" smtClean="0"/>
              <a:t>ОПРЕДЕЛЕНИЕ ПОБЕДИТЕЛЕЙ</a:t>
            </a:r>
            <a:endParaRPr lang="ru-RU" b="1" dirty="0"/>
          </a:p>
        </p:txBody>
      </p:sp>
      <p:sp>
        <p:nvSpPr>
          <p:cNvPr id="1157" name="Текст 1156">
            <a:extLst>
              <a:ext uri="{FF2B5EF4-FFF2-40B4-BE49-F238E27FC236}">
                <a16:creationId xmlns="" xmlns:a16="http://schemas.microsoft.com/office/drawing/2014/main" id="{C2B24927-D9E1-C845-9E14-6A712493112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15903" y="5266066"/>
            <a:ext cx="2800166" cy="247222"/>
          </a:xfrm>
        </p:spPr>
        <p:txBody>
          <a:bodyPr rtlCol="0"/>
          <a:lstStyle/>
          <a:p>
            <a:pPr rtl="0"/>
            <a:r>
              <a:rPr lang="ru-RU" b="1" dirty="0" smtClean="0"/>
              <a:t>РЕЗУЛЬТАТ</a:t>
            </a:r>
            <a:endParaRPr lang="ru-RU" b="1" dirty="0"/>
          </a:p>
        </p:txBody>
      </p:sp>
      <p:sp>
        <p:nvSpPr>
          <p:cNvPr id="1158" name="Текст 1157">
            <a:extLst>
              <a:ext uri="{FF2B5EF4-FFF2-40B4-BE49-F238E27FC236}">
                <a16:creationId xmlns="" xmlns:a16="http://schemas.microsoft.com/office/drawing/2014/main" id="{786BD87B-726C-1943-BB2F-8F6CA28372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015903" y="5522308"/>
            <a:ext cx="2572443" cy="613405"/>
          </a:xfrm>
        </p:spPr>
        <p:txBody>
          <a:bodyPr rtlCol="0"/>
          <a:lstStyle/>
          <a:p>
            <a:pPr marL="0" indent="0" rtl="0">
              <a:lnSpc>
                <a:spcPct val="100000"/>
              </a:lnSpc>
              <a:buNone/>
            </a:pPr>
            <a:r>
              <a:rPr lang="ru-RU" dirty="0" smtClean="0"/>
              <a:t>НАСТАВНИК+НАСТАВЛЯЕМЫЙ=ЭФФЕКТИВНОСТЬ МОДЕЛИ</a:t>
            </a:r>
          </a:p>
          <a:p>
            <a:pPr rtl="0"/>
            <a:endParaRPr lang="ru-RU" dirty="0"/>
          </a:p>
        </p:txBody>
      </p:sp>
      <p:sp>
        <p:nvSpPr>
          <p:cNvPr id="1159" name="Текст 1158">
            <a:extLst>
              <a:ext uri="{FF2B5EF4-FFF2-40B4-BE49-F238E27FC236}">
                <a16:creationId xmlns="" xmlns:a16="http://schemas.microsoft.com/office/drawing/2014/main" id="{2ABF537A-A190-C447-8152-5DC380A9312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 rtlCol="0"/>
          <a:lstStyle/>
          <a:p>
            <a:pPr rtl="0"/>
            <a:r>
              <a:rPr lang="ru-RU" b="1" dirty="0" smtClean="0"/>
              <a:t>Медиасопровождение </a:t>
            </a:r>
            <a:endParaRPr lang="ru-RU" b="1" dirty="0"/>
          </a:p>
        </p:txBody>
      </p:sp>
      <p:sp>
        <p:nvSpPr>
          <p:cNvPr id="1160" name="Текст 1159">
            <a:extLst>
              <a:ext uri="{FF2B5EF4-FFF2-40B4-BE49-F238E27FC236}">
                <a16:creationId xmlns="" xmlns:a16="http://schemas.microsoft.com/office/drawing/2014/main" id="{453F8AE7-AB48-184F-AFB9-282EF784FBC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816080" y="5587960"/>
            <a:ext cx="3098362" cy="613405"/>
          </a:xfrm>
        </p:spPr>
        <p:txBody>
          <a:bodyPr rtlCol="0"/>
          <a:lstStyle/>
          <a:p>
            <a:r>
              <a:rPr lang="ru-RU" dirty="0" smtClean="0"/>
              <a:t>для </a:t>
            </a:r>
            <a:r>
              <a:rPr lang="ru-RU" dirty="0"/>
              <a:t>широкого освещения и участия в развитии данного проекта всего профессионального сообщества</a:t>
            </a:r>
          </a:p>
          <a:p>
            <a:pPr rtl="0"/>
            <a:endParaRPr lang="ru-RU" dirty="0"/>
          </a:p>
        </p:txBody>
      </p:sp>
      <p:sp>
        <p:nvSpPr>
          <p:cNvPr id="1162" name="Текст 1161">
            <a:extLst>
              <a:ext uri="{FF2B5EF4-FFF2-40B4-BE49-F238E27FC236}">
                <a16:creationId xmlns="" xmlns:a16="http://schemas.microsoft.com/office/drawing/2014/main" id="{33DFC143-B081-1D49-9E7F-0D7D849D586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577718" y="5281155"/>
            <a:ext cx="3202144" cy="789570"/>
          </a:xfrm>
        </p:spPr>
        <p:txBody>
          <a:bodyPr rtlCol="0"/>
          <a:lstStyle/>
          <a:p>
            <a:pPr algn="ctr"/>
            <a:r>
              <a:rPr lang="ru-RU" sz="1600" dirty="0" smtClean="0"/>
              <a:t>Внедрение </a:t>
            </a:r>
            <a:r>
              <a:rPr lang="ru-RU" sz="1600" dirty="0"/>
              <a:t>социально-значимых для города инновационных проектов, высокая </a:t>
            </a:r>
            <a:r>
              <a:rPr lang="ru-RU" sz="1600" dirty="0" smtClean="0"/>
              <a:t>мотивация педагогов</a:t>
            </a:r>
            <a:endParaRPr lang="ru-RU" sz="1600" dirty="0"/>
          </a:p>
        </p:txBody>
      </p:sp>
      <p:sp>
        <p:nvSpPr>
          <p:cNvPr id="48" name="Автофигура 110"/>
          <p:cNvSpPr>
            <a:spLocks noChangeArrowheads="1"/>
          </p:cNvSpPr>
          <p:nvPr/>
        </p:nvSpPr>
        <p:spPr bwMode="auto">
          <a:xfrm>
            <a:off x="1061243" y="439216"/>
            <a:ext cx="443230" cy="761270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endParaRPr lang="ru-RU" dirty="0">
              <a:solidFill>
                <a:srgbClr val="EBEDF3"/>
              </a:solidFill>
            </a:endParaRPr>
          </a:p>
        </p:txBody>
      </p:sp>
      <p:sp>
        <p:nvSpPr>
          <p:cNvPr id="51" name="Текст 1129">
            <a:extLst>
              <a:ext uri="{FF2B5EF4-FFF2-40B4-BE49-F238E27FC236}">
                <a16:creationId xmlns="" xmlns:a16="http://schemas.microsoft.com/office/drawing/2014/main" id="{9A4D0A06-0B77-7E4B-B3B3-043DB349B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12433" y="802317"/>
            <a:ext cx="2849449" cy="613405"/>
          </a:xfrm>
        </p:spPr>
        <p:txBody>
          <a:bodyPr rtlCol="0"/>
          <a:lstStyle/>
          <a:p>
            <a:r>
              <a:rPr lang="ru-RU" b="1" dirty="0"/>
              <a:t>управленческие кадры, педагогические работники 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9703730" y="476625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6513854" y="572926"/>
            <a:ext cx="546749" cy="322454"/>
          </a:xfrm>
          <a:prstGeom prst="left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3220335" y="933998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3"/>
          </p:nvPr>
        </p:nvSpPr>
        <p:spPr>
          <a:xfrm>
            <a:off x="4939824" y="2326600"/>
            <a:ext cx="2544989" cy="613405"/>
          </a:xfrm>
        </p:spPr>
        <p:txBody>
          <a:bodyPr/>
          <a:lstStyle/>
          <a:p>
            <a:r>
              <a:rPr lang="ru-RU" dirty="0" smtClean="0"/>
              <a:t>Творческая группа</a:t>
            </a:r>
          </a:p>
          <a:p>
            <a:r>
              <a:rPr lang="ru-RU" dirty="0" smtClean="0"/>
              <a:t>Приглашенные специалисты</a:t>
            </a:r>
            <a:endParaRPr lang="ru-RU" dirty="0"/>
          </a:p>
        </p:txBody>
      </p:sp>
      <p:sp>
        <p:nvSpPr>
          <p:cNvPr id="65" name="Текст 1153">
            <a:extLst>
              <a:ext uri="{FF2B5EF4-FFF2-40B4-BE49-F238E27FC236}">
                <a16:creationId xmlns="" xmlns:a16="http://schemas.microsoft.com/office/drawing/2014/main" id="{68CD44EC-0B5A-A144-B01F-15D41A17819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733079" y="5260610"/>
            <a:ext cx="1426494" cy="613405"/>
          </a:xfrm>
        </p:spPr>
        <p:txBody>
          <a:bodyPr rtlCol="0"/>
          <a:lstStyle/>
          <a:p>
            <a:pPr rtl="0"/>
            <a:r>
              <a:rPr lang="ru-RU" sz="1600" dirty="0" smtClean="0"/>
              <a:t>Опрос участников</a:t>
            </a:r>
            <a:endParaRPr lang="ru-RU" sz="1600" dirty="0"/>
          </a:p>
        </p:txBody>
      </p:sp>
      <p:sp>
        <p:nvSpPr>
          <p:cNvPr id="7" name="Стрелка влево 6"/>
          <p:cNvSpPr/>
          <p:nvPr/>
        </p:nvSpPr>
        <p:spPr>
          <a:xfrm>
            <a:off x="9563377" y="2169365"/>
            <a:ext cx="472845" cy="309854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6" name="Стрелка влево 65"/>
          <p:cNvSpPr/>
          <p:nvPr/>
        </p:nvSpPr>
        <p:spPr>
          <a:xfrm>
            <a:off x="7217840" y="2483489"/>
            <a:ext cx="472845" cy="309854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7" name="Стрелка влево 66"/>
          <p:cNvSpPr/>
          <p:nvPr/>
        </p:nvSpPr>
        <p:spPr>
          <a:xfrm>
            <a:off x="4223793" y="2504348"/>
            <a:ext cx="538980" cy="361247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8" name="Стрелка влево 67"/>
          <p:cNvSpPr/>
          <p:nvPr/>
        </p:nvSpPr>
        <p:spPr>
          <a:xfrm>
            <a:off x="2021815" y="2350177"/>
            <a:ext cx="472845" cy="309854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2021815" y="3992026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0" name="Стрелка вправо 69"/>
          <p:cNvSpPr/>
          <p:nvPr/>
        </p:nvSpPr>
        <p:spPr>
          <a:xfrm>
            <a:off x="4405021" y="3712491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1" name="Стрелка вправо 70"/>
          <p:cNvSpPr/>
          <p:nvPr/>
        </p:nvSpPr>
        <p:spPr>
          <a:xfrm>
            <a:off x="7329305" y="3995846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2" name="Стрелка влево 71"/>
          <p:cNvSpPr/>
          <p:nvPr/>
        </p:nvSpPr>
        <p:spPr>
          <a:xfrm>
            <a:off x="6456650" y="5840118"/>
            <a:ext cx="538980" cy="361247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3" name="Стрелка влево 72"/>
          <p:cNvSpPr/>
          <p:nvPr/>
        </p:nvSpPr>
        <p:spPr>
          <a:xfrm>
            <a:off x="9650076" y="5812474"/>
            <a:ext cx="538980" cy="361247"/>
          </a:xfrm>
          <a:prstGeom prst="lef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4" name="Двойная стрелка влево/вправо 73"/>
          <p:cNvSpPr/>
          <p:nvPr/>
        </p:nvSpPr>
        <p:spPr>
          <a:xfrm>
            <a:off x="3303104" y="5909498"/>
            <a:ext cx="546749" cy="322454"/>
          </a:xfrm>
          <a:prstGeom prst="left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5" name="Стрелка вправо 74"/>
          <p:cNvSpPr/>
          <p:nvPr/>
        </p:nvSpPr>
        <p:spPr>
          <a:xfrm>
            <a:off x="9563738" y="3761300"/>
            <a:ext cx="498983" cy="350041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0503081" y="1522475"/>
            <a:ext cx="345447" cy="383787"/>
          </a:xfrm>
          <a:prstGeom prst="down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6" name="Стрелка вниз 75"/>
          <p:cNvSpPr/>
          <p:nvPr/>
        </p:nvSpPr>
        <p:spPr>
          <a:xfrm>
            <a:off x="10432173" y="4767983"/>
            <a:ext cx="345447" cy="383787"/>
          </a:xfrm>
          <a:prstGeom prst="down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7" name="Стрелка вниз 76"/>
          <p:cNvSpPr/>
          <p:nvPr/>
        </p:nvSpPr>
        <p:spPr>
          <a:xfrm>
            <a:off x="1330953" y="3018673"/>
            <a:ext cx="345447" cy="383787"/>
          </a:xfrm>
          <a:prstGeom prst="down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040"/>
            <a:ext cx="12128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МОДЕЛЬ проекта </a:t>
            </a:r>
            <a:r>
              <a:rPr lang="ru-RU" b="1" cap="all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«HR-академия» </a:t>
            </a:r>
            <a:r>
              <a:rPr lang="ru-RU" b="1" cap="all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в рамках Муниципальной модели </a:t>
            </a:r>
            <a:r>
              <a:rPr lang="ru-RU" b="1" cap="all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cap="all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cap="all" dirty="0" smtClean="0">
                <a:solidFill>
                  <a:schemeClr val="bg2">
                    <a:lumMod val="10000"/>
                  </a:schemeClr>
                </a:solidFill>
              </a:rPr>
            </a:br>
            <a:endParaRPr lang="ru-RU" cap="all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9573" y="358707"/>
            <a:ext cx="892023" cy="632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9573" y="1063943"/>
            <a:ext cx="969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cap="all" dirty="0" smtClean="0">
                <a:solidFill>
                  <a:schemeClr val="tx2">
                    <a:lumMod val="50000"/>
                  </a:schemeClr>
                </a:solidFill>
              </a:rPr>
              <a:t>Логотип проекта</a:t>
            </a:r>
            <a:endParaRPr lang="ru-RU" sz="1200" b="1" cap="all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12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94055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ED2F5393-91A3-4102-A584-E902285C50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4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1161495" y="229653"/>
            <a:ext cx="10945484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Формы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выбираются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 зависимости от цели разработанной системы наставничества, имеющихся профессиональных затруднений у участников проекта, запроса наставляемых и имеющихся кадровых ресурсов</a:t>
            </a:r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5031167" y="5248662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В ГРУППЕ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9F6EE26A-3174-49AD-900E-08C045755F3C}"/>
              </a:ext>
            </a:extLst>
          </p:cNvPr>
          <p:cNvSpPr/>
          <p:nvPr/>
        </p:nvSpPr>
        <p:spPr>
          <a:xfrm>
            <a:off x="5126464" y="1795939"/>
            <a:ext cx="2344206" cy="73866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НАСТАВНИЧЕСКОЙ ДЕЯТЕЛЬНОСТИ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C7CFAFBF-6B2A-49A8-ADCE-FD94A08C87B3}"/>
              </a:ext>
            </a:extLst>
          </p:cNvPr>
          <p:cNvSpPr/>
          <p:nvPr/>
        </p:nvSpPr>
        <p:spPr>
          <a:xfrm>
            <a:off x="8989218" y="1778472"/>
            <a:ext cx="1371600" cy="24622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dirty="0" smtClean="0">
                <a:solidFill>
                  <a:schemeClr val="bg1"/>
                </a:solidFill>
              </a:rPr>
              <a:t>Задачи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8732936" y="5152614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ТРАДИЦИОННОЕ</a:t>
            </a:r>
          </a:p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3391598" y="4012911"/>
            <a:ext cx="5131324" cy="1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1340538" y="5151179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СКОРОСТНОЕ</a:t>
            </a:r>
          </a:p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Прямая со стрелкой 93"/>
          <p:cNvCxnSpPr/>
          <p:nvPr/>
        </p:nvCxnSpPr>
        <p:spPr>
          <a:xfrm flipH="1">
            <a:off x="4282705" y="3350621"/>
            <a:ext cx="1019701" cy="58940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5" name="Рисунок 9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945" y="549376"/>
            <a:ext cx="1161495" cy="1166275"/>
          </a:xfrm>
          <a:prstGeom prst="rect">
            <a:avLst/>
          </a:prstGeom>
        </p:spPr>
      </p:pic>
      <p:sp>
        <p:nvSpPr>
          <p:cNvPr id="96" name="Круг: Пустой 2">
            <a:extLst>
              <a:ext uri="{FF2B5EF4-FFF2-40B4-BE49-F238E27FC236}">
                <a16:creationId xmlns:a16="http://schemas.microsoft.com/office/drawing/2014/main" xmlns="" id="{8DC8DEBA-4D8D-4704-A04E-32A1E0BF41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806090" y="1084975"/>
            <a:ext cx="2921092" cy="2541945"/>
          </a:xfrm>
          <a:prstGeom prst="donut">
            <a:avLst>
              <a:gd name="adj" fmla="val 12255"/>
            </a:avLst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7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42611" y="4424270"/>
            <a:ext cx="3626585" cy="2237788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2743200" y="4007054"/>
            <a:ext cx="690131" cy="4148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24" idx="0"/>
          </p:cNvCxnSpPr>
          <p:nvPr/>
        </p:nvCxnSpPr>
        <p:spPr>
          <a:xfrm>
            <a:off x="6080453" y="4085798"/>
            <a:ext cx="15545" cy="3615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8495715" y="4007054"/>
            <a:ext cx="466296" cy="44619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>
            <a:off x="7160826" y="3350621"/>
            <a:ext cx="944949" cy="63002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282705" y="4447394"/>
            <a:ext cx="3626585" cy="2237788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971881" y="4421867"/>
            <a:ext cx="3626585" cy="2237788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205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29" y="-18587"/>
            <a:ext cx="12193057" cy="689517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4673A57-8C07-453C-8611-1D99E8CDE1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79803"/>
            <a:ext cx="12192000" cy="39244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 hidden="1">
            <a:extLst>
              <a:ext uri="{FF2B5EF4-FFF2-40B4-BE49-F238E27FC236}">
                <a16:creationId xmlns:a16="http://schemas.microsoft.com/office/drawing/2014/main" xmlns="" id="{2AC0C949-7A02-4C95-8017-D82E7E71C4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5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381000" y="118025"/>
            <a:ext cx="11734800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СТАТИСТИКА КОНТИНГЕНТА УЧАСТНИКОВ </a:t>
            </a:r>
          </a:p>
          <a:p>
            <a:pPr algn="ctr" rtl="0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 должностям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6516ABC0-EF46-4159-B4CF-45B14EA929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52902" y="4879971"/>
            <a:ext cx="0" cy="120650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B1E755E2-4A99-478A-BBEF-ACE16BEBFC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039100" y="4879971"/>
            <a:ext cx="0" cy="120650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51613421-44EB-4EA7-89AE-D8972D473414}"/>
              </a:ext>
            </a:extLst>
          </p:cNvPr>
          <p:cNvSpPr/>
          <p:nvPr/>
        </p:nvSpPr>
        <p:spPr>
          <a:xfrm>
            <a:off x="97976" y="5078737"/>
            <a:ext cx="4061278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физики – 1, заместитель директора – 2, эксперт Управления образования -2, старший воспитатель – 5,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едагог-психолог – 1, учитель - логопед – 2, воспитатель – 5, учитель англ. языка – 1, учитель начальных классов – 4, учитель биологии – 2, учитель информатики – 2, педагог дополнительного образования - 2</a:t>
            </a:r>
          </a:p>
          <a:p>
            <a:pPr rtl="0">
              <a:lnSpc>
                <a:spcPts val="1900"/>
              </a:lnSpc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cs typeface="Segoe UI" panose="020B0502040204020203" pitchFamily="34" charset="0"/>
            </a:endParaRPr>
          </a:p>
          <a:p>
            <a:pPr rtl="0">
              <a:lnSpc>
                <a:spcPts val="1900"/>
              </a:lnSpc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71E47AC8-8358-4724-91F8-0D1B21FC5F47}"/>
              </a:ext>
            </a:extLst>
          </p:cNvPr>
          <p:cNvSpPr/>
          <p:nvPr/>
        </p:nvSpPr>
        <p:spPr>
          <a:xfrm>
            <a:off x="844559" y="4687999"/>
            <a:ext cx="274319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69F7E025-DDEC-4748-AAE9-9FA2A4BF1E49}"/>
              </a:ext>
            </a:extLst>
          </p:cNvPr>
          <p:cNvSpPr/>
          <p:nvPr/>
        </p:nvSpPr>
        <p:spPr>
          <a:xfrm>
            <a:off x="844559" y="4522759"/>
            <a:ext cx="274319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СЕЗОН</a:t>
            </a:r>
            <a:endParaRPr lang="ru-RU" sz="1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84176128-6116-4C3C-9CC3-394E6E116762}"/>
              </a:ext>
            </a:extLst>
          </p:cNvPr>
          <p:cNvSpPr/>
          <p:nvPr/>
        </p:nvSpPr>
        <p:spPr>
          <a:xfrm>
            <a:off x="4262755" y="5183151"/>
            <a:ext cx="3666490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начальных классов – 4, 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 – 1, методист – 1, воспитатель – 7,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музыкальный руководитель – 1, 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– 1, 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физической культуре - 2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839BCDE9-6CF8-45EE-BFA1-6E32ED5C240E}"/>
              </a:ext>
            </a:extLst>
          </p:cNvPr>
          <p:cNvSpPr/>
          <p:nvPr/>
        </p:nvSpPr>
        <p:spPr>
          <a:xfrm>
            <a:off x="4724401" y="4791369"/>
            <a:ext cx="274319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/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</a:t>
            </a:r>
            <a:endParaRPr lang="ru-RU" sz="3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7DDB637A-4822-4FE9-8AEA-11DEA7859049}"/>
              </a:ext>
            </a:extLst>
          </p:cNvPr>
          <p:cNvSpPr/>
          <p:nvPr/>
        </p:nvSpPr>
        <p:spPr>
          <a:xfrm>
            <a:off x="4724403" y="4518580"/>
            <a:ext cx="274319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СЕЗОН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7FA68D61-8BDC-4C14-9F0D-CF0C946CD30A}"/>
              </a:ext>
            </a:extLst>
          </p:cNvPr>
          <p:cNvSpPr/>
          <p:nvPr/>
        </p:nvSpPr>
        <p:spPr>
          <a:xfrm>
            <a:off x="8268540" y="5270216"/>
            <a:ext cx="3760694" cy="146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 – 9, советник директора по воспитанию – 2, учитель математики – 2, учитель начальных классов – 4, </a:t>
            </a:r>
          </a:p>
          <a:p>
            <a:pPr algn="ctr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– логопед – 1, </a:t>
            </a:r>
          </a:p>
          <a:p>
            <a:pPr algn="ctr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– 1,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русского языка и литературы –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B164A1DA-19AA-4A0C-9ED2-92A9346B807A}"/>
              </a:ext>
            </a:extLst>
          </p:cNvPr>
          <p:cNvSpPr/>
          <p:nvPr/>
        </p:nvSpPr>
        <p:spPr>
          <a:xfrm>
            <a:off x="8626908" y="4776220"/>
            <a:ext cx="274319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FA4B18CA-09B5-4584-8D25-60B58EF68413}"/>
              </a:ext>
            </a:extLst>
          </p:cNvPr>
          <p:cNvSpPr/>
          <p:nvPr/>
        </p:nvSpPr>
        <p:spPr>
          <a:xfrm>
            <a:off x="8634947" y="4532564"/>
            <a:ext cx="274319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СЕЗОН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680301064"/>
              </p:ext>
            </p:extLst>
          </p:nvPr>
        </p:nvGraphicFramePr>
        <p:xfrm>
          <a:off x="388368" y="631516"/>
          <a:ext cx="5707631" cy="378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976" y="171173"/>
            <a:ext cx="1304657" cy="131075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10961" y="880071"/>
            <a:ext cx="892023" cy="632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48401" y="1656124"/>
            <a:ext cx="56348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 наставляемых уже прошли через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работы по подготовке 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специалистов, </a:t>
            </a:r>
          </a:p>
          <a:p>
            <a:pPr algn="ctr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текущем учебном году 21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наставляемый </a:t>
            </a:r>
          </a:p>
        </p:txBody>
      </p:sp>
    </p:spTree>
    <p:extLst>
      <p:ext uri="{BB962C8B-B14F-4D97-AF65-F5344CB8AC3E}">
        <p14:creationId xmlns:p14="http://schemas.microsoft.com/office/powerpoint/2010/main" xmlns="" val="121214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94055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166BC32C-2E11-43D3-963B-9766918E0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6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руг: Пустой 2">
            <a:extLst>
              <a:ext uri="{FF2B5EF4-FFF2-40B4-BE49-F238E27FC236}">
                <a16:creationId xmlns:a16="http://schemas.microsoft.com/office/drawing/2014/main" xmlns="" id="{8DC8DEBA-4D8D-4704-A04E-32A1E0BF41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632668" y="3244084"/>
            <a:ext cx="4047362" cy="3335783"/>
          </a:xfrm>
          <a:prstGeom prst="donut">
            <a:avLst>
              <a:gd name="adj" fmla="val 12255"/>
            </a:avLst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398377" y="233339"/>
            <a:ext cx="3577618" cy="3656731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1451766" y="1106665"/>
            <a:ext cx="2487902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проекта: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абочая группа: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заместители руководителя, старший воспитатель, педагоги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аставники: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ОО, представители администрации, ветераны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4884687" y="897296"/>
            <a:ext cx="2686067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Организационно-методические</a:t>
            </a:r>
          </a:p>
          <a:p>
            <a:pPr algn="ctr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локально-нормативных актов для реализации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и распространение опыта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осуществление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результатов деятельности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400" b="1" cap="all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53F5EDC0-C02E-4790-A681-CA7AB9133338}"/>
              </a:ext>
            </a:extLst>
          </p:cNvPr>
          <p:cNvSpPr/>
          <p:nvPr/>
        </p:nvSpPr>
        <p:spPr>
          <a:xfrm>
            <a:off x="8611807" y="1019124"/>
            <a:ext cx="2406505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</a:t>
            </a:r>
          </a:p>
          <a:p>
            <a:pPr algn="ctr">
              <a:lnSpc>
                <a:spcPts val="1900"/>
              </a:lnSpc>
            </a:pPr>
            <a:endParaRPr lang="ru-RU" b="1" cap="all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13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СОБСТВЕННОЙ МАТЕРИАЛЬНО-ТЕХНИЧЕСКОЙ БАЗЫ </a:t>
            </a:r>
            <a:r>
              <a:rPr lang="ru-RU" sz="1300" b="1" cap="small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(ПОМЕЩЕНИЯ, РАСХОДНЫЕ МАТЕРИАЛЫ)</a:t>
            </a:r>
            <a:endParaRPr lang="ru-RU" sz="1300" b="1" cap="sm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857F5370-BF8E-406B-BEAE-B1224615626A}"/>
              </a:ext>
            </a:extLst>
          </p:cNvPr>
          <p:cNvSpPr/>
          <p:nvPr/>
        </p:nvSpPr>
        <p:spPr>
          <a:xfrm>
            <a:off x="3157733" y="3643104"/>
            <a:ext cx="3120484" cy="2680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Финансово-экономические</a:t>
            </a:r>
          </a:p>
          <a:p>
            <a:pPr algn="ctr">
              <a:lnSpc>
                <a:spcPts val="19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нематериальных способов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(привлечение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высококвалифицированных специалистов, которые не требуют прямого использования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ресурсов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(награждение наставников дипломами, благодарственными письмами)</a:t>
            </a:r>
            <a:endParaRPr lang="ru-RU" sz="1400" cap="all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98F5A313-1C6C-4AEE-8556-576074B1BF06}"/>
              </a:ext>
            </a:extLst>
          </p:cNvPr>
          <p:cNvSpPr/>
          <p:nvPr/>
        </p:nvSpPr>
        <p:spPr>
          <a:xfrm>
            <a:off x="7187691" y="3664236"/>
            <a:ext cx="2428875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</a:t>
            </a:r>
            <a:r>
              <a:rPr lang="ru-RU" b="1" cap="al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</a:t>
            </a:r>
            <a:endParaRPr lang="ru-RU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практико-ориентированным мероприятиям проекта психологов, квалифицированных педагогов и специалистов,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-терапевтов,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коучеров</a:t>
            </a:r>
            <a:endParaRPr lang="ru-RU" sz="1400" cap="all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Круг: Пустой 2">
            <a:extLst>
              <a:ext uri="{FF2B5EF4-FFF2-40B4-BE49-F238E27FC236}">
                <a16:creationId xmlns:a16="http://schemas.microsoft.com/office/drawing/2014/main" xmlns="" id="{8DC8DEBA-4D8D-4704-A04E-32A1E0BF41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965959" y="241536"/>
            <a:ext cx="3573711" cy="3616227"/>
          </a:xfrm>
          <a:prstGeom prst="donut">
            <a:avLst>
              <a:gd name="adj" fmla="val 12255"/>
            </a:avLst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Круг: Пустой 2">
            <a:extLst>
              <a:ext uri="{FF2B5EF4-FFF2-40B4-BE49-F238E27FC236}">
                <a16:creationId xmlns:a16="http://schemas.microsoft.com/office/drawing/2014/main" xmlns="" id="{8DC8DEBA-4D8D-4704-A04E-32A1E0BF41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877134" y="369966"/>
            <a:ext cx="3637166" cy="3666306"/>
          </a:xfrm>
          <a:prstGeom prst="donut">
            <a:avLst>
              <a:gd name="adj" fmla="val 12255"/>
            </a:avLst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0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278217" y="3021559"/>
            <a:ext cx="4247825" cy="3478263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45875"/>
            <a:ext cx="11734800" cy="7755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УСЛОВИЯ ДЛЯ РЕАЛИЗАЦИИ МОДЕЛИ</a:t>
            </a:r>
            <a:r>
              <a:rPr lang="ru-RU" sz="1800" b="1" cap="all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проекта «HR-академия</a:t>
            </a:r>
            <a:r>
              <a:rPr lang="ru-RU" sz="1800" b="1" cap="all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b="1" cap="all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1610" y="0"/>
            <a:ext cx="1304657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083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 hidden="1">
            <a:extLst>
              <a:ext uri="{FF2B5EF4-FFF2-40B4-BE49-F238E27FC236}">
                <a16:creationId xmlns:a16="http://schemas.microsoft.com/office/drawing/2014/main" xmlns="" id="{D33B6BF4-2C08-4464-A4ED-A7F5F991F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Слайд 7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190500"/>
            <a:ext cx="11734800" cy="6370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ФРАГМЕНТ ПЛАНА РАБОТЫ ПРОЕКТА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3886" descr="Значок лупы для представления поиска. ">
            <a:extLst>
              <a:ext uri="{FF2B5EF4-FFF2-40B4-BE49-F238E27FC236}">
                <a16:creationId xmlns:a16="http://schemas.microsoft.com/office/drawing/2014/main" xmlns="" id="{9EE2839B-44FB-42AC-BF2D-037A4BE4BEC7}"/>
              </a:ext>
            </a:extLst>
          </p:cNvPr>
          <p:cNvSpPr>
            <a:spLocks noEditPoints="1"/>
          </p:cNvSpPr>
          <p:nvPr/>
        </p:nvSpPr>
        <p:spPr bwMode="auto">
          <a:xfrm>
            <a:off x="845745" y="1368977"/>
            <a:ext cx="287338" cy="285750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50" name="Группа 49" descr="Значок бумаги и ручки. ">
            <a:extLst>
              <a:ext uri="{FF2B5EF4-FFF2-40B4-BE49-F238E27FC236}">
                <a16:creationId xmlns:a16="http://schemas.microsoft.com/office/drawing/2014/main" xmlns="" id="{2FA1B3F0-F0C6-4C2E-ABD3-6AE2AAF66A07}"/>
              </a:ext>
            </a:extLst>
          </p:cNvPr>
          <p:cNvGrpSpPr/>
          <p:nvPr/>
        </p:nvGrpSpPr>
        <p:grpSpPr>
          <a:xfrm>
            <a:off x="1989538" y="1368977"/>
            <a:ext cx="287337" cy="285750"/>
            <a:chOff x="7018338" y="4656138"/>
            <a:chExt cx="287337" cy="285750"/>
          </a:xfrm>
          <a:solidFill>
            <a:schemeClr val="bg1"/>
          </a:solidFill>
        </p:grpSpPr>
        <p:sp>
          <p:nvSpPr>
            <p:cNvPr id="51" name="Полилиния 4604">
              <a:extLst>
                <a:ext uri="{FF2B5EF4-FFF2-40B4-BE49-F238E27FC236}">
                  <a16:creationId xmlns:a16="http://schemas.microsoft.com/office/drawing/2014/main" xmlns="" id="{F6337A0B-842D-4F0F-B93C-DA957BFFC1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9" name="Полилиния 4605">
              <a:extLst>
                <a:ext uri="{FF2B5EF4-FFF2-40B4-BE49-F238E27FC236}">
                  <a16:creationId xmlns:a16="http://schemas.microsoft.com/office/drawing/2014/main" xmlns="" id="{1D074A71-FBEB-4855-BA1E-068499BF4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0" name="Полилиния 4606">
              <a:extLst>
                <a:ext uri="{FF2B5EF4-FFF2-40B4-BE49-F238E27FC236}">
                  <a16:creationId xmlns:a16="http://schemas.microsoft.com/office/drawing/2014/main" xmlns="" id="{BD829E04-6F8B-4CD1-B1AB-1428DE5AC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1" name="Прямоугольник 4607">
              <a:extLst>
                <a:ext uri="{FF2B5EF4-FFF2-40B4-BE49-F238E27FC236}">
                  <a16:creationId xmlns:a16="http://schemas.microsoft.com/office/drawing/2014/main" xmlns="" id="{99EDB192-0D59-41C6-AD02-EC166F03C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84" name="Полилиния 1594">
            <a:extLst>
              <a:ext uri="{FF2B5EF4-FFF2-40B4-BE49-F238E27FC236}">
                <a16:creationId xmlns:a16="http://schemas.microsoft.com/office/drawing/2014/main" xmlns="" id="{2A229F37-7B67-4EE7-B334-2F3DE95D8A44}"/>
              </a:ext>
            </a:extLst>
          </p:cNvPr>
          <p:cNvSpPr>
            <a:spLocks noEditPoints="1"/>
          </p:cNvSpPr>
          <p:nvPr/>
        </p:nvSpPr>
        <p:spPr bwMode="auto">
          <a:xfrm>
            <a:off x="3133330" y="1565033"/>
            <a:ext cx="287338" cy="76200"/>
          </a:xfrm>
          <a:custGeom>
            <a:avLst/>
            <a:gdLst>
              <a:gd name="T0" fmla="*/ 459 w 904"/>
              <a:gd name="T1" fmla="*/ 29 h 241"/>
              <a:gd name="T2" fmla="*/ 469 w 904"/>
              <a:gd name="T3" fmla="*/ 35 h 241"/>
              <a:gd name="T4" fmla="*/ 478 w 904"/>
              <a:gd name="T5" fmla="*/ 43 h 241"/>
              <a:gd name="T6" fmla="*/ 482 w 904"/>
              <a:gd name="T7" fmla="*/ 54 h 241"/>
              <a:gd name="T8" fmla="*/ 482 w 904"/>
              <a:gd name="T9" fmla="*/ 66 h 241"/>
              <a:gd name="T10" fmla="*/ 478 w 904"/>
              <a:gd name="T11" fmla="*/ 77 h 241"/>
              <a:gd name="T12" fmla="*/ 469 w 904"/>
              <a:gd name="T13" fmla="*/ 85 h 241"/>
              <a:gd name="T14" fmla="*/ 459 w 904"/>
              <a:gd name="T15" fmla="*/ 89 h 241"/>
              <a:gd name="T16" fmla="*/ 447 w 904"/>
              <a:gd name="T17" fmla="*/ 89 h 241"/>
              <a:gd name="T18" fmla="*/ 436 w 904"/>
              <a:gd name="T19" fmla="*/ 85 h 241"/>
              <a:gd name="T20" fmla="*/ 427 w 904"/>
              <a:gd name="T21" fmla="*/ 77 h 241"/>
              <a:gd name="T22" fmla="*/ 422 w 904"/>
              <a:gd name="T23" fmla="*/ 66 h 241"/>
              <a:gd name="T24" fmla="*/ 422 w 904"/>
              <a:gd name="T25" fmla="*/ 54 h 241"/>
              <a:gd name="T26" fmla="*/ 427 w 904"/>
              <a:gd name="T27" fmla="*/ 43 h 241"/>
              <a:gd name="T28" fmla="*/ 436 w 904"/>
              <a:gd name="T29" fmla="*/ 35 h 241"/>
              <a:gd name="T30" fmla="*/ 447 w 904"/>
              <a:gd name="T31" fmla="*/ 31 h 241"/>
              <a:gd name="T32" fmla="*/ 452 w 904"/>
              <a:gd name="T33" fmla="*/ 29 h 241"/>
              <a:gd name="T34" fmla="*/ 0 w 904"/>
              <a:gd name="T35" fmla="*/ 83 h 241"/>
              <a:gd name="T36" fmla="*/ 3 w 904"/>
              <a:gd name="T37" fmla="*/ 97 h 241"/>
              <a:gd name="T38" fmla="*/ 9 w 904"/>
              <a:gd name="T39" fmla="*/ 110 h 241"/>
              <a:gd name="T40" fmla="*/ 16 w 904"/>
              <a:gd name="T41" fmla="*/ 122 h 241"/>
              <a:gd name="T42" fmla="*/ 27 w 904"/>
              <a:gd name="T43" fmla="*/ 132 h 241"/>
              <a:gd name="T44" fmla="*/ 40 w 904"/>
              <a:gd name="T45" fmla="*/ 141 h 241"/>
              <a:gd name="T46" fmla="*/ 53 w 904"/>
              <a:gd name="T47" fmla="*/ 147 h 241"/>
              <a:gd name="T48" fmla="*/ 67 w 904"/>
              <a:gd name="T49" fmla="*/ 150 h 241"/>
              <a:gd name="T50" fmla="*/ 437 w 904"/>
              <a:gd name="T51" fmla="*/ 150 h 241"/>
              <a:gd name="T52" fmla="*/ 195 w 904"/>
              <a:gd name="T53" fmla="*/ 211 h 241"/>
              <a:gd name="T54" fmla="*/ 190 w 904"/>
              <a:gd name="T55" fmla="*/ 212 h 241"/>
              <a:gd name="T56" fmla="*/ 186 w 904"/>
              <a:gd name="T57" fmla="*/ 215 h 241"/>
              <a:gd name="T58" fmla="*/ 182 w 904"/>
              <a:gd name="T59" fmla="*/ 220 h 241"/>
              <a:gd name="T60" fmla="*/ 181 w 904"/>
              <a:gd name="T61" fmla="*/ 225 h 241"/>
              <a:gd name="T62" fmla="*/ 182 w 904"/>
              <a:gd name="T63" fmla="*/ 232 h 241"/>
              <a:gd name="T64" fmla="*/ 186 w 904"/>
              <a:gd name="T65" fmla="*/ 236 h 241"/>
              <a:gd name="T66" fmla="*/ 190 w 904"/>
              <a:gd name="T67" fmla="*/ 240 h 241"/>
              <a:gd name="T68" fmla="*/ 195 w 904"/>
              <a:gd name="T69" fmla="*/ 241 h 241"/>
              <a:gd name="T70" fmla="*/ 742 w 904"/>
              <a:gd name="T71" fmla="*/ 241 h 241"/>
              <a:gd name="T72" fmla="*/ 747 w 904"/>
              <a:gd name="T73" fmla="*/ 239 h 241"/>
              <a:gd name="T74" fmla="*/ 752 w 904"/>
              <a:gd name="T75" fmla="*/ 234 h 241"/>
              <a:gd name="T76" fmla="*/ 754 w 904"/>
              <a:gd name="T77" fmla="*/ 229 h 241"/>
              <a:gd name="T78" fmla="*/ 754 w 904"/>
              <a:gd name="T79" fmla="*/ 223 h 241"/>
              <a:gd name="T80" fmla="*/ 752 w 904"/>
              <a:gd name="T81" fmla="*/ 218 h 241"/>
              <a:gd name="T82" fmla="*/ 747 w 904"/>
              <a:gd name="T83" fmla="*/ 213 h 241"/>
              <a:gd name="T84" fmla="*/ 742 w 904"/>
              <a:gd name="T85" fmla="*/ 211 h 241"/>
              <a:gd name="T86" fmla="*/ 468 w 904"/>
              <a:gd name="T87" fmla="*/ 211 h 241"/>
              <a:gd name="T88" fmla="*/ 829 w 904"/>
              <a:gd name="T89" fmla="*/ 150 h 241"/>
              <a:gd name="T90" fmla="*/ 845 w 904"/>
              <a:gd name="T91" fmla="*/ 149 h 241"/>
              <a:gd name="T92" fmla="*/ 859 w 904"/>
              <a:gd name="T93" fmla="*/ 145 h 241"/>
              <a:gd name="T94" fmla="*/ 871 w 904"/>
              <a:gd name="T95" fmla="*/ 137 h 241"/>
              <a:gd name="T96" fmla="*/ 882 w 904"/>
              <a:gd name="T97" fmla="*/ 128 h 241"/>
              <a:gd name="T98" fmla="*/ 892 w 904"/>
              <a:gd name="T99" fmla="*/ 117 h 241"/>
              <a:gd name="T100" fmla="*/ 899 w 904"/>
              <a:gd name="T101" fmla="*/ 104 h 241"/>
              <a:gd name="T102" fmla="*/ 903 w 904"/>
              <a:gd name="T103" fmla="*/ 90 h 241"/>
              <a:gd name="T104" fmla="*/ 904 w 904"/>
              <a:gd name="T105" fmla="*/ 75 h 241"/>
              <a:gd name="T106" fmla="*/ 0 w 904"/>
              <a:gd name="T10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04" h="241">
                <a:moveTo>
                  <a:pt x="452" y="29"/>
                </a:moveTo>
                <a:lnTo>
                  <a:pt x="459" y="29"/>
                </a:lnTo>
                <a:lnTo>
                  <a:pt x="464" y="32"/>
                </a:lnTo>
                <a:lnTo>
                  <a:pt x="469" y="35"/>
                </a:lnTo>
                <a:lnTo>
                  <a:pt x="473" y="38"/>
                </a:lnTo>
                <a:lnTo>
                  <a:pt x="478" y="43"/>
                </a:lnTo>
                <a:lnTo>
                  <a:pt x="480" y="48"/>
                </a:lnTo>
                <a:lnTo>
                  <a:pt x="482" y="54"/>
                </a:lnTo>
                <a:lnTo>
                  <a:pt x="482" y="59"/>
                </a:lnTo>
                <a:lnTo>
                  <a:pt x="482" y="66"/>
                </a:lnTo>
                <a:lnTo>
                  <a:pt x="480" y="71"/>
                </a:lnTo>
                <a:lnTo>
                  <a:pt x="478" y="77"/>
                </a:lnTo>
                <a:lnTo>
                  <a:pt x="473" y="81"/>
                </a:lnTo>
                <a:lnTo>
                  <a:pt x="469" y="85"/>
                </a:lnTo>
                <a:lnTo>
                  <a:pt x="464" y="87"/>
                </a:lnTo>
                <a:lnTo>
                  <a:pt x="459" y="89"/>
                </a:lnTo>
                <a:lnTo>
                  <a:pt x="452" y="90"/>
                </a:lnTo>
                <a:lnTo>
                  <a:pt x="447" y="89"/>
                </a:lnTo>
                <a:lnTo>
                  <a:pt x="440" y="87"/>
                </a:lnTo>
                <a:lnTo>
                  <a:pt x="436" y="85"/>
                </a:lnTo>
                <a:lnTo>
                  <a:pt x="431" y="81"/>
                </a:lnTo>
                <a:lnTo>
                  <a:pt x="427" y="77"/>
                </a:lnTo>
                <a:lnTo>
                  <a:pt x="424" y="71"/>
                </a:lnTo>
                <a:lnTo>
                  <a:pt x="422" y="66"/>
                </a:lnTo>
                <a:lnTo>
                  <a:pt x="422" y="59"/>
                </a:lnTo>
                <a:lnTo>
                  <a:pt x="422" y="54"/>
                </a:lnTo>
                <a:lnTo>
                  <a:pt x="424" y="48"/>
                </a:lnTo>
                <a:lnTo>
                  <a:pt x="427" y="43"/>
                </a:lnTo>
                <a:lnTo>
                  <a:pt x="431" y="38"/>
                </a:lnTo>
                <a:lnTo>
                  <a:pt x="436" y="35"/>
                </a:lnTo>
                <a:lnTo>
                  <a:pt x="440" y="32"/>
                </a:lnTo>
                <a:lnTo>
                  <a:pt x="447" y="31"/>
                </a:lnTo>
                <a:lnTo>
                  <a:pt x="452" y="29"/>
                </a:lnTo>
                <a:lnTo>
                  <a:pt x="452" y="29"/>
                </a:lnTo>
                <a:close/>
                <a:moveTo>
                  <a:pt x="0" y="75"/>
                </a:moveTo>
                <a:lnTo>
                  <a:pt x="0" y="83"/>
                </a:lnTo>
                <a:lnTo>
                  <a:pt x="1" y="90"/>
                </a:lnTo>
                <a:lnTo>
                  <a:pt x="3" y="97"/>
                </a:lnTo>
                <a:lnTo>
                  <a:pt x="5" y="104"/>
                </a:lnTo>
                <a:lnTo>
                  <a:pt x="9" y="110"/>
                </a:lnTo>
                <a:lnTo>
                  <a:pt x="12" y="117"/>
                </a:lnTo>
                <a:lnTo>
                  <a:pt x="16" y="122"/>
                </a:lnTo>
                <a:lnTo>
                  <a:pt x="22" y="128"/>
                </a:lnTo>
                <a:lnTo>
                  <a:pt x="27" y="132"/>
                </a:lnTo>
                <a:lnTo>
                  <a:pt x="33" y="137"/>
                </a:lnTo>
                <a:lnTo>
                  <a:pt x="40" y="141"/>
                </a:lnTo>
                <a:lnTo>
                  <a:pt x="46" y="145"/>
                </a:lnTo>
                <a:lnTo>
                  <a:pt x="53" y="147"/>
                </a:lnTo>
                <a:lnTo>
                  <a:pt x="59" y="149"/>
                </a:lnTo>
                <a:lnTo>
                  <a:pt x="67" y="150"/>
                </a:lnTo>
                <a:lnTo>
                  <a:pt x="75" y="150"/>
                </a:lnTo>
                <a:lnTo>
                  <a:pt x="437" y="150"/>
                </a:lnTo>
                <a:lnTo>
                  <a:pt x="437" y="211"/>
                </a:lnTo>
                <a:lnTo>
                  <a:pt x="195" y="211"/>
                </a:lnTo>
                <a:lnTo>
                  <a:pt x="192" y="211"/>
                </a:lnTo>
                <a:lnTo>
                  <a:pt x="190" y="212"/>
                </a:lnTo>
                <a:lnTo>
                  <a:pt x="188" y="213"/>
                </a:lnTo>
                <a:lnTo>
                  <a:pt x="186" y="215"/>
                </a:lnTo>
                <a:lnTo>
                  <a:pt x="183" y="218"/>
                </a:lnTo>
                <a:lnTo>
                  <a:pt x="182" y="220"/>
                </a:lnTo>
                <a:lnTo>
                  <a:pt x="181" y="223"/>
                </a:lnTo>
                <a:lnTo>
                  <a:pt x="181" y="225"/>
                </a:lnTo>
                <a:lnTo>
                  <a:pt x="181" y="229"/>
                </a:lnTo>
                <a:lnTo>
                  <a:pt x="182" y="232"/>
                </a:lnTo>
                <a:lnTo>
                  <a:pt x="183" y="234"/>
                </a:lnTo>
                <a:lnTo>
                  <a:pt x="186" y="236"/>
                </a:lnTo>
                <a:lnTo>
                  <a:pt x="188" y="239"/>
                </a:lnTo>
                <a:lnTo>
                  <a:pt x="190" y="240"/>
                </a:lnTo>
                <a:lnTo>
                  <a:pt x="192" y="241"/>
                </a:lnTo>
                <a:lnTo>
                  <a:pt x="195" y="241"/>
                </a:lnTo>
                <a:lnTo>
                  <a:pt x="739" y="241"/>
                </a:lnTo>
                <a:lnTo>
                  <a:pt x="742" y="241"/>
                </a:lnTo>
                <a:lnTo>
                  <a:pt x="745" y="240"/>
                </a:lnTo>
                <a:lnTo>
                  <a:pt x="747" y="239"/>
                </a:lnTo>
                <a:lnTo>
                  <a:pt x="750" y="236"/>
                </a:lnTo>
                <a:lnTo>
                  <a:pt x="752" y="234"/>
                </a:lnTo>
                <a:lnTo>
                  <a:pt x="753" y="232"/>
                </a:lnTo>
                <a:lnTo>
                  <a:pt x="754" y="229"/>
                </a:lnTo>
                <a:lnTo>
                  <a:pt x="754" y="225"/>
                </a:lnTo>
                <a:lnTo>
                  <a:pt x="754" y="223"/>
                </a:lnTo>
                <a:lnTo>
                  <a:pt x="753" y="220"/>
                </a:lnTo>
                <a:lnTo>
                  <a:pt x="752" y="218"/>
                </a:lnTo>
                <a:lnTo>
                  <a:pt x="750" y="215"/>
                </a:lnTo>
                <a:lnTo>
                  <a:pt x="747" y="213"/>
                </a:lnTo>
                <a:lnTo>
                  <a:pt x="745" y="212"/>
                </a:lnTo>
                <a:lnTo>
                  <a:pt x="742" y="211"/>
                </a:lnTo>
                <a:lnTo>
                  <a:pt x="739" y="211"/>
                </a:lnTo>
                <a:lnTo>
                  <a:pt x="468" y="211"/>
                </a:lnTo>
                <a:lnTo>
                  <a:pt x="468" y="150"/>
                </a:lnTo>
                <a:lnTo>
                  <a:pt x="829" y="150"/>
                </a:lnTo>
                <a:lnTo>
                  <a:pt x="837" y="150"/>
                </a:lnTo>
                <a:lnTo>
                  <a:pt x="845" y="149"/>
                </a:lnTo>
                <a:lnTo>
                  <a:pt x="851" y="147"/>
                </a:lnTo>
                <a:lnTo>
                  <a:pt x="859" y="145"/>
                </a:lnTo>
                <a:lnTo>
                  <a:pt x="866" y="141"/>
                </a:lnTo>
                <a:lnTo>
                  <a:pt x="871" y="137"/>
                </a:lnTo>
                <a:lnTo>
                  <a:pt x="877" y="132"/>
                </a:lnTo>
                <a:lnTo>
                  <a:pt x="882" y="128"/>
                </a:lnTo>
                <a:lnTo>
                  <a:pt x="888" y="122"/>
                </a:lnTo>
                <a:lnTo>
                  <a:pt x="892" y="117"/>
                </a:lnTo>
                <a:lnTo>
                  <a:pt x="896" y="110"/>
                </a:lnTo>
                <a:lnTo>
                  <a:pt x="899" y="104"/>
                </a:lnTo>
                <a:lnTo>
                  <a:pt x="901" y="97"/>
                </a:lnTo>
                <a:lnTo>
                  <a:pt x="903" y="90"/>
                </a:lnTo>
                <a:lnTo>
                  <a:pt x="904" y="83"/>
                </a:lnTo>
                <a:lnTo>
                  <a:pt x="904" y="75"/>
                </a:lnTo>
                <a:lnTo>
                  <a:pt x="904" y="0"/>
                </a:lnTo>
                <a:lnTo>
                  <a:pt x="0" y="0"/>
                </a:lnTo>
                <a:lnTo>
                  <a:pt x="0" y="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85" name="Группа 84" descr="Значок компьютерных мониторов.">
            <a:extLst>
              <a:ext uri="{FF2B5EF4-FFF2-40B4-BE49-F238E27FC236}">
                <a16:creationId xmlns:a16="http://schemas.microsoft.com/office/drawing/2014/main" xmlns="" id="{A97EEAA0-CE6D-46A9-9837-67DD5CDA8CE9}"/>
              </a:ext>
            </a:extLst>
          </p:cNvPr>
          <p:cNvGrpSpPr/>
          <p:nvPr/>
        </p:nvGrpSpPr>
        <p:grpSpPr>
          <a:xfrm>
            <a:off x="4277123" y="1359245"/>
            <a:ext cx="287338" cy="258762"/>
            <a:chOff x="304800" y="5129213"/>
            <a:chExt cx="287338" cy="258762"/>
          </a:xfrm>
          <a:solidFill>
            <a:schemeClr val="bg1"/>
          </a:solidFill>
        </p:grpSpPr>
        <p:sp>
          <p:nvSpPr>
            <p:cNvPr id="86" name="Полилиния 1630">
              <a:extLst>
                <a:ext uri="{FF2B5EF4-FFF2-40B4-BE49-F238E27FC236}">
                  <a16:creationId xmlns:a16="http://schemas.microsoft.com/office/drawing/2014/main" xmlns="" id="{CD9DD3B0-9FD5-473E-A718-FEFF0355F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" y="5224463"/>
              <a:ext cx="134938" cy="38100"/>
            </a:xfrm>
            <a:custGeom>
              <a:avLst/>
              <a:gdLst>
                <a:gd name="T0" fmla="*/ 176 w 423"/>
                <a:gd name="T1" fmla="*/ 120 h 120"/>
                <a:gd name="T2" fmla="*/ 247 w 423"/>
                <a:gd name="T3" fmla="*/ 120 h 120"/>
                <a:gd name="T4" fmla="*/ 252 w 423"/>
                <a:gd name="T5" fmla="*/ 108 h 120"/>
                <a:gd name="T6" fmla="*/ 260 w 423"/>
                <a:gd name="T7" fmla="*/ 97 h 120"/>
                <a:gd name="T8" fmla="*/ 269 w 423"/>
                <a:gd name="T9" fmla="*/ 86 h 120"/>
                <a:gd name="T10" fmla="*/ 280 w 423"/>
                <a:gd name="T11" fmla="*/ 77 h 120"/>
                <a:gd name="T12" fmla="*/ 291 w 423"/>
                <a:gd name="T13" fmla="*/ 71 h 120"/>
                <a:gd name="T14" fmla="*/ 304 w 423"/>
                <a:gd name="T15" fmla="*/ 65 h 120"/>
                <a:gd name="T16" fmla="*/ 311 w 423"/>
                <a:gd name="T17" fmla="*/ 63 h 120"/>
                <a:gd name="T18" fmla="*/ 318 w 423"/>
                <a:gd name="T19" fmla="*/ 62 h 120"/>
                <a:gd name="T20" fmla="*/ 325 w 423"/>
                <a:gd name="T21" fmla="*/ 61 h 120"/>
                <a:gd name="T22" fmla="*/ 332 w 423"/>
                <a:gd name="T23" fmla="*/ 61 h 120"/>
                <a:gd name="T24" fmla="*/ 423 w 423"/>
                <a:gd name="T25" fmla="*/ 61 h 120"/>
                <a:gd name="T26" fmla="*/ 423 w 423"/>
                <a:gd name="T27" fmla="*/ 31 h 120"/>
                <a:gd name="T28" fmla="*/ 423 w 423"/>
                <a:gd name="T29" fmla="*/ 22 h 120"/>
                <a:gd name="T30" fmla="*/ 420 w 423"/>
                <a:gd name="T31" fmla="*/ 14 h 120"/>
                <a:gd name="T32" fmla="*/ 418 w 423"/>
                <a:gd name="T33" fmla="*/ 8 h 120"/>
                <a:gd name="T34" fmla="*/ 415 w 423"/>
                <a:gd name="T35" fmla="*/ 0 h 120"/>
                <a:gd name="T36" fmla="*/ 363 w 423"/>
                <a:gd name="T37" fmla="*/ 0 h 120"/>
                <a:gd name="T38" fmla="*/ 61 w 423"/>
                <a:gd name="T39" fmla="*/ 0 h 120"/>
                <a:gd name="T40" fmla="*/ 9 w 423"/>
                <a:gd name="T41" fmla="*/ 0 h 120"/>
                <a:gd name="T42" fmla="*/ 6 w 423"/>
                <a:gd name="T43" fmla="*/ 8 h 120"/>
                <a:gd name="T44" fmla="*/ 2 w 423"/>
                <a:gd name="T45" fmla="*/ 14 h 120"/>
                <a:gd name="T46" fmla="*/ 1 w 423"/>
                <a:gd name="T47" fmla="*/ 22 h 120"/>
                <a:gd name="T48" fmla="*/ 0 w 423"/>
                <a:gd name="T49" fmla="*/ 31 h 120"/>
                <a:gd name="T50" fmla="*/ 0 w 423"/>
                <a:gd name="T51" fmla="*/ 61 h 120"/>
                <a:gd name="T52" fmla="*/ 91 w 423"/>
                <a:gd name="T53" fmla="*/ 61 h 120"/>
                <a:gd name="T54" fmla="*/ 99 w 423"/>
                <a:gd name="T55" fmla="*/ 61 h 120"/>
                <a:gd name="T56" fmla="*/ 105 w 423"/>
                <a:gd name="T57" fmla="*/ 62 h 120"/>
                <a:gd name="T58" fmla="*/ 112 w 423"/>
                <a:gd name="T59" fmla="*/ 63 h 120"/>
                <a:gd name="T60" fmla="*/ 120 w 423"/>
                <a:gd name="T61" fmla="*/ 65 h 120"/>
                <a:gd name="T62" fmla="*/ 132 w 423"/>
                <a:gd name="T63" fmla="*/ 71 h 120"/>
                <a:gd name="T64" fmla="*/ 144 w 423"/>
                <a:gd name="T65" fmla="*/ 77 h 120"/>
                <a:gd name="T66" fmla="*/ 154 w 423"/>
                <a:gd name="T67" fmla="*/ 86 h 120"/>
                <a:gd name="T68" fmla="*/ 163 w 423"/>
                <a:gd name="T69" fmla="*/ 97 h 120"/>
                <a:gd name="T70" fmla="*/ 170 w 423"/>
                <a:gd name="T71" fmla="*/ 108 h 120"/>
                <a:gd name="T72" fmla="*/ 176 w 423"/>
                <a:gd name="T7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3" h="120">
                  <a:moveTo>
                    <a:pt x="176" y="120"/>
                  </a:moveTo>
                  <a:lnTo>
                    <a:pt x="247" y="120"/>
                  </a:lnTo>
                  <a:lnTo>
                    <a:pt x="252" y="108"/>
                  </a:lnTo>
                  <a:lnTo>
                    <a:pt x="260" y="97"/>
                  </a:lnTo>
                  <a:lnTo>
                    <a:pt x="269" y="86"/>
                  </a:lnTo>
                  <a:lnTo>
                    <a:pt x="280" y="77"/>
                  </a:lnTo>
                  <a:lnTo>
                    <a:pt x="291" y="71"/>
                  </a:lnTo>
                  <a:lnTo>
                    <a:pt x="304" y="65"/>
                  </a:lnTo>
                  <a:lnTo>
                    <a:pt x="311" y="63"/>
                  </a:lnTo>
                  <a:lnTo>
                    <a:pt x="318" y="62"/>
                  </a:lnTo>
                  <a:lnTo>
                    <a:pt x="325" y="61"/>
                  </a:lnTo>
                  <a:lnTo>
                    <a:pt x="332" y="61"/>
                  </a:lnTo>
                  <a:lnTo>
                    <a:pt x="423" y="61"/>
                  </a:lnTo>
                  <a:lnTo>
                    <a:pt x="423" y="31"/>
                  </a:lnTo>
                  <a:lnTo>
                    <a:pt x="423" y="22"/>
                  </a:lnTo>
                  <a:lnTo>
                    <a:pt x="420" y="14"/>
                  </a:lnTo>
                  <a:lnTo>
                    <a:pt x="418" y="8"/>
                  </a:lnTo>
                  <a:lnTo>
                    <a:pt x="415" y="0"/>
                  </a:lnTo>
                  <a:lnTo>
                    <a:pt x="363" y="0"/>
                  </a:lnTo>
                  <a:lnTo>
                    <a:pt x="61" y="0"/>
                  </a:lnTo>
                  <a:lnTo>
                    <a:pt x="9" y="0"/>
                  </a:lnTo>
                  <a:lnTo>
                    <a:pt x="6" y="8"/>
                  </a:lnTo>
                  <a:lnTo>
                    <a:pt x="2" y="14"/>
                  </a:lnTo>
                  <a:lnTo>
                    <a:pt x="1" y="22"/>
                  </a:lnTo>
                  <a:lnTo>
                    <a:pt x="0" y="31"/>
                  </a:lnTo>
                  <a:lnTo>
                    <a:pt x="0" y="61"/>
                  </a:lnTo>
                  <a:lnTo>
                    <a:pt x="91" y="61"/>
                  </a:lnTo>
                  <a:lnTo>
                    <a:pt x="99" y="61"/>
                  </a:lnTo>
                  <a:lnTo>
                    <a:pt x="105" y="62"/>
                  </a:lnTo>
                  <a:lnTo>
                    <a:pt x="112" y="63"/>
                  </a:lnTo>
                  <a:lnTo>
                    <a:pt x="120" y="65"/>
                  </a:lnTo>
                  <a:lnTo>
                    <a:pt x="132" y="71"/>
                  </a:lnTo>
                  <a:lnTo>
                    <a:pt x="144" y="77"/>
                  </a:lnTo>
                  <a:lnTo>
                    <a:pt x="154" y="86"/>
                  </a:lnTo>
                  <a:lnTo>
                    <a:pt x="163" y="97"/>
                  </a:lnTo>
                  <a:lnTo>
                    <a:pt x="170" y="108"/>
                  </a:lnTo>
                  <a:lnTo>
                    <a:pt x="17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7" name="Полилиния 1631">
              <a:extLst>
                <a:ext uri="{FF2B5EF4-FFF2-40B4-BE49-F238E27FC236}">
                  <a16:creationId xmlns:a16="http://schemas.microsoft.com/office/drawing/2014/main" xmlns="" id="{99F6D614-3AD7-472A-92A9-85406C4F4B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525" y="5129213"/>
              <a:ext cx="115888" cy="85725"/>
            </a:xfrm>
            <a:custGeom>
              <a:avLst/>
              <a:gdLst>
                <a:gd name="T0" fmla="*/ 60 w 362"/>
                <a:gd name="T1" fmla="*/ 72 h 271"/>
                <a:gd name="T2" fmla="*/ 62 w 362"/>
                <a:gd name="T3" fmla="*/ 66 h 271"/>
                <a:gd name="T4" fmla="*/ 66 w 362"/>
                <a:gd name="T5" fmla="*/ 62 h 271"/>
                <a:gd name="T6" fmla="*/ 72 w 362"/>
                <a:gd name="T7" fmla="*/ 60 h 271"/>
                <a:gd name="T8" fmla="*/ 287 w 362"/>
                <a:gd name="T9" fmla="*/ 60 h 271"/>
                <a:gd name="T10" fmla="*/ 292 w 362"/>
                <a:gd name="T11" fmla="*/ 61 h 271"/>
                <a:gd name="T12" fmla="*/ 297 w 362"/>
                <a:gd name="T13" fmla="*/ 64 h 271"/>
                <a:gd name="T14" fmla="*/ 300 w 362"/>
                <a:gd name="T15" fmla="*/ 70 h 271"/>
                <a:gd name="T16" fmla="*/ 301 w 362"/>
                <a:gd name="T17" fmla="*/ 75 h 271"/>
                <a:gd name="T18" fmla="*/ 301 w 362"/>
                <a:gd name="T19" fmla="*/ 229 h 271"/>
                <a:gd name="T20" fmla="*/ 299 w 362"/>
                <a:gd name="T21" fmla="*/ 234 h 271"/>
                <a:gd name="T22" fmla="*/ 294 w 362"/>
                <a:gd name="T23" fmla="*/ 239 h 271"/>
                <a:gd name="T24" fmla="*/ 289 w 362"/>
                <a:gd name="T25" fmla="*/ 241 h 271"/>
                <a:gd name="T26" fmla="*/ 75 w 362"/>
                <a:gd name="T27" fmla="*/ 241 h 271"/>
                <a:gd name="T28" fmla="*/ 69 w 362"/>
                <a:gd name="T29" fmla="*/ 240 h 271"/>
                <a:gd name="T30" fmla="*/ 64 w 362"/>
                <a:gd name="T31" fmla="*/ 237 h 271"/>
                <a:gd name="T32" fmla="*/ 61 w 362"/>
                <a:gd name="T33" fmla="*/ 231 h 271"/>
                <a:gd name="T34" fmla="*/ 60 w 362"/>
                <a:gd name="T35" fmla="*/ 226 h 271"/>
                <a:gd name="T36" fmla="*/ 332 w 362"/>
                <a:gd name="T37" fmla="*/ 271 h 271"/>
                <a:gd name="T38" fmla="*/ 362 w 362"/>
                <a:gd name="T39" fmla="*/ 60 h 271"/>
                <a:gd name="T40" fmla="*/ 361 w 362"/>
                <a:gd name="T41" fmla="*/ 47 h 271"/>
                <a:gd name="T42" fmla="*/ 357 w 362"/>
                <a:gd name="T43" fmla="*/ 36 h 271"/>
                <a:gd name="T44" fmla="*/ 352 w 362"/>
                <a:gd name="T45" fmla="*/ 26 h 271"/>
                <a:gd name="T46" fmla="*/ 344 w 362"/>
                <a:gd name="T47" fmla="*/ 18 h 271"/>
                <a:gd name="T48" fmla="*/ 335 w 362"/>
                <a:gd name="T49" fmla="*/ 10 h 271"/>
                <a:gd name="T50" fmla="*/ 325 w 362"/>
                <a:gd name="T51" fmla="*/ 4 h 271"/>
                <a:gd name="T52" fmla="*/ 313 w 362"/>
                <a:gd name="T53" fmla="*/ 1 h 271"/>
                <a:gd name="T54" fmla="*/ 301 w 362"/>
                <a:gd name="T55" fmla="*/ 0 h 271"/>
                <a:gd name="T56" fmla="*/ 54 w 362"/>
                <a:gd name="T57" fmla="*/ 0 h 271"/>
                <a:gd name="T58" fmla="*/ 42 w 362"/>
                <a:gd name="T59" fmla="*/ 2 h 271"/>
                <a:gd name="T60" fmla="*/ 31 w 362"/>
                <a:gd name="T61" fmla="*/ 7 h 271"/>
                <a:gd name="T62" fmla="*/ 21 w 362"/>
                <a:gd name="T63" fmla="*/ 13 h 271"/>
                <a:gd name="T64" fmla="*/ 13 w 362"/>
                <a:gd name="T65" fmla="*/ 21 h 271"/>
                <a:gd name="T66" fmla="*/ 7 w 362"/>
                <a:gd name="T67" fmla="*/ 31 h 271"/>
                <a:gd name="T68" fmla="*/ 2 w 362"/>
                <a:gd name="T69" fmla="*/ 42 h 271"/>
                <a:gd name="T70" fmla="*/ 0 w 362"/>
                <a:gd name="T71" fmla="*/ 54 h 271"/>
                <a:gd name="T72" fmla="*/ 0 w 362"/>
                <a:gd name="T73" fmla="*/ 271 h 271"/>
                <a:gd name="T74" fmla="*/ 332 w 362"/>
                <a:gd name="T75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2" h="271">
                  <a:moveTo>
                    <a:pt x="60" y="75"/>
                  </a:moveTo>
                  <a:lnTo>
                    <a:pt x="60" y="72"/>
                  </a:lnTo>
                  <a:lnTo>
                    <a:pt x="61" y="68"/>
                  </a:lnTo>
                  <a:lnTo>
                    <a:pt x="62" y="66"/>
                  </a:lnTo>
                  <a:lnTo>
                    <a:pt x="64" y="64"/>
                  </a:lnTo>
                  <a:lnTo>
                    <a:pt x="66" y="62"/>
                  </a:lnTo>
                  <a:lnTo>
                    <a:pt x="69" y="61"/>
                  </a:lnTo>
                  <a:lnTo>
                    <a:pt x="72" y="60"/>
                  </a:lnTo>
                  <a:lnTo>
                    <a:pt x="75" y="60"/>
                  </a:lnTo>
                  <a:lnTo>
                    <a:pt x="287" y="60"/>
                  </a:lnTo>
                  <a:lnTo>
                    <a:pt x="289" y="60"/>
                  </a:lnTo>
                  <a:lnTo>
                    <a:pt x="292" y="61"/>
                  </a:lnTo>
                  <a:lnTo>
                    <a:pt x="294" y="62"/>
                  </a:lnTo>
                  <a:lnTo>
                    <a:pt x="297" y="64"/>
                  </a:lnTo>
                  <a:lnTo>
                    <a:pt x="299" y="66"/>
                  </a:lnTo>
                  <a:lnTo>
                    <a:pt x="300" y="70"/>
                  </a:lnTo>
                  <a:lnTo>
                    <a:pt x="301" y="72"/>
                  </a:lnTo>
                  <a:lnTo>
                    <a:pt x="301" y="75"/>
                  </a:lnTo>
                  <a:lnTo>
                    <a:pt x="301" y="226"/>
                  </a:lnTo>
                  <a:lnTo>
                    <a:pt x="301" y="229"/>
                  </a:lnTo>
                  <a:lnTo>
                    <a:pt x="300" y="231"/>
                  </a:lnTo>
                  <a:lnTo>
                    <a:pt x="299" y="234"/>
                  </a:lnTo>
                  <a:lnTo>
                    <a:pt x="297" y="237"/>
                  </a:lnTo>
                  <a:lnTo>
                    <a:pt x="294" y="239"/>
                  </a:lnTo>
                  <a:lnTo>
                    <a:pt x="292" y="240"/>
                  </a:lnTo>
                  <a:lnTo>
                    <a:pt x="289" y="241"/>
                  </a:lnTo>
                  <a:lnTo>
                    <a:pt x="287" y="241"/>
                  </a:lnTo>
                  <a:lnTo>
                    <a:pt x="75" y="241"/>
                  </a:lnTo>
                  <a:lnTo>
                    <a:pt x="72" y="241"/>
                  </a:lnTo>
                  <a:lnTo>
                    <a:pt x="69" y="240"/>
                  </a:lnTo>
                  <a:lnTo>
                    <a:pt x="66" y="239"/>
                  </a:lnTo>
                  <a:lnTo>
                    <a:pt x="64" y="237"/>
                  </a:lnTo>
                  <a:lnTo>
                    <a:pt x="62" y="234"/>
                  </a:lnTo>
                  <a:lnTo>
                    <a:pt x="61" y="231"/>
                  </a:lnTo>
                  <a:lnTo>
                    <a:pt x="60" y="229"/>
                  </a:lnTo>
                  <a:lnTo>
                    <a:pt x="60" y="226"/>
                  </a:lnTo>
                  <a:lnTo>
                    <a:pt x="60" y="75"/>
                  </a:lnTo>
                  <a:close/>
                  <a:moveTo>
                    <a:pt x="332" y="271"/>
                  </a:moveTo>
                  <a:lnTo>
                    <a:pt x="362" y="271"/>
                  </a:lnTo>
                  <a:lnTo>
                    <a:pt x="362" y="60"/>
                  </a:lnTo>
                  <a:lnTo>
                    <a:pt x="362" y="54"/>
                  </a:lnTo>
                  <a:lnTo>
                    <a:pt x="361" y="47"/>
                  </a:lnTo>
                  <a:lnTo>
                    <a:pt x="358" y="42"/>
                  </a:lnTo>
                  <a:lnTo>
                    <a:pt x="357" y="36"/>
                  </a:lnTo>
                  <a:lnTo>
                    <a:pt x="354" y="31"/>
                  </a:lnTo>
                  <a:lnTo>
                    <a:pt x="352" y="26"/>
                  </a:lnTo>
                  <a:lnTo>
                    <a:pt x="347" y="21"/>
                  </a:lnTo>
                  <a:lnTo>
                    <a:pt x="344" y="18"/>
                  </a:lnTo>
                  <a:lnTo>
                    <a:pt x="340" y="13"/>
                  </a:lnTo>
                  <a:lnTo>
                    <a:pt x="335" y="10"/>
                  </a:lnTo>
                  <a:lnTo>
                    <a:pt x="330" y="7"/>
                  </a:lnTo>
                  <a:lnTo>
                    <a:pt x="325" y="4"/>
                  </a:lnTo>
                  <a:lnTo>
                    <a:pt x="320" y="2"/>
                  </a:lnTo>
                  <a:lnTo>
                    <a:pt x="313" y="1"/>
                  </a:lnTo>
                  <a:lnTo>
                    <a:pt x="308" y="0"/>
                  </a:lnTo>
                  <a:lnTo>
                    <a:pt x="301" y="0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8" y="1"/>
                  </a:lnTo>
                  <a:lnTo>
                    <a:pt x="42" y="2"/>
                  </a:lnTo>
                  <a:lnTo>
                    <a:pt x="37" y="4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1" y="13"/>
                  </a:lnTo>
                  <a:lnTo>
                    <a:pt x="18" y="18"/>
                  </a:lnTo>
                  <a:lnTo>
                    <a:pt x="13" y="21"/>
                  </a:lnTo>
                  <a:lnTo>
                    <a:pt x="10" y="26"/>
                  </a:lnTo>
                  <a:lnTo>
                    <a:pt x="7" y="31"/>
                  </a:lnTo>
                  <a:lnTo>
                    <a:pt x="5" y="36"/>
                  </a:lnTo>
                  <a:lnTo>
                    <a:pt x="2" y="42"/>
                  </a:lnTo>
                  <a:lnTo>
                    <a:pt x="1" y="47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0" y="271"/>
                  </a:lnTo>
                  <a:lnTo>
                    <a:pt x="30" y="271"/>
                  </a:lnTo>
                  <a:lnTo>
                    <a:pt x="332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8" name="Полилиния 1632">
              <a:extLst>
                <a:ext uri="{FF2B5EF4-FFF2-40B4-BE49-F238E27FC236}">
                  <a16:creationId xmlns:a16="http://schemas.microsoft.com/office/drawing/2014/main" xmlns="" id="{32C10E2D-7492-462D-9F53-98946445A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" y="5349875"/>
              <a:ext cx="134938" cy="38100"/>
            </a:xfrm>
            <a:custGeom>
              <a:avLst/>
              <a:gdLst>
                <a:gd name="T0" fmla="*/ 422 w 423"/>
                <a:gd name="T1" fmla="*/ 18 h 121"/>
                <a:gd name="T2" fmla="*/ 422 w 423"/>
                <a:gd name="T3" fmla="*/ 17 h 121"/>
                <a:gd name="T4" fmla="*/ 422 w 423"/>
                <a:gd name="T5" fmla="*/ 17 h 121"/>
                <a:gd name="T6" fmla="*/ 419 w 423"/>
                <a:gd name="T7" fmla="*/ 10 h 121"/>
                <a:gd name="T8" fmla="*/ 417 w 423"/>
                <a:gd name="T9" fmla="*/ 5 h 121"/>
                <a:gd name="T10" fmla="*/ 417 w 423"/>
                <a:gd name="T11" fmla="*/ 4 h 121"/>
                <a:gd name="T12" fmla="*/ 416 w 423"/>
                <a:gd name="T13" fmla="*/ 4 h 121"/>
                <a:gd name="T14" fmla="*/ 415 w 423"/>
                <a:gd name="T15" fmla="*/ 2 h 121"/>
                <a:gd name="T16" fmla="*/ 415 w 423"/>
                <a:gd name="T17" fmla="*/ 0 h 121"/>
                <a:gd name="T18" fmla="*/ 9 w 423"/>
                <a:gd name="T19" fmla="*/ 0 h 121"/>
                <a:gd name="T20" fmla="*/ 8 w 423"/>
                <a:gd name="T21" fmla="*/ 2 h 121"/>
                <a:gd name="T22" fmla="*/ 7 w 423"/>
                <a:gd name="T23" fmla="*/ 4 h 121"/>
                <a:gd name="T24" fmla="*/ 7 w 423"/>
                <a:gd name="T25" fmla="*/ 4 h 121"/>
                <a:gd name="T26" fmla="*/ 7 w 423"/>
                <a:gd name="T27" fmla="*/ 5 h 121"/>
                <a:gd name="T28" fmla="*/ 5 w 423"/>
                <a:gd name="T29" fmla="*/ 10 h 121"/>
                <a:gd name="T30" fmla="*/ 2 w 423"/>
                <a:gd name="T31" fmla="*/ 17 h 121"/>
                <a:gd name="T32" fmla="*/ 2 w 423"/>
                <a:gd name="T33" fmla="*/ 17 h 121"/>
                <a:gd name="T34" fmla="*/ 2 w 423"/>
                <a:gd name="T35" fmla="*/ 18 h 121"/>
                <a:gd name="T36" fmla="*/ 1 w 423"/>
                <a:gd name="T37" fmla="*/ 24 h 121"/>
                <a:gd name="T38" fmla="*/ 0 w 423"/>
                <a:gd name="T39" fmla="*/ 30 h 121"/>
                <a:gd name="T40" fmla="*/ 0 w 423"/>
                <a:gd name="T41" fmla="*/ 107 h 121"/>
                <a:gd name="T42" fmla="*/ 1 w 423"/>
                <a:gd name="T43" fmla="*/ 109 h 121"/>
                <a:gd name="T44" fmla="*/ 2 w 423"/>
                <a:gd name="T45" fmla="*/ 112 h 121"/>
                <a:gd name="T46" fmla="*/ 4 w 423"/>
                <a:gd name="T47" fmla="*/ 114 h 121"/>
                <a:gd name="T48" fmla="*/ 6 w 423"/>
                <a:gd name="T49" fmla="*/ 117 h 121"/>
                <a:gd name="T50" fmla="*/ 8 w 423"/>
                <a:gd name="T51" fmla="*/ 119 h 121"/>
                <a:gd name="T52" fmla="*/ 10 w 423"/>
                <a:gd name="T53" fmla="*/ 120 h 121"/>
                <a:gd name="T54" fmla="*/ 12 w 423"/>
                <a:gd name="T55" fmla="*/ 121 h 121"/>
                <a:gd name="T56" fmla="*/ 16 w 423"/>
                <a:gd name="T57" fmla="*/ 121 h 121"/>
                <a:gd name="T58" fmla="*/ 408 w 423"/>
                <a:gd name="T59" fmla="*/ 121 h 121"/>
                <a:gd name="T60" fmla="*/ 412 w 423"/>
                <a:gd name="T61" fmla="*/ 121 h 121"/>
                <a:gd name="T62" fmla="*/ 414 w 423"/>
                <a:gd name="T63" fmla="*/ 120 h 121"/>
                <a:gd name="T64" fmla="*/ 416 w 423"/>
                <a:gd name="T65" fmla="*/ 119 h 121"/>
                <a:gd name="T66" fmla="*/ 418 w 423"/>
                <a:gd name="T67" fmla="*/ 117 h 121"/>
                <a:gd name="T68" fmla="*/ 421 w 423"/>
                <a:gd name="T69" fmla="*/ 114 h 121"/>
                <a:gd name="T70" fmla="*/ 422 w 423"/>
                <a:gd name="T71" fmla="*/ 112 h 121"/>
                <a:gd name="T72" fmla="*/ 423 w 423"/>
                <a:gd name="T73" fmla="*/ 109 h 121"/>
                <a:gd name="T74" fmla="*/ 423 w 423"/>
                <a:gd name="T75" fmla="*/ 107 h 121"/>
                <a:gd name="T76" fmla="*/ 423 w 423"/>
                <a:gd name="T77" fmla="*/ 30 h 121"/>
                <a:gd name="T78" fmla="*/ 423 w 423"/>
                <a:gd name="T79" fmla="*/ 24 h 121"/>
                <a:gd name="T80" fmla="*/ 422 w 423"/>
                <a:gd name="T81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3" h="121">
                  <a:moveTo>
                    <a:pt x="422" y="18"/>
                  </a:moveTo>
                  <a:lnTo>
                    <a:pt x="422" y="17"/>
                  </a:lnTo>
                  <a:lnTo>
                    <a:pt x="422" y="17"/>
                  </a:lnTo>
                  <a:lnTo>
                    <a:pt x="419" y="10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4"/>
                  </a:lnTo>
                  <a:lnTo>
                    <a:pt x="415" y="2"/>
                  </a:lnTo>
                  <a:lnTo>
                    <a:pt x="415" y="0"/>
                  </a:lnTo>
                  <a:lnTo>
                    <a:pt x="9" y="0"/>
                  </a:lnTo>
                  <a:lnTo>
                    <a:pt x="8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5" y="10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2" y="112"/>
                  </a:lnTo>
                  <a:lnTo>
                    <a:pt x="4" y="114"/>
                  </a:lnTo>
                  <a:lnTo>
                    <a:pt x="6" y="117"/>
                  </a:lnTo>
                  <a:lnTo>
                    <a:pt x="8" y="119"/>
                  </a:lnTo>
                  <a:lnTo>
                    <a:pt x="10" y="120"/>
                  </a:lnTo>
                  <a:lnTo>
                    <a:pt x="12" y="121"/>
                  </a:lnTo>
                  <a:lnTo>
                    <a:pt x="16" y="121"/>
                  </a:lnTo>
                  <a:lnTo>
                    <a:pt x="408" y="121"/>
                  </a:lnTo>
                  <a:lnTo>
                    <a:pt x="412" y="121"/>
                  </a:lnTo>
                  <a:lnTo>
                    <a:pt x="414" y="120"/>
                  </a:lnTo>
                  <a:lnTo>
                    <a:pt x="416" y="119"/>
                  </a:lnTo>
                  <a:lnTo>
                    <a:pt x="418" y="117"/>
                  </a:lnTo>
                  <a:lnTo>
                    <a:pt x="421" y="114"/>
                  </a:lnTo>
                  <a:lnTo>
                    <a:pt x="422" y="112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30"/>
                  </a:lnTo>
                  <a:lnTo>
                    <a:pt x="423" y="24"/>
                  </a:lnTo>
                  <a:lnTo>
                    <a:pt x="42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9" name="Полилиния 1633">
              <a:extLst>
                <a:ext uri="{FF2B5EF4-FFF2-40B4-BE49-F238E27FC236}">
                  <a16:creationId xmlns:a16="http://schemas.microsoft.com/office/drawing/2014/main" xmlns="" id="{4FA8B819-0160-4EA0-86E9-6D9D4C17F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313" y="5253038"/>
              <a:ext cx="114300" cy="87313"/>
            </a:xfrm>
            <a:custGeom>
              <a:avLst/>
              <a:gdLst>
                <a:gd name="T0" fmla="*/ 302 w 362"/>
                <a:gd name="T1" fmla="*/ 227 h 273"/>
                <a:gd name="T2" fmla="*/ 301 w 362"/>
                <a:gd name="T3" fmla="*/ 233 h 273"/>
                <a:gd name="T4" fmla="*/ 298 w 362"/>
                <a:gd name="T5" fmla="*/ 237 h 273"/>
                <a:gd name="T6" fmla="*/ 292 w 362"/>
                <a:gd name="T7" fmla="*/ 241 h 273"/>
                <a:gd name="T8" fmla="*/ 287 w 362"/>
                <a:gd name="T9" fmla="*/ 242 h 273"/>
                <a:gd name="T10" fmla="*/ 72 w 362"/>
                <a:gd name="T11" fmla="*/ 242 h 273"/>
                <a:gd name="T12" fmla="*/ 67 w 362"/>
                <a:gd name="T13" fmla="*/ 239 h 273"/>
                <a:gd name="T14" fmla="*/ 63 w 362"/>
                <a:gd name="T15" fmla="*/ 235 h 273"/>
                <a:gd name="T16" fmla="*/ 61 w 362"/>
                <a:gd name="T17" fmla="*/ 231 h 273"/>
                <a:gd name="T18" fmla="*/ 60 w 362"/>
                <a:gd name="T19" fmla="*/ 76 h 273"/>
                <a:gd name="T20" fmla="*/ 61 w 362"/>
                <a:gd name="T21" fmla="*/ 70 h 273"/>
                <a:gd name="T22" fmla="*/ 64 w 362"/>
                <a:gd name="T23" fmla="*/ 66 h 273"/>
                <a:gd name="T24" fmla="*/ 70 w 362"/>
                <a:gd name="T25" fmla="*/ 62 h 273"/>
                <a:gd name="T26" fmla="*/ 75 w 362"/>
                <a:gd name="T27" fmla="*/ 61 h 273"/>
                <a:gd name="T28" fmla="*/ 290 w 362"/>
                <a:gd name="T29" fmla="*/ 61 h 273"/>
                <a:gd name="T30" fmla="*/ 296 w 362"/>
                <a:gd name="T31" fmla="*/ 64 h 273"/>
                <a:gd name="T32" fmla="*/ 299 w 362"/>
                <a:gd name="T33" fmla="*/ 68 h 273"/>
                <a:gd name="T34" fmla="*/ 301 w 362"/>
                <a:gd name="T35" fmla="*/ 73 h 273"/>
                <a:gd name="T36" fmla="*/ 60 w 362"/>
                <a:gd name="T37" fmla="*/ 0 h 273"/>
                <a:gd name="T38" fmla="*/ 42 w 362"/>
                <a:gd name="T39" fmla="*/ 4 h 273"/>
                <a:gd name="T40" fmla="*/ 27 w 362"/>
                <a:gd name="T41" fmla="*/ 12 h 273"/>
                <a:gd name="T42" fmla="*/ 18 w 362"/>
                <a:gd name="T43" fmla="*/ 18 h 273"/>
                <a:gd name="T44" fmla="*/ 5 w 362"/>
                <a:gd name="T45" fmla="*/ 38 h 273"/>
                <a:gd name="T46" fmla="*/ 1 w 362"/>
                <a:gd name="T47" fmla="*/ 49 h 273"/>
                <a:gd name="T48" fmla="*/ 0 w 362"/>
                <a:gd name="T49" fmla="*/ 61 h 273"/>
                <a:gd name="T50" fmla="*/ 362 w 362"/>
                <a:gd name="T51" fmla="*/ 273 h 273"/>
                <a:gd name="T52" fmla="*/ 362 w 362"/>
                <a:gd name="T53" fmla="*/ 55 h 273"/>
                <a:gd name="T54" fmla="*/ 360 w 362"/>
                <a:gd name="T55" fmla="*/ 44 h 273"/>
                <a:gd name="T56" fmla="*/ 352 w 362"/>
                <a:gd name="T57" fmla="*/ 27 h 273"/>
                <a:gd name="T58" fmla="*/ 340 w 362"/>
                <a:gd name="T59" fmla="*/ 15 h 273"/>
                <a:gd name="T60" fmla="*/ 328 w 362"/>
                <a:gd name="T61" fmla="*/ 7 h 273"/>
                <a:gd name="T62" fmla="*/ 311 w 362"/>
                <a:gd name="T63" fmla="*/ 2 h 273"/>
                <a:gd name="T64" fmla="*/ 121 w 362"/>
                <a:gd name="T6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2" h="273">
                  <a:moveTo>
                    <a:pt x="302" y="76"/>
                  </a:moveTo>
                  <a:lnTo>
                    <a:pt x="302" y="227"/>
                  </a:lnTo>
                  <a:lnTo>
                    <a:pt x="301" y="231"/>
                  </a:lnTo>
                  <a:lnTo>
                    <a:pt x="301" y="233"/>
                  </a:lnTo>
                  <a:lnTo>
                    <a:pt x="299" y="235"/>
                  </a:lnTo>
                  <a:lnTo>
                    <a:pt x="298" y="237"/>
                  </a:lnTo>
                  <a:lnTo>
                    <a:pt x="296" y="239"/>
                  </a:lnTo>
                  <a:lnTo>
                    <a:pt x="292" y="241"/>
                  </a:lnTo>
                  <a:lnTo>
                    <a:pt x="290" y="242"/>
                  </a:lnTo>
                  <a:lnTo>
                    <a:pt x="287" y="242"/>
                  </a:lnTo>
                  <a:lnTo>
                    <a:pt x="75" y="242"/>
                  </a:lnTo>
                  <a:lnTo>
                    <a:pt x="72" y="242"/>
                  </a:lnTo>
                  <a:lnTo>
                    <a:pt x="70" y="241"/>
                  </a:lnTo>
                  <a:lnTo>
                    <a:pt x="67" y="239"/>
                  </a:lnTo>
                  <a:lnTo>
                    <a:pt x="64" y="237"/>
                  </a:lnTo>
                  <a:lnTo>
                    <a:pt x="63" y="235"/>
                  </a:lnTo>
                  <a:lnTo>
                    <a:pt x="61" y="233"/>
                  </a:lnTo>
                  <a:lnTo>
                    <a:pt x="61" y="231"/>
                  </a:lnTo>
                  <a:lnTo>
                    <a:pt x="60" y="227"/>
                  </a:lnTo>
                  <a:lnTo>
                    <a:pt x="60" y="76"/>
                  </a:lnTo>
                  <a:lnTo>
                    <a:pt x="61" y="73"/>
                  </a:lnTo>
                  <a:lnTo>
                    <a:pt x="61" y="70"/>
                  </a:lnTo>
                  <a:lnTo>
                    <a:pt x="63" y="68"/>
                  </a:lnTo>
                  <a:lnTo>
                    <a:pt x="64" y="66"/>
                  </a:lnTo>
                  <a:lnTo>
                    <a:pt x="67" y="64"/>
                  </a:lnTo>
                  <a:lnTo>
                    <a:pt x="70" y="62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287" y="61"/>
                  </a:lnTo>
                  <a:lnTo>
                    <a:pt x="290" y="61"/>
                  </a:lnTo>
                  <a:lnTo>
                    <a:pt x="292" y="62"/>
                  </a:lnTo>
                  <a:lnTo>
                    <a:pt x="296" y="64"/>
                  </a:lnTo>
                  <a:lnTo>
                    <a:pt x="298" y="66"/>
                  </a:lnTo>
                  <a:lnTo>
                    <a:pt x="299" y="68"/>
                  </a:lnTo>
                  <a:lnTo>
                    <a:pt x="301" y="70"/>
                  </a:lnTo>
                  <a:lnTo>
                    <a:pt x="301" y="73"/>
                  </a:lnTo>
                  <a:lnTo>
                    <a:pt x="302" y="76"/>
                  </a:lnTo>
                  <a:close/>
                  <a:moveTo>
                    <a:pt x="60" y="0"/>
                  </a:moveTo>
                  <a:lnTo>
                    <a:pt x="51" y="2"/>
                  </a:lnTo>
                  <a:lnTo>
                    <a:pt x="42" y="4"/>
                  </a:lnTo>
                  <a:lnTo>
                    <a:pt x="35" y="7"/>
                  </a:lnTo>
                  <a:lnTo>
                    <a:pt x="27" y="12"/>
                  </a:lnTo>
                  <a:lnTo>
                    <a:pt x="22" y="15"/>
                  </a:lnTo>
                  <a:lnTo>
                    <a:pt x="18" y="18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2" y="44"/>
                  </a:lnTo>
                  <a:lnTo>
                    <a:pt x="1" y="49"/>
                  </a:lnTo>
                  <a:lnTo>
                    <a:pt x="0" y="55"/>
                  </a:lnTo>
                  <a:lnTo>
                    <a:pt x="0" y="61"/>
                  </a:lnTo>
                  <a:lnTo>
                    <a:pt x="0" y="273"/>
                  </a:lnTo>
                  <a:lnTo>
                    <a:pt x="362" y="273"/>
                  </a:lnTo>
                  <a:lnTo>
                    <a:pt x="362" y="61"/>
                  </a:lnTo>
                  <a:lnTo>
                    <a:pt x="362" y="55"/>
                  </a:lnTo>
                  <a:lnTo>
                    <a:pt x="361" y="49"/>
                  </a:lnTo>
                  <a:lnTo>
                    <a:pt x="360" y="44"/>
                  </a:lnTo>
                  <a:lnTo>
                    <a:pt x="358" y="38"/>
                  </a:lnTo>
                  <a:lnTo>
                    <a:pt x="352" y="27"/>
                  </a:lnTo>
                  <a:lnTo>
                    <a:pt x="344" y="18"/>
                  </a:lnTo>
                  <a:lnTo>
                    <a:pt x="340" y="15"/>
                  </a:lnTo>
                  <a:lnTo>
                    <a:pt x="335" y="12"/>
                  </a:lnTo>
                  <a:lnTo>
                    <a:pt x="328" y="7"/>
                  </a:lnTo>
                  <a:lnTo>
                    <a:pt x="320" y="4"/>
                  </a:lnTo>
                  <a:lnTo>
                    <a:pt x="311" y="2"/>
                  </a:lnTo>
                  <a:lnTo>
                    <a:pt x="302" y="0"/>
                  </a:lnTo>
                  <a:lnTo>
                    <a:pt x="121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0" name="Полилиния 1634">
              <a:extLst>
                <a:ext uri="{FF2B5EF4-FFF2-40B4-BE49-F238E27FC236}">
                  <a16:creationId xmlns:a16="http://schemas.microsoft.com/office/drawing/2014/main" xmlns="" id="{2C93C243-2B14-4681-B84A-CD4AAEC1D3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325" y="5253038"/>
              <a:ext cx="115888" cy="87313"/>
            </a:xfrm>
            <a:custGeom>
              <a:avLst/>
              <a:gdLst>
                <a:gd name="T0" fmla="*/ 302 w 363"/>
                <a:gd name="T1" fmla="*/ 231 h 273"/>
                <a:gd name="T2" fmla="*/ 300 w 363"/>
                <a:gd name="T3" fmla="*/ 235 h 273"/>
                <a:gd name="T4" fmla="*/ 295 w 363"/>
                <a:gd name="T5" fmla="*/ 239 h 273"/>
                <a:gd name="T6" fmla="*/ 290 w 363"/>
                <a:gd name="T7" fmla="*/ 242 h 273"/>
                <a:gd name="T8" fmla="*/ 75 w 363"/>
                <a:gd name="T9" fmla="*/ 242 h 273"/>
                <a:gd name="T10" fmla="*/ 70 w 363"/>
                <a:gd name="T11" fmla="*/ 241 h 273"/>
                <a:gd name="T12" fmla="*/ 65 w 363"/>
                <a:gd name="T13" fmla="*/ 237 h 273"/>
                <a:gd name="T14" fmla="*/ 62 w 363"/>
                <a:gd name="T15" fmla="*/ 233 h 273"/>
                <a:gd name="T16" fmla="*/ 61 w 363"/>
                <a:gd name="T17" fmla="*/ 227 h 273"/>
                <a:gd name="T18" fmla="*/ 61 w 363"/>
                <a:gd name="T19" fmla="*/ 73 h 273"/>
                <a:gd name="T20" fmla="*/ 63 w 363"/>
                <a:gd name="T21" fmla="*/ 68 h 273"/>
                <a:gd name="T22" fmla="*/ 67 w 363"/>
                <a:gd name="T23" fmla="*/ 64 h 273"/>
                <a:gd name="T24" fmla="*/ 73 w 363"/>
                <a:gd name="T25" fmla="*/ 61 h 273"/>
                <a:gd name="T26" fmla="*/ 286 w 363"/>
                <a:gd name="T27" fmla="*/ 61 h 273"/>
                <a:gd name="T28" fmla="*/ 293 w 363"/>
                <a:gd name="T29" fmla="*/ 62 h 273"/>
                <a:gd name="T30" fmla="*/ 297 w 363"/>
                <a:gd name="T31" fmla="*/ 66 h 273"/>
                <a:gd name="T32" fmla="*/ 301 w 363"/>
                <a:gd name="T33" fmla="*/ 70 h 273"/>
                <a:gd name="T34" fmla="*/ 302 w 363"/>
                <a:gd name="T35" fmla="*/ 76 h 273"/>
                <a:gd name="T36" fmla="*/ 363 w 363"/>
                <a:gd name="T37" fmla="*/ 61 h 273"/>
                <a:gd name="T38" fmla="*/ 362 w 363"/>
                <a:gd name="T39" fmla="*/ 49 h 273"/>
                <a:gd name="T40" fmla="*/ 357 w 363"/>
                <a:gd name="T41" fmla="*/ 38 h 273"/>
                <a:gd name="T42" fmla="*/ 345 w 363"/>
                <a:gd name="T43" fmla="*/ 18 h 273"/>
                <a:gd name="T44" fmla="*/ 336 w 363"/>
                <a:gd name="T45" fmla="*/ 12 h 273"/>
                <a:gd name="T46" fmla="*/ 320 w 363"/>
                <a:gd name="T47" fmla="*/ 4 h 273"/>
                <a:gd name="T48" fmla="*/ 302 w 363"/>
                <a:gd name="T49" fmla="*/ 0 h 273"/>
                <a:gd name="T50" fmla="*/ 61 w 363"/>
                <a:gd name="T51" fmla="*/ 0 h 273"/>
                <a:gd name="T52" fmla="*/ 43 w 363"/>
                <a:gd name="T53" fmla="*/ 4 h 273"/>
                <a:gd name="T54" fmla="*/ 26 w 363"/>
                <a:gd name="T55" fmla="*/ 12 h 273"/>
                <a:gd name="T56" fmla="*/ 18 w 363"/>
                <a:gd name="T57" fmla="*/ 18 h 273"/>
                <a:gd name="T58" fmla="*/ 5 w 363"/>
                <a:gd name="T59" fmla="*/ 38 h 273"/>
                <a:gd name="T60" fmla="*/ 1 w 363"/>
                <a:gd name="T61" fmla="*/ 49 h 273"/>
                <a:gd name="T62" fmla="*/ 0 w 363"/>
                <a:gd name="T63" fmla="*/ 61 h 273"/>
                <a:gd name="T64" fmla="*/ 363 w 363"/>
                <a:gd name="T65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3" h="273">
                  <a:moveTo>
                    <a:pt x="302" y="227"/>
                  </a:moveTo>
                  <a:lnTo>
                    <a:pt x="302" y="231"/>
                  </a:lnTo>
                  <a:lnTo>
                    <a:pt x="301" y="233"/>
                  </a:lnTo>
                  <a:lnTo>
                    <a:pt x="300" y="235"/>
                  </a:lnTo>
                  <a:lnTo>
                    <a:pt x="297" y="237"/>
                  </a:lnTo>
                  <a:lnTo>
                    <a:pt x="295" y="239"/>
                  </a:lnTo>
                  <a:lnTo>
                    <a:pt x="293" y="241"/>
                  </a:lnTo>
                  <a:lnTo>
                    <a:pt x="290" y="242"/>
                  </a:lnTo>
                  <a:lnTo>
                    <a:pt x="286" y="242"/>
                  </a:lnTo>
                  <a:lnTo>
                    <a:pt x="75" y="242"/>
                  </a:lnTo>
                  <a:lnTo>
                    <a:pt x="73" y="242"/>
                  </a:lnTo>
                  <a:lnTo>
                    <a:pt x="70" y="241"/>
                  </a:lnTo>
                  <a:lnTo>
                    <a:pt x="67" y="239"/>
                  </a:lnTo>
                  <a:lnTo>
                    <a:pt x="65" y="237"/>
                  </a:lnTo>
                  <a:lnTo>
                    <a:pt x="63" y="235"/>
                  </a:lnTo>
                  <a:lnTo>
                    <a:pt x="62" y="233"/>
                  </a:lnTo>
                  <a:lnTo>
                    <a:pt x="61" y="231"/>
                  </a:lnTo>
                  <a:lnTo>
                    <a:pt x="61" y="227"/>
                  </a:lnTo>
                  <a:lnTo>
                    <a:pt x="61" y="76"/>
                  </a:lnTo>
                  <a:lnTo>
                    <a:pt x="61" y="73"/>
                  </a:lnTo>
                  <a:lnTo>
                    <a:pt x="62" y="70"/>
                  </a:lnTo>
                  <a:lnTo>
                    <a:pt x="63" y="68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70" y="62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286" y="61"/>
                  </a:lnTo>
                  <a:lnTo>
                    <a:pt x="290" y="61"/>
                  </a:lnTo>
                  <a:lnTo>
                    <a:pt x="293" y="62"/>
                  </a:lnTo>
                  <a:lnTo>
                    <a:pt x="295" y="64"/>
                  </a:lnTo>
                  <a:lnTo>
                    <a:pt x="297" y="66"/>
                  </a:lnTo>
                  <a:lnTo>
                    <a:pt x="300" y="68"/>
                  </a:lnTo>
                  <a:lnTo>
                    <a:pt x="301" y="70"/>
                  </a:lnTo>
                  <a:lnTo>
                    <a:pt x="302" y="73"/>
                  </a:lnTo>
                  <a:lnTo>
                    <a:pt x="302" y="76"/>
                  </a:lnTo>
                  <a:lnTo>
                    <a:pt x="302" y="227"/>
                  </a:lnTo>
                  <a:close/>
                  <a:moveTo>
                    <a:pt x="363" y="61"/>
                  </a:moveTo>
                  <a:lnTo>
                    <a:pt x="362" y="55"/>
                  </a:lnTo>
                  <a:lnTo>
                    <a:pt x="362" y="49"/>
                  </a:lnTo>
                  <a:lnTo>
                    <a:pt x="359" y="44"/>
                  </a:lnTo>
                  <a:lnTo>
                    <a:pt x="357" y="38"/>
                  </a:lnTo>
                  <a:lnTo>
                    <a:pt x="352" y="27"/>
                  </a:lnTo>
                  <a:lnTo>
                    <a:pt x="345" y="18"/>
                  </a:lnTo>
                  <a:lnTo>
                    <a:pt x="341" y="15"/>
                  </a:lnTo>
                  <a:lnTo>
                    <a:pt x="336" y="12"/>
                  </a:lnTo>
                  <a:lnTo>
                    <a:pt x="328" y="7"/>
                  </a:lnTo>
                  <a:lnTo>
                    <a:pt x="320" y="4"/>
                  </a:lnTo>
                  <a:lnTo>
                    <a:pt x="311" y="2"/>
                  </a:lnTo>
                  <a:lnTo>
                    <a:pt x="302" y="0"/>
                  </a:lnTo>
                  <a:lnTo>
                    <a:pt x="242" y="0"/>
                  </a:lnTo>
                  <a:lnTo>
                    <a:pt x="61" y="0"/>
                  </a:lnTo>
                  <a:lnTo>
                    <a:pt x="52" y="2"/>
                  </a:lnTo>
                  <a:lnTo>
                    <a:pt x="43" y="4"/>
                  </a:lnTo>
                  <a:lnTo>
                    <a:pt x="34" y="7"/>
                  </a:lnTo>
                  <a:lnTo>
                    <a:pt x="26" y="12"/>
                  </a:lnTo>
                  <a:lnTo>
                    <a:pt x="22" y="15"/>
                  </a:lnTo>
                  <a:lnTo>
                    <a:pt x="18" y="18"/>
                  </a:lnTo>
                  <a:lnTo>
                    <a:pt x="11" y="27"/>
                  </a:lnTo>
                  <a:lnTo>
                    <a:pt x="5" y="38"/>
                  </a:lnTo>
                  <a:lnTo>
                    <a:pt x="3" y="44"/>
                  </a:lnTo>
                  <a:lnTo>
                    <a:pt x="1" y="49"/>
                  </a:lnTo>
                  <a:lnTo>
                    <a:pt x="1" y="55"/>
                  </a:lnTo>
                  <a:lnTo>
                    <a:pt x="0" y="61"/>
                  </a:lnTo>
                  <a:lnTo>
                    <a:pt x="0" y="273"/>
                  </a:lnTo>
                  <a:lnTo>
                    <a:pt x="363" y="273"/>
                  </a:lnTo>
                  <a:lnTo>
                    <a:pt x="36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1" name="Полилиния 1635">
              <a:extLst>
                <a:ext uri="{FF2B5EF4-FFF2-40B4-BE49-F238E27FC236}">
                  <a16:creationId xmlns:a16="http://schemas.microsoft.com/office/drawing/2014/main" xmlns="" id="{220CF904-6E1F-487B-91DB-61DBBB3EE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00" y="5349875"/>
              <a:ext cx="134938" cy="38100"/>
            </a:xfrm>
            <a:custGeom>
              <a:avLst/>
              <a:gdLst>
                <a:gd name="T0" fmla="*/ 420 w 423"/>
                <a:gd name="T1" fmla="*/ 16 h 121"/>
                <a:gd name="T2" fmla="*/ 419 w 423"/>
                <a:gd name="T3" fmla="*/ 10 h 121"/>
                <a:gd name="T4" fmla="*/ 416 w 423"/>
                <a:gd name="T5" fmla="*/ 5 h 121"/>
                <a:gd name="T6" fmla="*/ 416 w 423"/>
                <a:gd name="T7" fmla="*/ 4 h 121"/>
                <a:gd name="T8" fmla="*/ 416 w 423"/>
                <a:gd name="T9" fmla="*/ 4 h 121"/>
                <a:gd name="T10" fmla="*/ 415 w 423"/>
                <a:gd name="T11" fmla="*/ 2 h 121"/>
                <a:gd name="T12" fmla="*/ 414 w 423"/>
                <a:gd name="T13" fmla="*/ 0 h 121"/>
                <a:gd name="T14" fmla="*/ 9 w 423"/>
                <a:gd name="T15" fmla="*/ 0 h 121"/>
                <a:gd name="T16" fmla="*/ 8 w 423"/>
                <a:gd name="T17" fmla="*/ 2 h 121"/>
                <a:gd name="T18" fmla="*/ 7 w 423"/>
                <a:gd name="T19" fmla="*/ 4 h 121"/>
                <a:gd name="T20" fmla="*/ 7 w 423"/>
                <a:gd name="T21" fmla="*/ 4 h 121"/>
                <a:gd name="T22" fmla="*/ 7 w 423"/>
                <a:gd name="T23" fmla="*/ 5 h 121"/>
                <a:gd name="T24" fmla="*/ 3 w 423"/>
                <a:gd name="T25" fmla="*/ 10 h 121"/>
                <a:gd name="T26" fmla="*/ 2 w 423"/>
                <a:gd name="T27" fmla="*/ 17 h 121"/>
                <a:gd name="T28" fmla="*/ 2 w 423"/>
                <a:gd name="T29" fmla="*/ 17 h 121"/>
                <a:gd name="T30" fmla="*/ 1 w 423"/>
                <a:gd name="T31" fmla="*/ 18 h 121"/>
                <a:gd name="T32" fmla="*/ 0 w 423"/>
                <a:gd name="T33" fmla="*/ 24 h 121"/>
                <a:gd name="T34" fmla="*/ 0 w 423"/>
                <a:gd name="T35" fmla="*/ 30 h 121"/>
                <a:gd name="T36" fmla="*/ 0 w 423"/>
                <a:gd name="T37" fmla="*/ 107 h 121"/>
                <a:gd name="T38" fmla="*/ 0 w 423"/>
                <a:gd name="T39" fmla="*/ 109 h 121"/>
                <a:gd name="T40" fmla="*/ 1 w 423"/>
                <a:gd name="T41" fmla="*/ 112 h 121"/>
                <a:gd name="T42" fmla="*/ 2 w 423"/>
                <a:gd name="T43" fmla="*/ 114 h 121"/>
                <a:gd name="T44" fmla="*/ 4 w 423"/>
                <a:gd name="T45" fmla="*/ 117 h 121"/>
                <a:gd name="T46" fmla="*/ 7 w 423"/>
                <a:gd name="T47" fmla="*/ 119 h 121"/>
                <a:gd name="T48" fmla="*/ 9 w 423"/>
                <a:gd name="T49" fmla="*/ 120 h 121"/>
                <a:gd name="T50" fmla="*/ 12 w 423"/>
                <a:gd name="T51" fmla="*/ 121 h 121"/>
                <a:gd name="T52" fmla="*/ 15 w 423"/>
                <a:gd name="T53" fmla="*/ 121 h 121"/>
                <a:gd name="T54" fmla="*/ 407 w 423"/>
                <a:gd name="T55" fmla="*/ 121 h 121"/>
                <a:gd name="T56" fmla="*/ 410 w 423"/>
                <a:gd name="T57" fmla="*/ 121 h 121"/>
                <a:gd name="T58" fmla="*/ 414 w 423"/>
                <a:gd name="T59" fmla="*/ 120 h 121"/>
                <a:gd name="T60" fmla="*/ 416 w 423"/>
                <a:gd name="T61" fmla="*/ 119 h 121"/>
                <a:gd name="T62" fmla="*/ 418 w 423"/>
                <a:gd name="T63" fmla="*/ 117 h 121"/>
                <a:gd name="T64" fmla="*/ 420 w 423"/>
                <a:gd name="T65" fmla="*/ 114 h 121"/>
                <a:gd name="T66" fmla="*/ 421 w 423"/>
                <a:gd name="T67" fmla="*/ 112 h 121"/>
                <a:gd name="T68" fmla="*/ 423 w 423"/>
                <a:gd name="T69" fmla="*/ 109 h 121"/>
                <a:gd name="T70" fmla="*/ 423 w 423"/>
                <a:gd name="T71" fmla="*/ 107 h 121"/>
                <a:gd name="T72" fmla="*/ 423 w 423"/>
                <a:gd name="T73" fmla="*/ 30 h 121"/>
                <a:gd name="T74" fmla="*/ 423 w 423"/>
                <a:gd name="T75" fmla="*/ 24 h 121"/>
                <a:gd name="T76" fmla="*/ 421 w 423"/>
                <a:gd name="T77" fmla="*/ 18 h 121"/>
                <a:gd name="T78" fmla="*/ 420 w 423"/>
                <a:gd name="T79" fmla="*/ 17 h 121"/>
                <a:gd name="T80" fmla="*/ 420 w 423"/>
                <a:gd name="T81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3" h="121">
                  <a:moveTo>
                    <a:pt x="420" y="16"/>
                  </a:moveTo>
                  <a:lnTo>
                    <a:pt x="419" y="10"/>
                  </a:lnTo>
                  <a:lnTo>
                    <a:pt x="416" y="5"/>
                  </a:lnTo>
                  <a:lnTo>
                    <a:pt x="416" y="4"/>
                  </a:lnTo>
                  <a:lnTo>
                    <a:pt x="416" y="4"/>
                  </a:lnTo>
                  <a:lnTo>
                    <a:pt x="415" y="2"/>
                  </a:lnTo>
                  <a:lnTo>
                    <a:pt x="414" y="0"/>
                  </a:lnTo>
                  <a:lnTo>
                    <a:pt x="9" y="0"/>
                  </a:lnTo>
                  <a:lnTo>
                    <a:pt x="8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3" y="10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1" y="112"/>
                  </a:lnTo>
                  <a:lnTo>
                    <a:pt x="2" y="114"/>
                  </a:lnTo>
                  <a:lnTo>
                    <a:pt x="4" y="117"/>
                  </a:lnTo>
                  <a:lnTo>
                    <a:pt x="7" y="119"/>
                  </a:lnTo>
                  <a:lnTo>
                    <a:pt x="9" y="120"/>
                  </a:lnTo>
                  <a:lnTo>
                    <a:pt x="12" y="121"/>
                  </a:lnTo>
                  <a:lnTo>
                    <a:pt x="15" y="121"/>
                  </a:lnTo>
                  <a:lnTo>
                    <a:pt x="407" y="121"/>
                  </a:lnTo>
                  <a:lnTo>
                    <a:pt x="410" y="121"/>
                  </a:lnTo>
                  <a:lnTo>
                    <a:pt x="414" y="120"/>
                  </a:lnTo>
                  <a:lnTo>
                    <a:pt x="416" y="119"/>
                  </a:lnTo>
                  <a:lnTo>
                    <a:pt x="418" y="117"/>
                  </a:lnTo>
                  <a:lnTo>
                    <a:pt x="420" y="114"/>
                  </a:lnTo>
                  <a:lnTo>
                    <a:pt x="421" y="112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30"/>
                  </a:lnTo>
                  <a:lnTo>
                    <a:pt x="423" y="24"/>
                  </a:lnTo>
                  <a:lnTo>
                    <a:pt x="421" y="18"/>
                  </a:lnTo>
                  <a:lnTo>
                    <a:pt x="420" y="17"/>
                  </a:lnTo>
                  <a:lnTo>
                    <a:pt x="42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92" name="Группа 91" descr="Значок четырех квадратов.">
            <a:extLst>
              <a:ext uri="{FF2B5EF4-FFF2-40B4-BE49-F238E27FC236}">
                <a16:creationId xmlns:a16="http://schemas.microsoft.com/office/drawing/2014/main" xmlns="" id="{268D639A-62F0-4F2B-B632-5A45CD6DD13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420916" y="1368977"/>
            <a:ext cx="287338" cy="285750"/>
            <a:chOff x="4900613" y="3937000"/>
            <a:chExt cx="287338" cy="285750"/>
          </a:xfrm>
          <a:solidFill>
            <a:schemeClr val="bg1"/>
          </a:solidFill>
        </p:grpSpPr>
        <p:sp>
          <p:nvSpPr>
            <p:cNvPr id="93" name="Полилиния 4743">
              <a:extLst>
                <a:ext uri="{FF2B5EF4-FFF2-40B4-BE49-F238E27FC236}">
                  <a16:creationId xmlns:a16="http://schemas.microsoft.com/office/drawing/2014/main" xmlns="" id="{A654CD2F-871A-4BFA-805D-636E7B505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13" y="3937000"/>
              <a:ext cx="133350" cy="38100"/>
            </a:xfrm>
            <a:custGeom>
              <a:avLst/>
              <a:gdLst>
                <a:gd name="T0" fmla="*/ 346 w 421"/>
                <a:gd name="T1" fmla="*/ 0 h 120"/>
                <a:gd name="T2" fmla="*/ 76 w 421"/>
                <a:gd name="T3" fmla="*/ 0 h 120"/>
                <a:gd name="T4" fmla="*/ 68 w 421"/>
                <a:gd name="T5" fmla="*/ 1 h 120"/>
                <a:gd name="T6" fmla="*/ 61 w 421"/>
                <a:gd name="T7" fmla="*/ 2 h 120"/>
                <a:gd name="T8" fmla="*/ 53 w 421"/>
                <a:gd name="T9" fmla="*/ 3 h 120"/>
                <a:gd name="T10" fmla="*/ 46 w 421"/>
                <a:gd name="T11" fmla="*/ 5 h 120"/>
                <a:gd name="T12" fmla="*/ 40 w 421"/>
                <a:gd name="T13" fmla="*/ 9 h 120"/>
                <a:gd name="T14" fmla="*/ 33 w 421"/>
                <a:gd name="T15" fmla="*/ 12 h 120"/>
                <a:gd name="T16" fmla="*/ 27 w 421"/>
                <a:gd name="T17" fmla="*/ 17 h 120"/>
                <a:gd name="T18" fmla="*/ 22 w 421"/>
                <a:gd name="T19" fmla="*/ 22 h 120"/>
                <a:gd name="T20" fmla="*/ 18 w 421"/>
                <a:gd name="T21" fmla="*/ 27 h 120"/>
                <a:gd name="T22" fmla="*/ 13 w 421"/>
                <a:gd name="T23" fmla="*/ 33 h 120"/>
                <a:gd name="T24" fmla="*/ 10 w 421"/>
                <a:gd name="T25" fmla="*/ 39 h 120"/>
                <a:gd name="T26" fmla="*/ 6 w 421"/>
                <a:gd name="T27" fmla="*/ 46 h 120"/>
                <a:gd name="T28" fmla="*/ 4 w 421"/>
                <a:gd name="T29" fmla="*/ 53 h 120"/>
                <a:gd name="T30" fmla="*/ 2 w 421"/>
                <a:gd name="T31" fmla="*/ 60 h 120"/>
                <a:gd name="T32" fmla="*/ 0 w 421"/>
                <a:gd name="T33" fmla="*/ 67 h 120"/>
                <a:gd name="T34" fmla="*/ 0 w 421"/>
                <a:gd name="T35" fmla="*/ 75 h 120"/>
                <a:gd name="T36" fmla="*/ 0 w 421"/>
                <a:gd name="T37" fmla="*/ 120 h 120"/>
                <a:gd name="T38" fmla="*/ 421 w 421"/>
                <a:gd name="T39" fmla="*/ 120 h 120"/>
                <a:gd name="T40" fmla="*/ 421 w 421"/>
                <a:gd name="T41" fmla="*/ 75 h 120"/>
                <a:gd name="T42" fmla="*/ 421 w 421"/>
                <a:gd name="T43" fmla="*/ 67 h 120"/>
                <a:gd name="T44" fmla="*/ 420 w 421"/>
                <a:gd name="T45" fmla="*/ 60 h 120"/>
                <a:gd name="T46" fmla="*/ 417 w 421"/>
                <a:gd name="T47" fmla="*/ 53 h 120"/>
                <a:gd name="T48" fmla="*/ 415 w 421"/>
                <a:gd name="T49" fmla="*/ 46 h 120"/>
                <a:gd name="T50" fmla="*/ 412 w 421"/>
                <a:gd name="T51" fmla="*/ 39 h 120"/>
                <a:gd name="T52" fmla="*/ 408 w 421"/>
                <a:gd name="T53" fmla="*/ 33 h 120"/>
                <a:gd name="T54" fmla="*/ 403 w 421"/>
                <a:gd name="T55" fmla="*/ 27 h 120"/>
                <a:gd name="T56" fmla="*/ 399 w 421"/>
                <a:gd name="T57" fmla="*/ 22 h 120"/>
                <a:gd name="T58" fmla="*/ 393 w 421"/>
                <a:gd name="T59" fmla="*/ 17 h 120"/>
                <a:gd name="T60" fmla="*/ 387 w 421"/>
                <a:gd name="T61" fmla="*/ 12 h 120"/>
                <a:gd name="T62" fmla="*/ 381 w 421"/>
                <a:gd name="T63" fmla="*/ 9 h 120"/>
                <a:gd name="T64" fmla="*/ 375 w 421"/>
                <a:gd name="T65" fmla="*/ 5 h 120"/>
                <a:gd name="T66" fmla="*/ 368 w 421"/>
                <a:gd name="T67" fmla="*/ 3 h 120"/>
                <a:gd name="T68" fmla="*/ 361 w 421"/>
                <a:gd name="T69" fmla="*/ 2 h 120"/>
                <a:gd name="T70" fmla="*/ 354 w 421"/>
                <a:gd name="T71" fmla="*/ 1 h 120"/>
                <a:gd name="T72" fmla="*/ 346 w 421"/>
                <a:gd name="T73" fmla="*/ 0 h 120"/>
                <a:gd name="T74" fmla="*/ 346 w 421"/>
                <a:gd name="T7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120">
                  <a:moveTo>
                    <a:pt x="346" y="0"/>
                  </a:moveTo>
                  <a:lnTo>
                    <a:pt x="76" y="0"/>
                  </a:lnTo>
                  <a:lnTo>
                    <a:pt x="68" y="1"/>
                  </a:lnTo>
                  <a:lnTo>
                    <a:pt x="61" y="2"/>
                  </a:lnTo>
                  <a:lnTo>
                    <a:pt x="53" y="3"/>
                  </a:lnTo>
                  <a:lnTo>
                    <a:pt x="46" y="5"/>
                  </a:lnTo>
                  <a:lnTo>
                    <a:pt x="40" y="9"/>
                  </a:lnTo>
                  <a:lnTo>
                    <a:pt x="33" y="12"/>
                  </a:lnTo>
                  <a:lnTo>
                    <a:pt x="27" y="17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0" y="39"/>
                  </a:lnTo>
                  <a:lnTo>
                    <a:pt x="6" y="46"/>
                  </a:lnTo>
                  <a:lnTo>
                    <a:pt x="4" y="53"/>
                  </a:lnTo>
                  <a:lnTo>
                    <a:pt x="2" y="60"/>
                  </a:lnTo>
                  <a:lnTo>
                    <a:pt x="0" y="67"/>
                  </a:lnTo>
                  <a:lnTo>
                    <a:pt x="0" y="75"/>
                  </a:lnTo>
                  <a:lnTo>
                    <a:pt x="0" y="120"/>
                  </a:lnTo>
                  <a:lnTo>
                    <a:pt x="421" y="120"/>
                  </a:lnTo>
                  <a:lnTo>
                    <a:pt x="421" y="75"/>
                  </a:lnTo>
                  <a:lnTo>
                    <a:pt x="421" y="67"/>
                  </a:lnTo>
                  <a:lnTo>
                    <a:pt x="420" y="60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2" y="39"/>
                  </a:lnTo>
                  <a:lnTo>
                    <a:pt x="408" y="33"/>
                  </a:lnTo>
                  <a:lnTo>
                    <a:pt x="403" y="27"/>
                  </a:lnTo>
                  <a:lnTo>
                    <a:pt x="399" y="22"/>
                  </a:lnTo>
                  <a:lnTo>
                    <a:pt x="393" y="17"/>
                  </a:lnTo>
                  <a:lnTo>
                    <a:pt x="387" y="12"/>
                  </a:lnTo>
                  <a:lnTo>
                    <a:pt x="381" y="9"/>
                  </a:lnTo>
                  <a:lnTo>
                    <a:pt x="375" y="5"/>
                  </a:lnTo>
                  <a:lnTo>
                    <a:pt x="368" y="3"/>
                  </a:lnTo>
                  <a:lnTo>
                    <a:pt x="361" y="2"/>
                  </a:lnTo>
                  <a:lnTo>
                    <a:pt x="354" y="1"/>
                  </a:lnTo>
                  <a:lnTo>
                    <a:pt x="346" y="0"/>
                  </a:ln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4" name="Полилиния 4744">
              <a:extLst>
                <a:ext uri="{FF2B5EF4-FFF2-40B4-BE49-F238E27FC236}">
                  <a16:creationId xmlns:a16="http://schemas.microsoft.com/office/drawing/2014/main" xmlns="" id="{5A76ECC7-C209-476D-BB16-D2195C8DD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13" y="3984625"/>
              <a:ext cx="133350" cy="85725"/>
            </a:xfrm>
            <a:custGeom>
              <a:avLst/>
              <a:gdLst>
                <a:gd name="T0" fmla="*/ 0 w 421"/>
                <a:gd name="T1" fmla="*/ 196 h 270"/>
                <a:gd name="T2" fmla="*/ 0 w 421"/>
                <a:gd name="T3" fmla="*/ 203 h 270"/>
                <a:gd name="T4" fmla="*/ 2 w 421"/>
                <a:gd name="T5" fmla="*/ 211 h 270"/>
                <a:gd name="T6" fmla="*/ 4 w 421"/>
                <a:gd name="T7" fmla="*/ 218 h 270"/>
                <a:gd name="T8" fmla="*/ 6 w 421"/>
                <a:gd name="T9" fmla="*/ 225 h 270"/>
                <a:gd name="T10" fmla="*/ 10 w 421"/>
                <a:gd name="T11" fmla="*/ 231 h 270"/>
                <a:gd name="T12" fmla="*/ 13 w 421"/>
                <a:gd name="T13" fmla="*/ 238 h 270"/>
                <a:gd name="T14" fmla="*/ 18 w 421"/>
                <a:gd name="T15" fmla="*/ 243 h 270"/>
                <a:gd name="T16" fmla="*/ 22 w 421"/>
                <a:gd name="T17" fmla="*/ 248 h 270"/>
                <a:gd name="T18" fmla="*/ 27 w 421"/>
                <a:gd name="T19" fmla="*/ 254 h 270"/>
                <a:gd name="T20" fmla="*/ 33 w 421"/>
                <a:gd name="T21" fmla="*/ 257 h 270"/>
                <a:gd name="T22" fmla="*/ 40 w 421"/>
                <a:gd name="T23" fmla="*/ 262 h 270"/>
                <a:gd name="T24" fmla="*/ 46 w 421"/>
                <a:gd name="T25" fmla="*/ 264 h 270"/>
                <a:gd name="T26" fmla="*/ 53 w 421"/>
                <a:gd name="T27" fmla="*/ 267 h 270"/>
                <a:gd name="T28" fmla="*/ 61 w 421"/>
                <a:gd name="T29" fmla="*/ 269 h 270"/>
                <a:gd name="T30" fmla="*/ 68 w 421"/>
                <a:gd name="T31" fmla="*/ 270 h 270"/>
                <a:gd name="T32" fmla="*/ 76 w 421"/>
                <a:gd name="T33" fmla="*/ 270 h 270"/>
                <a:gd name="T34" fmla="*/ 346 w 421"/>
                <a:gd name="T35" fmla="*/ 270 h 270"/>
                <a:gd name="T36" fmla="*/ 354 w 421"/>
                <a:gd name="T37" fmla="*/ 270 h 270"/>
                <a:gd name="T38" fmla="*/ 361 w 421"/>
                <a:gd name="T39" fmla="*/ 269 h 270"/>
                <a:gd name="T40" fmla="*/ 368 w 421"/>
                <a:gd name="T41" fmla="*/ 267 h 270"/>
                <a:gd name="T42" fmla="*/ 375 w 421"/>
                <a:gd name="T43" fmla="*/ 264 h 270"/>
                <a:gd name="T44" fmla="*/ 381 w 421"/>
                <a:gd name="T45" fmla="*/ 261 h 270"/>
                <a:gd name="T46" fmla="*/ 387 w 421"/>
                <a:gd name="T47" fmla="*/ 257 h 270"/>
                <a:gd name="T48" fmla="*/ 393 w 421"/>
                <a:gd name="T49" fmla="*/ 253 h 270"/>
                <a:gd name="T50" fmla="*/ 399 w 421"/>
                <a:gd name="T51" fmla="*/ 248 h 270"/>
                <a:gd name="T52" fmla="*/ 403 w 421"/>
                <a:gd name="T53" fmla="*/ 243 h 270"/>
                <a:gd name="T54" fmla="*/ 408 w 421"/>
                <a:gd name="T55" fmla="*/ 238 h 270"/>
                <a:gd name="T56" fmla="*/ 412 w 421"/>
                <a:gd name="T57" fmla="*/ 231 h 270"/>
                <a:gd name="T58" fmla="*/ 415 w 421"/>
                <a:gd name="T59" fmla="*/ 225 h 270"/>
                <a:gd name="T60" fmla="*/ 417 w 421"/>
                <a:gd name="T61" fmla="*/ 218 h 270"/>
                <a:gd name="T62" fmla="*/ 420 w 421"/>
                <a:gd name="T63" fmla="*/ 211 h 270"/>
                <a:gd name="T64" fmla="*/ 421 w 421"/>
                <a:gd name="T65" fmla="*/ 203 h 270"/>
                <a:gd name="T66" fmla="*/ 421 w 421"/>
                <a:gd name="T67" fmla="*/ 196 h 270"/>
                <a:gd name="T68" fmla="*/ 421 w 421"/>
                <a:gd name="T69" fmla="*/ 0 h 270"/>
                <a:gd name="T70" fmla="*/ 0 w 421"/>
                <a:gd name="T71" fmla="*/ 0 h 270"/>
                <a:gd name="T72" fmla="*/ 0 w 421"/>
                <a:gd name="T73" fmla="*/ 19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270">
                  <a:moveTo>
                    <a:pt x="0" y="196"/>
                  </a:moveTo>
                  <a:lnTo>
                    <a:pt x="0" y="203"/>
                  </a:lnTo>
                  <a:lnTo>
                    <a:pt x="2" y="211"/>
                  </a:lnTo>
                  <a:lnTo>
                    <a:pt x="4" y="218"/>
                  </a:lnTo>
                  <a:lnTo>
                    <a:pt x="6" y="225"/>
                  </a:lnTo>
                  <a:lnTo>
                    <a:pt x="10" y="231"/>
                  </a:lnTo>
                  <a:lnTo>
                    <a:pt x="13" y="238"/>
                  </a:lnTo>
                  <a:lnTo>
                    <a:pt x="18" y="243"/>
                  </a:lnTo>
                  <a:lnTo>
                    <a:pt x="22" y="248"/>
                  </a:lnTo>
                  <a:lnTo>
                    <a:pt x="27" y="254"/>
                  </a:lnTo>
                  <a:lnTo>
                    <a:pt x="33" y="257"/>
                  </a:lnTo>
                  <a:lnTo>
                    <a:pt x="40" y="262"/>
                  </a:lnTo>
                  <a:lnTo>
                    <a:pt x="46" y="264"/>
                  </a:lnTo>
                  <a:lnTo>
                    <a:pt x="53" y="267"/>
                  </a:lnTo>
                  <a:lnTo>
                    <a:pt x="61" y="269"/>
                  </a:lnTo>
                  <a:lnTo>
                    <a:pt x="68" y="270"/>
                  </a:lnTo>
                  <a:lnTo>
                    <a:pt x="76" y="270"/>
                  </a:lnTo>
                  <a:lnTo>
                    <a:pt x="346" y="270"/>
                  </a:lnTo>
                  <a:lnTo>
                    <a:pt x="354" y="270"/>
                  </a:lnTo>
                  <a:lnTo>
                    <a:pt x="361" y="269"/>
                  </a:lnTo>
                  <a:lnTo>
                    <a:pt x="368" y="267"/>
                  </a:lnTo>
                  <a:lnTo>
                    <a:pt x="375" y="264"/>
                  </a:lnTo>
                  <a:lnTo>
                    <a:pt x="381" y="261"/>
                  </a:lnTo>
                  <a:lnTo>
                    <a:pt x="387" y="257"/>
                  </a:lnTo>
                  <a:lnTo>
                    <a:pt x="393" y="253"/>
                  </a:lnTo>
                  <a:lnTo>
                    <a:pt x="399" y="248"/>
                  </a:lnTo>
                  <a:lnTo>
                    <a:pt x="403" y="243"/>
                  </a:lnTo>
                  <a:lnTo>
                    <a:pt x="408" y="238"/>
                  </a:lnTo>
                  <a:lnTo>
                    <a:pt x="412" y="231"/>
                  </a:lnTo>
                  <a:lnTo>
                    <a:pt x="415" y="225"/>
                  </a:lnTo>
                  <a:lnTo>
                    <a:pt x="417" y="218"/>
                  </a:lnTo>
                  <a:lnTo>
                    <a:pt x="420" y="211"/>
                  </a:lnTo>
                  <a:lnTo>
                    <a:pt x="421" y="203"/>
                  </a:lnTo>
                  <a:lnTo>
                    <a:pt x="421" y="196"/>
                  </a:lnTo>
                  <a:lnTo>
                    <a:pt x="421" y="0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5" name="Полилиния 4745">
              <a:extLst>
                <a:ext uri="{FF2B5EF4-FFF2-40B4-BE49-F238E27FC236}">
                  <a16:creationId xmlns:a16="http://schemas.microsoft.com/office/drawing/2014/main" xmlns="" id="{842A256B-87AA-4D95-A759-ECE316A17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3937000"/>
              <a:ext cx="134938" cy="38100"/>
            </a:xfrm>
            <a:custGeom>
              <a:avLst/>
              <a:gdLst>
                <a:gd name="T0" fmla="*/ 345 w 421"/>
                <a:gd name="T1" fmla="*/ 0 h 120"/>
                <a:gd name="T2" fmla="*/ 75 w 421"/>
                <a:gd name="T3" fmla="*/ 0 h 120"/>
                <a:gd name="T4" fmla="*/ 67 w 421"/>
                <a:gd name="T5" fmla="*/ 1 h 120"/>
                <a:gd name="T6" fmla="*/ 60 w 421"/>
                <a:gd name="T7" fmla="*/ 2 h 120"/>
                <a:gd name="T8" fmla="*/ 52 w 421"/>
                <a:gd name="T9" fmla="*/ 3 h 120"/>
                <a:gd name="T10" fmla="*/ 45 w 421"/>
                <a:gd name="T11" fmla="*/ 5 h 120"/>
                <a:gd name="T12" fmla="*/ 39 w 421"/>
                <a:gd name="T13" fmla="*/ 9 h 120"/>
                <a:gd name="T14" fmla="*/ 33 w 421"/>
                <a:gd name="T15" fmla="*/ 12 h 120"/>
                <a:gd name="T16" fmla="*/ 27 w 421"/>
                <a:gd name="T17" fmla="*/ 17 h 120"/>
                <a:gd name="T18" fmla="*/ 22 w 421"/>
                <a:gd name="T19" fmla="*/ 22 h 120"/>
                <a:gd name="T20" fmla="*/ 17 w 421"/>
                <a:gd name="T21" fmla="*/ 27 h 120"/>
                <a:gd name="T22" fmla="*/ 13 w 421"/>
                <a:gd name="T23" fmla="*/ 33 h 120"/>
                <a:gd name="T24" fmla="*/ 9 w 421"/>
                <a:gd name="T25" fmla="*/ 39 h 120"/>
                <a:gd name="T26" fmla="*/ 6 w 421"/>
                <a:gd name="T27" fmla="*/ 46 h 120"/>
                <a:gd name="T28" fmla="*/ 4 w 421"/>
                <a:gd name="T29" fmla="*/ 53 h 120"/>
                <a:gd name="T30" fmla="*/ 1 w 421"/>
                <a:gd name="T31" fmla="*/ 60 h 120"/>
                <a:gd name="T32" fmla="*/ 0 w 421"/>
                <a:gd name="T33" fmla="*/ 67 h 120"/>
                <a:gd name="T34" fmla="*/ 0 w 421"/>
                <a:gd name="T35" fmla="*/ 75 h 120"/>
                <a:gd name="T36" fmla="*/ 0 w 421"/>
                <a:gd name="T37" fmla="*/ 120 h 120"/>
                <a:gd name="T38" fmla="*/ 421 w 421"/>
                <a:gd name="T39" fmla="*/ 120 h 120"/>
                <a:gd name="T40" fmla="*/ 421 w 421"/>
                <a:gd name="T41" fmla="*/ 75 h 120"/>
                <a:gd name="T42" fmla="*/ 421 w 421"/>
                <a:gd name="T43" fmla="*/ 67 h 120"/>
                <a:gd name="T44" fmla="*/ 419 w 421"/>
                <a:gd name="T45" fmla="*/ 60 h 120"/>
                <a:gd name="T46" fmla="*/ 417 w 421"/>
                <a:gd name="T47" fmla="*/ 53 h 120"/>
                <a:gd name="T48" fmla="*/ 415 w 421"/>
                <a:gd name="T49" fmla="*/ 46 h 120"/>
                <a:gd name="T50" fmla="*/ 411 w 421"/>
                <a:gd name="T51" fmla="*/ 39 h 120"/>
                <a:gd name="T52" fmla="*/ 408 w 421"/>
                <a:gd name="T53" fmla="*/ 33 h 120"/>
                <a:gd name="T54" fmla="*/ 403 w 421"/>
                <a:gd name="T55" fmla="*/ 27 h 120"/>
                <a:gd name="T56" fmla="*/ 399 w 421"/>
                <a:gd name="T57" fmla="*/ 22 h 120"/>
                <a:gd name="T58" fmla="*/ 393 w 421"/>
                <a:gd name="T59" fmla="*/ 17 h 120"/>
                <a:gd name="T60" fmla="*/ 387 w 421"/>
                <a:gd name="T61" fmla="*/ 12 h 120"/>
                <a:gd name="T62" fmla="*/ 381 w 421"/>
                <a:gd name="T63" fmla="*/ 9 h 120"/>
                <a:gd name="T64" fmla="*/ 374 w 421"/>
                <a:gd name="T65" fmla="*/ 5 h 120"/>
                <a:gd name="T66" fmla="*/ 367 w 421"/>
                <a:gd name="T67" fmla="*/ 3 h 120"/>
                <a:gd name="T68" fmla="*/ 360 w 421"/>
                <a:gd name="T69" fmla="*/ 2 h 120"/>
                <a:gd name="T70" fmla="*/ 353 w 421"/>
                <a:gd name="T71" fmla="*/ 1 h 120"/>
                <a:gd name="T72" fmla="*/ 345 w 421"/>
                <a:gd name="T73" fmla="*/ 0 h 120"/>
                <a:gd name="T74" fmla="*/ 345 w 421"/>
                <a:gd name="T7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120">
                  <a:moveTo>
                    <a:pt x="345" y="0"/>
                  </a:moveTo>
                  <a:lnTo>
                    <a:pt x="75" y="0"/>
                  </a:lnTo>
                  <a:lnTo>
                    <a:pt x="67" y="1"/>
                  </a:lnTo>
                  <a:lnTo>
                    <a:pt x="60" y="2"/>
                  </a:lnTo>
                  <a:lnTo>
                    <a:pt x="52" y="3"/>
                  </a:lnTo>
                  <a:lnTo>
                    <a:pt x="45" y="5"/>
                  </a:lnTo>
                  <a:lnTo>
                    <a:pt x="39" y="9"/>
                  </a:lnTo>
                  <a:lnTo>
                    <a:pt x="33" y="12"/>
                  </a:lnTo>
                  <a:lnTo>
                    <a:pt x="27" y="17"/>
                  </a:lnTo>
                  <a:lnTo>
                    <a:pt x="22" y="22"/>
                  </a:lnTo>
                  <a:lnTo>
                    <a:pt x="17" y="27"/>
                  </a:lnTo>
                  <a:lnTo>
                    <a:pt x="13" y="33"/>
                  </a:lnTo>
                  <a:lnTo>
                    <a:pt x="9" y="39"/>
                  </a:lnTo>
                  <a:lnTo>
                    <a:pt x="6" y="46"/>
                  </a:lnTo>
                  <a:lnTo>
                    <a:pt x="4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5"/>
                  </a:lnTo>
                  <a:lnTo>
                    <a:pt x="0" y="120"/>
                  </a:lnTo>
                  <a:lnTo>
                    <a:pt x="421" y="120"/>
                  </a:lnTo>
                  <a:lnTo>
                    <a:pt x="421" y="75"/>
                  </a:lnTo>
                  <a:lnTo>
                    <a:pt x="421" y="67"/>
                  </a:lnTo>
                  <a:lnTo>
                    <a:pt x="419" y="60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1" y="39"/>
                  </a:lnTo>
                  <a:lnTo>
                    <a:pt x="408" y="33"/>
                  </a:lnTo>
                  <a:lnTo>
                    <a:pt x="403" y="27"/>
                  </a:lnTo>
                  <a:lnTo>
                    <a:pt x="399" y="22"/>
                  </a:lnTo>
                  <a:lnTo>
                    <a:pt x="393" y="17"/>
                  </a:lnTo>
                  <a:lnTo>
                    <a:pt x="387" y="12"/>
                  </a:lnTo>
                  <a:lnTo>
                    <a:pt x="381" y="9"/>
                  </a:lnTo>
                  <a:lnTo>
                    <a:pt x="374" y="5"/>
                  </a:lnTo>
                  <a:lnTo>
                    <a:pt x="367" y="3"/>
                  </a:lnTo>
                  <a:lnTo>
                    <a:pt x="360" y="2"/>
                  </a:lnTo>
                  <a:lnTo>
                    <a:pt x="353" y="1"/>
                  </a:lnTo>
                  <a:lnTo>
                    <a:pt x="345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6" name="Полилиния 4746">
              <a:extLst>
                <a:ext uri="{FF2B5EF4-FFF2-40B4-BE49-F238E27FC236}">
                  <a16:creationId xmlns:a16="http://schemas.microsoft.com/office/drawing/2014/main" xmlns="" id="{3D60C298-D43E-4861-BEA9-D00241730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3984625"/>
              <a:ext cx="134938" cy="85725"/>
            </a:xfrm>
            <a:custGeom>
              <a:avLst/>
              <a:gdLst>
                <a:gd name="T0" fmla="*/ 0 w 421"/>
                <a:gd name="T1" fmla="*/ 196 h 270"/>
                <a:gd name="T2" fmla="*/ 0 w 421"/>
                <a:gd name="T3" fmla="*/ 203 h 270"/>
                <a:gd name="T4" fmla="*/ 1 w 421"/>
                <a:gd name="T5" fmla="*/ 211 h 270"/>
                <a:gd name="T6" fmla="*/ 4 w 421"/>
                <a:gd name="T7" fmla="*/ 218 h 270"/>
                <a:gd name="T8" fmla="*/ 6 w 421"/>
                <a:gd name="T9" fmla="*/ 225 h 270"/>
                <a:gd name="T10" fmla="*/ 9 w 421"/>
                <a:gd name="T11" fmla="*/ 231 h 270"/>
                <a:gd name="T12" fmla="*/ 13 w 421"/>
                <a:gd name="T13" fmla="*/ 238 h 270"/>
                <a:gd name="T14" fmla="*/ 17 w 421"/>
                <a:gd name="T15" fmla="*/ 243 h 270"/>
                <a:gd name="T16" fmla="*/ 22 w 421"/>
                <a:gd name="T17" fmla="*/ 248 h 270"/>
                <a:gd name="T18" fmla="*/ 27 w 421"/>
                <a:gd name="T19" fmla="*/ 254 h 270"/>
                <a:gd name="T20" fmla="*/ 33 w 421"/>
                <a:gd name="T21" fmla="*/ 257 h 270"/>
                <a:gd name="T22" fmla="*/ 39 w 421"/>
                <a:gd name="T23" fmla="*/ 262 h 270"/>
                <a:gd name="T24" fmla="*/ 45 w 421"/>
                <a:gd name="T25" fmla="*/ 264 h 270"/>
                <a:gd name="T26" fmla="*/ 52 w 421"/>
                <a:gd name="T27" fmla="*/ 267 h 270"/>
                <a:gd name="T28" fmla="*/ 60 w 421"/>
                <a:gd name="T29" fmla="*/ 269 h 270"/>
                <a:gd name="T30" fmla="*/ 67 w 421"/>
                <a:gd name="T31" fmla="*/ 270 h 270"/>
                <a:gd name="T32" fmla="*/ 75 w 421"/>
                <a:gd name="T33" fmla="*/ 270 h 270"/>
                <a:gd name="T34" fmla="*/ 345 w 421"/>
                <a:gd name="T35" fmla="*/ 270 h 270"/>
                <a:gd name="T36" fmla="*/ 353 w 421"/>
                <a:gd name="T37" fmla="*/ 270 h 270"/>
                <a:gd name="T38" fmla="*/ 360 w 421"/>
                <a:gd name="T39" fmla="*/ 269 h 270"/>
                <a:gd name="T40" fmla="*/ 367 w 421"/>
                <a:gd name="T41" fmla="*/ 267 h 270"/>
                <a:gd name="T42" fmla="*/ 374 w 421"/>
                <a:gd name="T43" fmla="*/ 264 h 270"/>
                <a:gd name="T44" fmla="*/ 381 w 421"/>
                <a:gd name="T45" fmla="*/ 261 h 270"/>
                <a:gd name="T46" fmla="*/ 387 w 421"/>
                <a:gd name="T47" fmla="*/ 257 h 270"/>
                <a:gd name="T48" fmla="*/ 393 w 421"/>
                <a:gd name="T49" fmla="*/ 253 h 270"/>
                <a:gd name="T50" fmla="*/ 399 w 421"/>
                <a:gd name="T51" fmla="*/ 248 h 270"/>
                <a:gd name="T52" fmla="*/ 403 w 421"/>
                <a:gd name="T53" fmla="*/ 243 h 270"/>
                <a:gd name="T54" fmla="*/ 408 w 421"/>
                <a:gd name="T55" fmla="*/ 238 h 270"/>
                <a:gd name="T56" fmla="*/ 411 w 421"/>
                <a:gd name="T57" fmla="*/ 231 h 270"/>
                <a:gd name="T58" fmla="*/ 415 w 421"/>
                <a:gd name="T59" fmla="*/ 225 h 270"/>
                <a:gd name="T60" fmla="*/ 417 w 421"/>
                <a:gd name="T61" fmla="*/ 218 h 270"/>
                <a:gd name="T62" fmla="*/ 419 w 421"/>
                <a:gd name="T63" fmla="*/ 211 h 270"/>
                <a:gd name="T64" fmla="*/ 421 w 421"/>
                <a:gd name="T65" fmla="*/ 203 h 270"/>
                <a:gd name="T66" fmla="*/ 421 w 421"/>
                <a:gd name="T67" fmla="*/ 196 h 270"/>
                <a:gd name="T68" fmla="*/ 421 w 421"/>
                <a:gd name="T69" fmla="*/ 0 h 270"/>
                <a:gd name="T70" fmla="*/ 0 w 421"/>
                <a:gd name="T71" fmla="*/ 0 h 270"/>
                <a:gd name="T72" fmla="*/ 0 w 421"/>
                <a:gd name="T73" fmla="*/ 19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270">
                  <a:moveTo>
                    <a:pt x="0" y="196"/>
                  </a:moveTo>
                  <a:lnTo>
                    <a:pt x="0" y="203"/>
                  </a:lnTo>
                  <a:lnTo>
                    <a:pt x="1" y="211"/>
                  </a:lnTo>
                  <a:lnTo>
                    <a:pt x="4" y="218"/>
                  </a:lnTo>
                  <a:lnTo>
                    <a:pt x="6" y="225"/>
                  </a:lnTo>
                  <a:lnTo>
                    <a:pt x="9" y="231"/>
                  </a:lnTo>
                  <a:lnTo>
                    <a:pt x="13" y="238"/>
                  </a:lnTo>
                  <a:lnTo>
                    <a:pt x="17" y="243"/>
                  </a:lnTo>
                  <a:lnTo>
                    <a:pt x="22" y="248"/>
                  </a:lnTo>
                  <a:lnTo>
                    <a:pt x="27" y="254"/>
                  </a:lnTo>
                  <a:lnTo>
                    <a:pt x="33" y="257"/>
                  </a:lnTo>
                  <a:lnTo>
                    <a:pt x="39" y="262"/>
                  </a:lnTo>
                  <a:lnTo>
                    <a:pt x="45" y="264"/>
                  </a:lnTo>
                  <a:lnTo>
                    <a:pt x="52" y="267"/>
                  </a:lnTo>
                  <a:lnTo>
                    <a:pt x="60" y="269"/>
                  </a:lnTo>
                  <a:lnTo>
                    <a:pt x="67" y="270"/>
                  </a:lnTo>
                  <a:lnTo>
                    <a:pt x="75" y="270"/>
                  </a:lnTo>
                  <a:lnTo>
                    <a:pt x="345" y="270"/>
                  </a:lnTo>
                  <a:lnTo>
                    <a:pt x="353" y="270"/>
                  </a:lnTo>
                  <a:lnTo>
                    <a:pt x="360" y="269"/>
                  </a:lnTo>
                  <a:lnTo>
                    <a:pt x="367" y="267"/>
                  </a:lnTo>
                  <a:lnTo>
                    <a:pt x="374" y="264"/>
                  </a:lnTo>
                  <a:lnTo>
                    <a:pt x="381" y="261"/>
                  </a:lnTo>
                  <a:lnTo>
                    <a:pt x="387" y="257"/>
                  </a:lnTo>
                  <a:lnTo>
                    <a:pt x="393" y="253"/>
                  </a:lnTo>
                  <a:lnTo>
                    <a:pt x="399" y="248"/>
                  </a:lnTo>
                  <a:lnTo>
                    <a:pt x="403" y="243"/>
                  </a:lnTo>
                  <a:lnTo>
                    <a:pt x="408" y="238"/>
                  </a:lnTo>
                  <a:lnTo>
                    <a:pt x="411" y="231"/>
                  </a:lnTo>
                  <a:lnTo>
                    <a:pt x="415" y="225"/>
                  </a:lnTo>
                  <a:lnTo>
                    <a:pt x="417" y="218"/>
                  </a:lnTo>
                  <a:lnTo>
                    <a:pt x="419" y="211"/>
                  </a:lnTo>
                  <a:lnTo>
                    <a:pt x="421" y="203"/>
                  </a:lnTo>
                  <a:lnTo>
                    <a:pt x="421" y="196"/>
                  </a:lnTo>
                  <a:lnTo>
                    <a:pt x="421" y="0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7" name="Полилиния 4747">
              <a:extLst>
                <a:ext uri="{FF2B5EF4-FFF2-40B4-BE49-F238E27FC236}">
                  <a16:creationId xmlns:a16="http://schemas.microsoft.com/office/drawing/2014/main" xmlns="" id="{29B54F52-E2CA-455A-9AA3-2B20BE885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13" y="4137025"/>
              <a:ext cx="133350" cy="85725"/>
            </a:xfrm>
            <a:custGeom>
              <a:avLst/>
              <a:gdLst>
                <a:gd name="T0" fmla="*/ 0 w 421"/>
                <a:gd name="T1" fmla="*/ 194 h 270"/>
                <a:gd name="T2" fmla="*/ 0 w 421"/>
                <a:gd name="T3" fmla="*/ 203 h 270"/>
                <a:gd name="T4" fmla="*/ 2 w 421"/>
                <a:gd name="T5" fmla="*/ 209 h 270"/>
                <a:gd name="T6" fmla="*/ 4 w 421"/>
                <a:gd name="T7" fmla="*/ 218 h 270"/>
                <a:gd name="T8" fmla="*/ 6 w 421"/>
                <a:gd name="T9" fmla="*/ 225 h 270"/>
                <a:gd name="T10" fmla="*/ 10 w 421"/>
                <a:gd name="T11" fmla="*/ 230 h 270"/>
                <a:gd name="T12" fmla="*/ 13 w 421"/>
                <a:gd name="T13" fmla="*/ 237 h 270"/>
                <a:gd name="T14" fmla="*/ 18 w 421"/>
                <a:gd name="T15" fmla="*/ 243 h 270"/>
                <a:gd name="T16" fmla="*/ 22 w 421"/>
                <a:gd name="T17" fmla="*/ 248 h 270"/>
                <a:gd name="T18" fmla="*/ 27 w 421"/>
                <a:gd name="T19" fmla="*/ 252 h 270"/>
                <a:gd name="T20" fmla="*/ 33 w 421"/>
                <a:gd name="T21" fmla="*/ 257 h 270"/>
                <a:gd name="T22" fmla="*/ 40 w 421"/>
                <a:gd name="T23" fmla="*/ 262 h 270"/>
                <a:gd name="T24" fmla="*/ 46 w 421"/>
                <a:gd name="T25" fmla="*/ 264 h 270"/>
                <a:gd name="T26" fmla="*/ 53 w 421"/>
                <a:gd name="T27" fmla="*/ 266 h 270"/>
                <a:gd name="T28" fmla="*/ 61 w 421"/>
                <a:gd name="T29" fmla="*/ 269 h 270"/>
                <a:gd name="T30" fmla="*/ 68 w 421"/>
                <a:gd name="T31" fmla="*/ 270 h 270"/>
                <a:gd name="T32" fmla="*/ 76 w 421"/>
                <a:gd name="T33" fmla="*/ 270 h 270"/>
                <a:gd name="T34" fmla="*/ 346 w 421"/>
                <a:gd name="T35" fmla="*/ 270 h 270"/>
                <a:gd name="T36" fmla="*/ 354 w 421"/>
                <a:gd name="T37" fmla="*/ 270 h 270"/>
                <a:gd name="T38" fmla="*/ 361 w 421"/>
                <a:gd name="T39" fmla="*/ 269 h 270"/>
                <a:gd name="T40" fmla="*/ 368 w 421"/>
                <a:gd name="T41" fmla="*/ 266 h 270"/>
                <a:gd name="T42" fmla="*/ 375 w 421"/>
                <a:gd name="T43" fmla="*/ 264 h 270"/>
                <a:gd name="T44" fmla="*/ 381 w 421"/>
                <a:gd name="T45" fmla="*/ 260 h 270"/>
                <a:gd name="T46" fmla="*/ 387 w 421"/>
                <a:gd name="T47" fmla="*/ 257 h 270"/>
                <a:gd name="T48" fmla="*/ 393 w 421"/>
                <a:gd name="T49" fmla="*/ 252 h 270"/>
                <a:gd name="T50" fmla="*/ 399 w 421"/>
                <a:gd name="T51" fmla="*/ 248 h 270"/>
                <a:gd name="T52" fmla="*/ 403 w 421"/>
                <a:gd name="T53" fmla="*/ 243 h 270"/>
                <a:gd name="T54" fmla="*/ 408 w 421"/>
                <a:gd name="T55" fmla="*/ 237 h 270"/>
                <a:gd name="T56" fmla="*/ 412 w 421"/>
                <a:gd name="T57" fmla="*/ 230 h 270"/>
                <a:gd name="T58" fmla="*/ 415 w 421"/>
                <a:gd name="T59" fmla="*/ 225 h 270"/>
                <a:gd name="T60" fmla="*/ 417 w 421"/>
                <a:gd name="T61" fmla="*/ 218 h 270"/>
                <a:gd name="T62" fmla="*/ 420 w 421"/>
                <a:gd name="T63" fmla="*/ 211 h 270"/>
                <a:gd name="T64" fmla="*/ 421 w 421"/>
                <a:gd name="T65" fmla="*/ 203 h 270"/>
                <a:gd name="T66" fmla="*/ 421 w 421"/>
                <a:gd name="T67" fmla="*/ 196 h 270"/>
                <a:gd name="T68" fmla="*/ 421 w 421"/>
                <a:gd name="T69" fmla="*/ 0 h 270"/>
                <a:gd name="T70" fmla="*/ 0 w 421"/>
                <a:gd name="T71" fmla="*/ 0 h 270"/>
                <a:gd name="T72" fmla="*/ 0 w 421"/>
                <a:gd name="T73" fmla="*/ 19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270">
                  <a:moveTo>
                    <a:pt x="0" y="194"/>
                  </a:moveTo>
                  <a:lnTo>
                    <a:pt x="0" y="203"/>
                  </a:lnTo>
                  <a:lnTo>
                    <a:pt x="2" y="209"/>
                  </a:lnTo>
                  <a:lnTo>
                    <a:pt x="4" y="218"/>
                  </a:lnTo>
                  <a:lnTo>
                    <a:pt x="6" y="225"/>
                  </a:lnTo>
                  <a:lnTo>
                    <a:pt x="10" y="230"/>
                  </a:lnTo>
                  <a:lnTo>
                    <a:pt x="13" y="237"/>
                  </a:lnTo>
                  <a:lnTo>
                    <a:pt x="18" y="243"/>
                  </a:lnTo>
                  <a:lnTo>
                    <a:pt x="22" y="248"/>
                  </a:lnTo>
                  <a:lnTo>
                    <a:pt x="27" y="252"/>
                  </a:lnTo>
                  <a:lnTo>
                    <a:pt x="33" y="257"/>
                  </a:lnTo>
                  <a:lnTo>
                    <a:pt x="40" y="262"/>
                  </a:lnTo>
                  <a:lnTo>
                    <a:pt x="46" y="264"/>
                  </a:lnTo>
                  <a:lnTo>
                    <a:pt x="53" y="266"/>
                  </a:lnTo>
                  <a:lnTo>
                    <a:pt x="61" y="269"/>
                  </a:lnTo>
                  <a:lnTo>
                    <a:pt x="68" y="270"/>
                  </a:lnTo>
                  <a:lnTo>
                    <a:pt x="76" y="270"/>
                  </a:lnTo>
                  <a:lnTo>
                    <a:pt x="346" y="270"/>
                  </a:lnTo>
                  <a:lnTo>
                    <a:pt x="354" y="270"/>
                  </a:lnTo>
                  <a:lnTo>
                    <a:pt x="361" y="269"/>
                  </a:lnTo>
                  <a:lnTo>
                    <a:pt x="368" y="266"/>
                  </a:lnTo>
                  <a:lnTo>
                    <a:pt x="375" y="264"/>
                  </a:lnTo>
                  <a:lnTo>
                    <a:pt x="381" y="260"/>
                  </a:lnTo>
                  <a:lnTo>
                    <a:pt x="387" y="257"/>
                  </a:lnTo>
                  <a:lnTo>
                    <a:pt x="393" y="252"/>
                  </a:lnTo>
                  <a:lnTo>
                    <a:pt x="399" y="248"/>
                  </a:lnTo>
                  <a:lnTo>
                    <a:pt x="403" y="243"/>
                  </a:lnTo>
                  <a:lnTo>
                    <a:pt x="408" y="237"/>
                  </a:lnTo>
                  <a:lnTo>
                    <a:pt x="412" y="230"/>
                  </a:lnTo>
                  <a:lnTo>
                    <a:pt x="415" y="225"/>
                  </a:lnTo>
                  <a:lnTo>
                    <a:pt x="417" y="218"/>
                  </a:lnTo>
                  <a:lnTo>
                    <a:pt x="420" y="211"/>
                  </a:lnTo>
                  <a:lnTo>
                    <a:pt x="421" y="203"/>
                  </a:lnTo>
                  <a:lnTo>
                    <a:pt x="421" y="196"/>
                  </a:lnTo>
                  <a:lnTo>
                    <a:pt x="421" y="0"/>
                  </a:lnTo>
                  <a:lnTo>
                    <a:pt x="0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8" name="Полилиния 4748">
              <a:extLst>
                <a:ext uri="{FF2B5EF4-FFF2-40B4-BE49-F238E27FC236}">
                  <a16:creationId xmlns:a16="http://schemas.microsoft.com/office/drawing/2014/main" xmlns="" id="{46C54F87-D686-45B0-AC4F-BD4AD01BD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613" y="4089400"/>
              <a:ext cx="133350" cy="38100"/>
            </a:xfrm>
            <a:custGeom>
              <a:avLst/>
              <a:gdLst>
                <a:gd name="T0" fmla="*/ 346 w 421"/>
                <a:gd name="T1" fmla="*/ 0 h 121"/>
                <a:gd name="T2" fmla="*/ 76 w 421"/>
                <a:gd name="T3" fmla="*/ 0 h 121"/>
                <a:gd name="T4" fmla="*/ 68 w 421"/>
                <a:gd name="T5" fmla="*/ 1 h 121"/>
                <a:gd name="T6" fmla="*/ 61 w 421"/>
                <a:gd name="T7" fmla="*/ 3 h 121"/>
                <a:gd name="T8" fmla="*/ 53 w 421"/>
                <a:gd name="T9" fmla="*/ 4 h 121"/>
                <a:gd name="T10" fmla="*/ 46 w 421"/>
                <a:gd name="T11" fmla="*/ 6 h 121"/>
                <a:gd name="T12" fmla="*/ 40 w 421"/>
                <a:gd name="T13" fmla="*/ 10 h 121"/>
                <a:gd name="T14" fmla="*/ 33 w 421"/>
                <a:gd name="T15" fmla="*/ 13 h 121"/>
                <a:gd name="T16" fmla="*/ 27 w 421"/>
                <a:gd name="T17" fmla="*/ 18 h 121"/>
                <a:gd name="T18" fmla="*/ 22 w 421"/>
                <a:gd name="T19" fmla="*/ 22 h 121"/>
                <a:gd name="T20" fmla="*/ 18 w 421"/>
                <a:gd name="T21" fmla="*/ 28 h 121"/>
                <a:gd name="T22" fmla="*/ 13 w 421"/>
                <a:gd name="T23" fmla="*/ 34 h 121"/>
                <a:gd name="T24" fmla="*/ 10 w 421"/>
                <a:gd name="T25" fmla="*/ 40 h 121"/>
                <a:gd name="T26" fmla="*/ 6 w 421"/>
                <a:gd name="T27" fmla="*/ 47 h 121"/>
                <a:gd name="T28" fmla="*/ 4 w 421"/>
                <a:gd name="T29" fmla="*/ 54 h 121"/>
                <a:gd name="T30" fmla="*/ 2 w 421"/>
                <a:gd name="T31" fmla="*/ 61 h 121"/>
                <a:gd name="T32" fmla="*/ 0 w 421"/>
                <a:gd name="T33" fmla="*/ 67 h 121"/>
                <a:gd name="T34" fmla="*/ 0 w 421"/>
                <a:gd name="T35" fmla="*/ 76 h 121"/>
                <a:gd name="T36" fmla="*/ 0 w 421"/>
                <a:gd name="T37" fmla="*/ 121 h 121"/>
                <a:gd name="T38" fmla="*/ 421 w 421"/>
                <a:gd name="T39" fmla="*/ 121 h 121"/>
                <a:gd name="T40" fmla="*/ 421 w 421"/>
                <a:gd name="T41" fmla="*/ 76 h 121"/>
                <a:gd name="T42" fmla="*/ 421 w 421"/>
                <a:gd name="T43" fmla="*/ 67 h 121"/>
                <a:gd name="T44" fmla="*/ 420 w 421"/>
                <a:gd name="T45" fmla="*/ 61 h 121"/>
                <a:gd name="T46" fmla="*/ 417 w 421"/>
                <a:gd name="T47" fmla="*/ 54 h 121"/>
                <a:gd name="T48" fmla="*/ 415 w 421"/>
                <a:gd name="T49" fmla="*/ 47 h 121"/>
                <a:gd name="T50" fmla="*/ 412 w 421"/>
                <a:gd name="T51" fmla="*/ 40 h 121"/>
                <a:gd name="T52" fmla="*/ 408 w 421"/>
                <a:gd name="T53" fmla="*/ 34 h 121"/>
                <a:gd name="T54" fmla="*/ 403 w 421"/>
                <a:gd name="T55" fmla="*/ 28 h 121"/>
                <a:gd name="T56" fmla="*/ 399 w 421"/>
                <a:gd name="T57" fmla="*/ 22 h 121"/>
                <a:gd name="T58" fmla="*/ 393 w 421"/>
                <a:gd name="T59" fmla="*/ 18 h 121"/>
                <a:gd name="T60" fmla="*/ 387 w 421"/>
                <a:gd name="T61" fmla="*/ 13 h 121"/>
                <a:gd name="T62" fmla="*/ 381 w 421"/>
                <a:gd name="T63" fmla="*/ 10 h 121"/>
                <a:gd name="T64" fmla="*/ 375 w 421"/>
                <a:gd name="T65" fmla="*/ 6 h 121"/>
                <a:gd name="T66" fmla="*/ 368 w 421"/>
                <a:gd name="T67" fmla="*/ 4 h 121"/>
                <a:gd name="T68" fmla="*/ 361 w 421"/>
                <a:gd name="T69" fmla="*/ 3 h 121"/>
                <a:gd name="T70" fmla="*/ 354 w 421"/>
                <a:gd name="T71" fmla="*/ 1 h 121"/>
                <a:gd name="T72" fmla="*/ 346 w 421"/>
                <a:gd name="T7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121">
                  <a:moveTo>
                    <a:pt x="346" y="0"/>
                  </a:moveTo>
                  <a:lnTo>
                    <a:pt x="76" y="0"/>
                  </a:lnTo>
                  <a:lnTo>
                    <a:pt x="68" y="1"/>
                  </a:lnTo>
                  <a:lnTo>
                    <a:pt x="61" y="3"/>
                  </a:lnTo>
                  <a:lnTo>
                    <a:pt x="53" y="4"/>
                  </a:lnTo>
                  <a:lnTo>
                    <a:pt x="46" y="6"/>
                  </a:lnTo>
                  <a:lnTo>
                    <a:pt x="40" y="10"/>
                  </a:lnTo>
                  <a:lnTo>
                    <a:pt x="33" y="13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8"/>
                  </a:lnTo>
                  <a:lnTo>
                    <a:pt x="13" y="34"/>
                  </a:lnTo>
                  <a:lnTo>
                    <a:pt x="10" y="40"/>
                  </a:lnTo>
                  <a:lnTo>
                    <a:pt x="6" y="47"/>
                  </a:lnTo>
                  <a:lnTo>
                    <a:pt x="4" y="54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76"/>
                  </a:lnTo>
                  <a:lnTo>
                    <a:pt x="0" y="121"/>
                  </a:lnTo>
                  <a:lnTo>
                    <a:pt x="421" y="121"/>
                  </a:lnTo>
                  <a:lnTo>
                    <a:pt x="421" y="76"/>
                  </a:lnTo>
                  <a:lnTo>
                    <a:pt x="421" y="67"/>
                  </a:lnTo>
                  <a:lnTo>
                    <a:pt x="420" y="61"/>
                  </a:lnTo>
                  <a:lnTo>
                    <a:pt x="417" y="54"/>
                  </a:lnTo>
                  <a:lnTo>
                    <a:pt x="415" y="47"/>
                  </a:lnTo>
                  <a:lnTo>
                    <a:pt x="412" y="40"/>
                  </a:lnTo>
                  <a:lnTo>
                    <a:pt x="408" y="34"/>
                  </a:lnTo>
                  <a:lnTo>
                    <a:pt x="403" y="28"/>
                  </a:lnTo>
                  <a:lnTo>
                    <a:pt x="399" y="22"/>
                  </a:lnTo>
                  <a:lnTo>
                    <a:pt x="393" y="18"/>
                  </a:lnTo>
                  <a:lnTo>
                    <a:pt x="387" y="13"/>
                  </a:lnTo>
                  <a:lnTo>
                    <a:pt x="381" y="10"/>
                  </a:lnTo>
                  <a:lnTo>
                    <a:pt x="375" y="6"/>
                  </a:lnTo>
                  <a:lnTo>
                    <a:pt x="368" y="4"/>
                  </a:lnTo>
                  <a:lnTo>
                    <a:pt x="361" y="3"/>
                  </a:lnTo>
                  <a:lnTo>
                    <a:pt x="354" y="1"/>
                  </a:ln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99" name="Полилиния 4749">
              <a:extLst>
                <a:ext uri="{FF2B5EF4-FFF2-40B4-BE49-F238E27FC236}">
                  <a16:creationId xmlns:a16="http://schemas.microsoft.com/office/drawing/2014/main" xmlns="" id="{2AD4B2ED-3FF5-413A-9E75-6FD5885D4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4137025"/>
              <a:ext cx="134938" cy="85725"/>
            </a:xfrm>
            <a:custGeom>
              <a:avLst/>
              <a:gdLst>
                <a:gd name="T0" fmla="*/ 0 w 421"/>
                <a:gd name="T1" fmla="*/ 194 h 270"/>
                <a:gd name="T2" fmla="*/ 0 w 421"/>
                <a:gd name="T3" fmla="*/ 203 h 270"/>
                <a:gd name="T4" fmla="*/ 1 w 421"/>
                <a:gd name="T5" fmla="*/ 209 h 270"/>
                <a:gd name="T6" fmla="*/ 4 w 421"/>
                <a:gd name="T7" fmla="*/ 218 h 270"/>
                <a:gd name="T8" fmla="*/ 6 w 421"/>
                <a:gd name="T9" fmla="*/ 225 h 270"/>
                <a:gd name="T10" fmla="*/ 9 w 421"/>
                <a:gd name="T11" fmla="*/ 230 h 270"/>
                <a:gd name="T12" fmla="*/ 13 w 421"/>
                <a:gd name="T13" fmla="*/ 237 h 270"/>
                <a:gd name="T14" fmla="*/ 17 w 421"/>
                <a:gd name="T15" fmla="*/ 243 h 270"/>
                <a:gd name="T16" fmla="*/ 22 w 421"/>
                <a:gd name="T17" fmla="*/ 248 h 270"/>
                <a:gd name="T18" fmla="*/ 27 w 421"/>
                <a:gd name="T19" fmla="*/ 252 h 270"/>
                <a:gd name="T20" fmla="*/ 33 w 421"/>
                <a:gd name="T21" fmla="*/ 257 h 270"/>
                <a:gd name="T22" fmla="*/ 39 w 421"/>
                <a:gd name="T23" fmla="*/ 262 h 270"/>
                <a:gd name="T24" fmla="*/ 45 w 421"/>
                <a:gd name="T25" fmla="*/ 264 h 270"/>
                <a:gd name="T26" fmla="*/ 52 w 421"/>
                <a:gd name="T27" fmla="*/ 266 h 270"/>
                <a:gd name="T28" fmla="*/ 60 w 421"/>
                <a:gd name="T29" fmla="*/ 269 h 270"/>
                <a:gd name="T30" fmla="*/ 67 w 421"/>
                <a:gd name="T31" fmla="*/ 270 h 270"/>
                <a:gd name="T32" fmla="*/ 75 w 421"/>
                <a:gd name="T33" fmla="*/ 270 h 270"/>
                <a:gd name="T34" fmla="*/ 345 w 421"/>
                <a:gd name="T35" fmla="*/ 270 h 270"/>
                <a:gd name="T36" fmla="*/ 353 w 421"/>
                <a:gd name="T37" fmla="*/ 270 h 270"/>
                <a:gd name="T38" fmla="*/ 360 w 421"/>
                <a:gd name="T39" fmla="*/ 269 h 270"/>
                <a:gd name="T40" fmla="*/ 367 w 421"/>
                <a:gd name="T41" fmla="*/ 266 h 270"/>
                <a:gd name="T42" fmla="*/ 374 w 421"/>
                <a:gd name="T43" fmla="*/ 264 h 270"/>
                <a:gd name="T44" fmla="*/ 381 w 421"/>
                <a:gd name="T45" fmla="*/ 260 h 270"/>
                <a:gd name="T46" fmla="*/ 387 w 421"/>
                <a:gd name="T47" fmla="*/ 257 h 270"/>
                <a:gd name="T48" fmla="*/ 393 w 421"/>
                <a:gd name="T49" fmla="*/ 252 h 270"/>
                <a:gd name="T50" fmla="*/ 399 w 421"/>
                <a:gd name="T51" fmla="*/ 248 h 270"/>
                <a:gd name="T52" fmla="*/ 403 w 421"/>
                <a:gd name="T53" fmla="*/ 243 h 270"/>
                <a:gd name="T54" fmla="*/ 408 w 421"/>
                <a:gd name="T55" fmla="*/ 237 h 270"/>
                <a:gd name="T56" fmla="*/ 411 w 421"/>
                <a:gd name="T57" fmla="*/ 230 h 270"/>
                <a:gd name="T58" fmla="*/ 415 w 421"/>
                <a:gd name="T59" fmla="*/ 225 h 270"/>
                <a:gd name="T60" fmla="*/ 417 w 421"/>
                <a:gd name="T61" fmla="*/ 218 h 270"/>
                <a:gd name="T62" fmla="*/ 419 w 421"/>
                <a:gd name="T63" fmla="*/ 211 h 270"/>
                <a:gd name="T64" fmla="*/ 421 w 421"/>
                <a:gd name="T65" fmla="*/ 203 h 270"/>
                <a:gd name="T66" fmla="*/ 421 w 421"/>
                <a:gd name="T67" fmla="*/ 196 h 270"/>
                <a:gd name="T68" fmla="*/ 421 w 421"/>
                <a:gd name="T69" fmla="*/ 0 h 270"/>
                <a:gd name="T70" fmla="*/ 0 w 421"/>
                <a:gd name="T71" fmla="*/ 0 h 270"/>
                <a:gd name="T72" fmla="*/ 0 w 421"/>
                <a:gd name="T73" fmla="*/ 19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270">
                  <a:moveTo>
                    <a:pt x="0" y="194"/>
                  </a:moveTo>
                  <a:lnTo>
                    <a:pt x="0" y="203"/>
                  </a:lnTo>
                  <a:lnTo>
                    <a:pt x="1" y="209"/>
                  </a:lnTo>
                  <a:lnTo>
                    <a:pt x="4" y="218"/>
                  </a:lnTo>
                  <a:lnTo>
                    <a:pt x="6" y="225"/>
                  </a:lnTo>
                  <a:lnTo>
                    <a:pt x="9" y="230"/>
                  </a:lnTo>
                  <a:lnTo>
                    <a:pt x="13" y="237"/>
                  </a:lnTo>
                  <a:lnTo>
                    <a:pt x="17" y="243"/>
                  </a:lnTo>
                  <a:lnTo>
                    <a:pt x="22" y="248"/>
                  </a:lnTo>
                  <a:lnTo>
                    <a:pt x="27" y="252"/>
                  </a:lnTo>
                  <a:lnTo>
                    <a:pt x="33" y="257"/>
                  </a:lnTo>
                  <a:lnTo>
                    <a:pt x="39" y="262"/>
                  </a:lnTo>
                  <a:lnTo>
                    <a:pt x="45" y="264"/>
                  </a:lnTo>
                  <a:lnTo>
                    <a:pt x="52" y="266"/>
                  </a:lnTo>
                  <a:lnTo>
                    <a:pt x="60" y="269"/>
                  </a:lnTo>
                  <a:lnTo>
                    <a:pt x="67" y="270"/>
                  </a:lnTo>
                  <a:lnTo>
                    <a:pt x="75" y="270"/>
                  </a:lnTo>
                  <a:lnTo>
                    <a:pt x="345" y="270"/>
                  </a:lnTo>
                  <a:lnTo>
                    <a:pt x="353" y="270"/>
                  </a:lnTo>
                  <a:lnTo>
                    <a:pt x="360" y="269"/>
                  </a:lnTo>
                  <a:lnTo>
                    <a:pt x="367" y="266"/>
                  </a:lnTo>
                  <a:lnTo>
                    <a:pt x="374" y="264"/>
                  </a:lnTo>
                  <a:lnTo>
                    <a:pt x="381" y="260"/>
                  </a:lnTo>
                  <a:lnTo>
                    <a:pt x="387" y="257"/>
                  </a:lnTo>
                  <a:lnTo>
                    <a:pt x="393" y="252"/>
                  </a:lnTo>
                  <a:lnTo>
                    <a:pt x="399" y="248"/>
                  </a:lnTo>
                  <a:lnTo>
                    <a:pt x="403" y="243"/>
                  </a:lnTo>
                  <a:lnTo>
                    <a:pt x="408" y="237"/>
                  </a:lnTo>
                  <a:lnTo>
                    <a:pt x="411" y="230"/>
                  </a:lnTo>
                  <a:lnTo>
                    <a:pt x="415" y="225"/>
                  </a:lnTo>
                  <a:lnTo>
                    <a:pt x="417" y="218"/>
                  </a:lnTo>
                  <a:lnTo>
                    <a:pt x="419" y="211"/>
                  </a:lnTo>
                  <a:lnTo>
                    <a:pt x="421" y="203"/>
                  </a:lnTo>
                  <a:lnTo>
                    <a:pt x="421" y="196"/>
                  </a:lnTo>
                  <a:lnTo>
                    <a:pt x="421" y="0"/>
                  </a:lnTo>
                  <a:lnTo>
                    <a:pt x="0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0" name="Полилиния 4750">
              <a:extLst>
                <a:ext uri="{FF2B5EF4-FFF2-40B4-BE49-F238E27FC236}">
                  <a16:creationId xmlns:a16="http://schemas.microsoft.com/office/drawing/2014/main" xmlns="" id="{C94F299B-31F2-4CA4-A270-5E5DDD6CE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4089400"/>
              <a:ext cx="134938" cy="38100"/>
            </a:xfrm>
            <a:custGeom>
              <a:avLst/>
              <a:gdLst>
                <a:gd name="T0" fmla="*/ 345 w 421"/>
                <a:gd name="T1" fmla="*/ 0 h 121"/>
                <a:gd name="T2" fmla="*/ 75 w 421"/>
                <a:gd name="T3" fmla="*/ 0 h 121"/>
                <a:gd name="T4" fmla="*/ 67 w 421"/>
                <a:gd name="T5" fmla="*/ 1 h 121"/>
                <a:gd name="T6" fmla="*/ 60 w 421"/>
                <a:gd name="T7" fmla="*/ 3 h 121"/>
                <a:gd name="T8" fmla="*/ 52 w 421"/>
                <a:gd name="T9" fmla="*/ 4 h 121"/>
                <a:gd name="T10" fmla="*/ 45 w 421"/>
                <a:gd name="T11" fmla="*/ 6 h 121"/>
                <a:gd name="T12" fmla="*/ 39 w 421"/>
                <a:gd name="T13" fmla="*/ 10 h 121"/>
                <a:gd name="T14" fmla="*/ 33 w 421"/>
                <a:gd name="T15" fmla="*/ 13 h 121"/>
                <a:gd name="T16" fmla="*/ 27 w 421"/>
                <a:gd name="T17" fmla="*/ 18 h 121"/>
                <a:gd name="T18" fmla="*/ 22 w 421"/>
                <a:gd name="T19" fmla="*/ 22 h 121"/>
                <a:gd name="T20" fmla="*/ 17 w 421"/>
                <a:gd name="T21" fmla="*/ 28 h 121"/>
                <a:gd name="T22" fmla="*/ 13 w 421"/>
                <a:gd name="T23" fmla="*/ 34 h 121"/>
                <a:gd name="T24" fmla="*/ 9 w 421"/>
                <a:gd name="T25" fmla="*/ 40 h 121"/>
                <a:gd name="T26" fmla="*/ 6 w 421"/>
                <a:gd name="T27" fmla="*/ 47 h 121"/>
                <a:gd name="T28" fmla="*/ 4 w 421"/>
                <a:gd name="T29" fmla="*/ 54 h 121"/>
                <a:gd name="T30" fmla="*/ 1 w 421"/>
                <a:gd name="T31" fmla="*/ 61 h 121"/>
                <a:gd name="T32" fmla="*/ 0 w 421"/>
                <a:gd name="T33" fmla="*/ 67 h 121"/>
                <a:gd name="T34" fmla="*/ 0 w 421"/>
                <a:gd name="T35" fmla="*/ 76 h 121"/>
                <a:gd name="T36" fmla="*/ 0 w 421"/>
                <a:gd name="T37" fmla="*/ 121 h 121"/>
                <a:gd name="T38" fmla="*/ 421 w 421"/>
                <a:gd name="T39" fmla="*/ 121 h 121"/>
                <a:gd name="T40" fmla="*/ 421 w 421"/>
                <a:gd name="T41" fmla="*/ 76 h 121"/>
                <a:gd name="T42" fmla="*/ 421 w 421"/>
                <a:gd name="T43" fmla="*/ 67 h 121"/>
                <a:gd name="T44" fmla="*/ 419 w 421"/>
                <a:gd name="T45" fmla="*/ 61 h 121"/>
                <a:gd name="T46" fmla="*/ 417 w 421"/>
                <a:gd name="T47" fmla="*/ 54 h 121"/>
                <a:gd name="T48" fmla="*/ 415 w 421"/>
                <a:gd name="T49" fmla="*/ 47 h 121"/>
                <a:gd name="T50" fmla="*/ 411 w 421"/>
                <a:gd name="T51" fmla="*/ 40 h 121"/>
                <a:gd name="T52" fmla="*/ 408 w 421"/>
                <a:gd name="T53" fmla="*/ 34 h 121"/>
                <a:gd name="T54" fmla="*/ 403 w 421"/>
                <a:gd name="T55" fmla="*/ 28 h 121"/>
                <a:gd name="T56" fmla="*/ 399 w 421"/>
                <a:gd name="T57" fmla="*/ 22 h 121"/>
                <a:gd name="T58" fmla="*/ 393 w 421"/>
                <a:gd name="T59" fmla="*/ 18 h 121"/>
                <a:gd name="T60" fmla="*/ 387 w 421"/>
                <a:gd name="T61" fmla="*/ 13 h 121"/>
                <a:gd name="T62" fmla="*/ 381 w 421"/>
                <a:gd name="T63" fmla="*/ 10 h 121"/>
                <a:gd name="T64" fmla="*/ 374 w 421"/>
                <a:gd name="T65" fmla="*/ 6 h 121"/>
                <a:gd name="T66" fmla="*/ 367 w 421"/>
                <a:gd name="T67" fmla="*/ 4 h 121"/>
                <a:gd name="T68" fmla="*/ 360 w 421"/>
                <a:gd name="T69" fmla="*/ 3 h 121"/>
                <a:gd name="T70" fmla="*/ 353 w 421"/>
                <a:gd name="T71" fmla="*/ 1 h 121"/>
                <a:gd name="T72" fmla="*/ 345 w 421"/>
                <a:gd name="T7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1" h="121">
                  <a:moveTo>
                    <a:pt x="345" y="0"/>
                  </a:moveTo>
                  <a:lnTo>
                    <a:pt x="75" y="0"/>
                  </a:lnTo>
                  <a:lnTo>
                    <a:pt x="67" y="1"/>
                  </a:lnTo>
                  <a:lnTo>
                    <a:pt x="60" y="3"/>
                  </a:lnTo>
                  <a:lnTo>
                    <a:pt x="52" y="4"/>
                  </a:lnTo>
                  <a:lnTo>
                    <a:pt x="45" y="6"/>
                  </a:lnTo>
                  <a:lnTo>
                    <a:pt x="39" y="10"/>
                  </a:lnTo>
                  <a:lnTo>
                    <a:pt x="33" y="13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9" y="40"/>
                  </a:lnTo>
                  <a:lnTo>
                    <a:pt x="6" y="47"/>
                  </a:lnTo>
                  <a:lnTo>
                    <a:pt x="4" y="54"/>
                  </a:lnTo>
                  <a:lnTo>
                    <a:pt x="1" y="61"/>
                  </a:lnTo>
                  <a:lnTo>
                    <a:pt x="0" y="67"/>
                  </a:lnTo>
                  <a:lnTo>
                    <a:pt x="0" y="76"/>
                  </a:lnTo>
                  <a:lnTo>
                    <a:pt x="0" y="121"/>
                  </a:lnTo>
                  <a:lnTo>
                    <a:pt x="421" y="121"/>
                  </a:lnTo>
                  <a:lnTo>
                    <a:pt x="421" y="76"/>
                  </a:lnTo>
                  <a:lnTo>
                    <a:pt x="421" y="67"/>
                  </a:lnTo>
                  <a:lnTo>
                    <a:pt x="419" y="61"/>
                  </a:lnTo>
                  <a:lnTo>
                    <a:pt x="417" y="54"/>
                  </a:lnTo>
                  <a:lnTo>
                    <a:pt x="415" y="47"/>
                  </a:lnTo>
                  <a:lnTo>
                    <a:pt x="411" y="40"/>
                  </a:lnTo>
                  <a:lnTo>
                    <a:pt x="408" y="34"/>
                  </a:lnTo>
                  <a:lnTo>
                    <a:pt x="403" y="28"/>
                  </a:lnTo>
                  <a:lnTo>
                    <a:pt x="399" y="22"/>
                  </a:lnTo>
                  <a:lnTo>
                    <a:pt x="393" y="18"/>
                  </a:lnTo>
                  <a:lnTo>
                    <a:pt x="387" y="13"/>
                  </a:lnTo>
                  <a:lnTo>
                    <a:pt x="381" y="10"/>
                  </a:lnTo>
                  <a:lnTo>
                    <a:pt x="374" y="6"/>
                  </a:lnTo>
                  <a:lnTo>
                    <a:pt x="367" y="4"/>
                  </a:lnTo>
                  <a:lnTo>
                    <a:pt x="360" y="3"/>
                  </a:lnTo>
                  <a:lnTo>
                    <a:pt x="353" y="1"/>
                  </a:lnTo>
                  <a:lnTo>
                    <a:pt x="3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01" name="Группа 100" descr="Значок мобильного телефона и облачка текста.">
            <a:extLst>
              <a:ext uri="{FF2B5EF4-FFF2-40B4-BE49-F238E27FC236}">
                <a16:creationId xmlns:a16="http://schemas.microsoft.com/office/drawing/2014/main" xmlns="" id="{67EBF40E-2836-4B56-82CA-B0AE5592616F}"/>
              </a:ext>
            </a:extLst>
          </p:cNvPr>
          <p:cNvGrpSpPr/>
          <p:nvPr/>
        </p:nvGrpSpPr>
        <p:grpSpPr>
          <a:xfrm>
            <a:off x="6564709" y="1373740"/>
            <a:ext cx="277813" cy="276225"/>
            <a:chOff x="6105525" y="1922463"/>
            <a:chExt cx="277813" cy="276225"/>
          </a:xfrm>
          <a:solidFill>
            <a:schemeClr val="bg1"/>
          </a:solidFill>
        </p:grpSpPr>
        <p:sp>
          <p:nvSpPr>
            <p:cNvPr id="102" name="Полилиния 2023">
              <a:extLst>
                <a:ext uri="{FF2B5EF4-FFF2-40B4-BE49-F238E27FC236}">
                  <a16:creationId xmlns:a16="http://schemas.microsoft.com/office/drawing/2014/main" xmlns="" id="{8A677BB9-7FF5-46F1-AA35-A8280C80A6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5525" y="1960563"/>
              <a:ext cx="96838" cy="47625"/>
            </a:xfrm>
            <a:custGeom>
              <a:avLst/>
              <a:gdLst>
                <a:gd name="T0" fmla="*/ 195 w 303"/>
                <a:gd name="T1" fmla="*/ 105 h 150"/>
                <a:gd name="T2" fmla="*/ 165 w 303"/>
                <a:gd name="T3" fmla="*/ 105 h 150"/>
                <a:gd name="T4" fmla="*/ 162 w 303"/>
                <a:gd name="T5" fmla="*/ 105 h 150"/>
                <a:gd name="T6" fmla="*/ 160 w 303"/>
                <a:gd name="T7" fmla="*/ 104 h 150"/>
                <a:gd name="T8" fmla="*/ 157 w 303"/>
                <a:gd name="T9" fmla="*/ 103 h 150"/>
                <a:gd name="T10" fmla="*/ 155 w 303"/>
                <a:gd name="T11" fmla="*/ 101 h 150"/>
                <a:gd name="T12" fmla="*/ 153 w 303"/>
                <a:gd name="T13" fmla="*/ 98 h 150"/>
                <a:gd name="T14" fmla="*/ 151 w 303"/>
                <a:gd name="T15" fmla="*/ 96 h 150"/>
                <a:gd name="T16" fmla="*/ 151 w 303"/>
                <a:gd name="T17" fmla="*/ 93 h 150"/>
                <a:gd name="T18" fmla="*/ 150 w 303"/>
                <a:gd name="T19" fmla="*/ 90 h 150"/>
                <a:gd name="T20" fmla="*/ 151 w 303"/>
                <a:gd name="T21" fmla="*/ 88 h 150"/>
                <a:gd name="T22" fmla="*/ 151 w 303"/>
                <a:gd name="T23" fmla="*/ 85 h 150"/>
                <a:gd name="T24" fmla="*/ 153 w 303"/>
                <a:gd name="T25" fmla="*/ 82 h 150"/>
                <a:gd name="T26" fmla="*/ 155 w 303"/>
                <a:gd name="T27" fmla="*/ 80 h 150"/>
                <a:gd name="T28" fmla="*/ 157 w 303"/>
                <a:gd name="T29" fmla="*/ 78 h 150"/>
                <a:gd name="T30" fmla="*/ 160 w 303"/>
                <a:gd name="T31" fmla="*/ 77 h 150"/>
                <a:gd name="T32" fmla="*/ 162 w 303"/>
                <a:gd name="T33" fmla="*/ 76 h 150"/>
                <a:gd name="T34" fmla="*/ 165 w 303"/>
                <a:gd name="T35" fmla="*/ 75 h 150"/>
                <a:gd name="T36" fmla="*/ 195 w 303"/>
                <a:gd name="T37" fmla="*/ 75 h 150"/>
                <a:gd name="T38" fmla="*/ 199 w 303"/>
                <a:gd name="T39" fmla="*/ 76 h 150"/>
                <a:gd name="T40" fmla="*/ 202 w 303"/>
                <a:gd name="T41" fmla="*/ 77 h 150"/>
                <a:gd name="T42" fmla="*/ 204 w 303"/>
                <a:gd name="T43" fmla="*/ 78 h 150"/>
                <a:gd name="T44" fmla="*/ 206 w 303"/>
                <a:gd name="T45" fmla="*/ 80 h 150"/>
                <a:gd name="T46" fmla="*/ 208 w 303"/>
                <a:gd name="T47" fmla="*/ 82 h 150"/>
                <a:gd name="T48" fmla="*/ 209 w 303"/>
                <a:gd name="T49" fmla="*/ 85 h 150"/>
                <a:gd name="T50" fmla="*/ 210 w 303"/>
                <a:gd name="T51" fmla="*/ 88 h 150"/>
                <a:gd name="T52" fmla="*/ 210 w 303"/>
                <a:gd name="T53" fmla="*/ 90 h 150"/>
                <a:gd name="T54" fmla="*/ 210 w 303"/>
                <a:gd name="T55" fmla="*/ 93 h 150"/>
                <a:gd name="T56" fmla="*/ 209 w 303"/>
                <a:gd name="T57" fmla="*/ 96 h 150"/>
                <a:gd name="T58" fmla="*/ 208 w 303"/>
                <a:gd name="T59" fmla="*/ 98 h 150"/>
                <a:gd name="T60" fmla="*/ 206 w 303"/>
                <a:gd name="T61" fmla="*/ 101 h 150"/>
                <a:gd name="T62" fmla="*/ 204 w 303"/>
                <a:gd name="T63" fmla="*/ 103 h 150"/>
                <a:gd name="T64" fmla="*/ 202 w 303"/>
                <a:gd name="T65" fmla="*/ 104 h 150"/>
                <a:gd name="T66" fmla="*/ 199 w 303"/>
                <a:gd name="T67" fmla="*/ 105 h 150"/>
                <a:gd name="T68" fmla="*/ 195 w 303"/>
                <a:gd name="T69" fmla="*/ 105 h 150"/>
                <a:gd name="T70" fmla="*/ 195 w 303"/>
                <a:gd name="T71" fmla="*/ 105 h 150"/>
                <a:gd name="T72" fmla="*/ 300 w 303"/>
                <a:gd name="T73" fmla="*/ 135 h 150"/>
                <a:gd name="T74" fmla="*/ 300 w 303"/>
                <a:gd name="T75" fmla="*/ 0 h 150"/>
                <a:gd name="T76" fmla="*/ 90 w 303"/>
                <a:gd name="T77" fmla="*/ 0 h 150"/>
                <a:gd name="T78" fmla="*/ 82 w 303"/>
                <a:gd name="T79" fmla="*/ 1 h 150"/>
                <a:gd name="T80" fmla="*/ 72 w 303"/>
                <a:gd name="T81" fmla="*/ 2 h 150"/>
                <a:gd name="T82" fmla="*/ 63 w 303"/>
                <a:gd name="T83" fmla="*/ 4 h 150"/>
                <a:gd name="T84" fmla="*/ 55 w 303"/>
                <a:gd name="T85" fmla="*/ 7 h 150"/>
                <a:gd name="T86" fmla="*/ 47 w 303"/>
                <a:gd name="T87" fmla="*/ 10 h 150"/>
                <a:gd name="T88" fmla="*/ 40 w 303"/>
                <a:gd name="T89" fmla="*/ 15 h 150"/>
                <a:gd name="T90" fmla="*/ 32 w 303"/>
                <a:gd name="T91" fmla="*/ 20 h 150"/>
                <a:gd name="T92" fmla="*/ 27 w 303"/>
                <a:gd name="T93" fmla="*/ 27 h 150"/>
                <a:gd name="T94" fmla="*/ 20 w 303"/>
                <a:gd name="T95" fmla="*/ 33 h 150"/>
                <a:gd name="T96" fmla="*/ 15 w 303"/>
                <a:gd name="T97" fmla="*/ 39 h 150"/>
                <a:gd name="T98" fmla="*/ 11 w 303"/>
                <a:gd name="T99" fmla="*/ 47 h 150"/>
                <a:gd name="T100" fmla="*/ 8 w 303"/>
                <a:gd name="T101" fmla="*/ 54 h 150"/>
                <a:gd name="T102" fmla="*/ 4 w 303"/>
                <a:gd name="T103" fmla="*/ 63 h 150"/>
                <a:gd name="T104" fmla="*/ 2 w 303"/>
                <a:gd name="T105" fmla="*/ 72 h 150"/>
                <a:gd name="T106" fmla="*/ 1 w 303"/>
                <a:gd name="T107" fmla="*/ 81 h 150"/>
                <a:gd name="T108" fmla="*/ 0 w 303"/>
                <a:gd name="T109" fmla="*/ 90 h 150"/>
                <a:gd name="T110" fmla="*/ 0 w 303"/>
                <a:gd name="T111" fmla="*/ 150 h 150"/>
                <a:gd name="T112" fmla="*/ 303 w 303"/>
                <a:gd name="T113" fmla="*/ 150 h 150"/>
                <a:gd name="T114" fmla="*/ 301 w 303"/>
                <a:gd name="T115" fmla="*/ 144 h 150"/>
                <a:gd name="T116" fmla="*/ 300 w 303"/>
                <a:gd name="T117" fmla="*/ 135 h 150"/>
                <a:gd name="T118" fmla="*/ 300 w 303"/>
                <a:gd name="T119" fmla="*/ 13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3" h="150">
                  <a:moveTo>
                    <a:pt x="195" y="105"/>
                  </a:moveTo>
                  <a:lnTo>
                    <a:pt x="165" y="105"/>
                  </a:lnTo>
                  <a:lnTo>
                    <a:pt x="162" y="105"/>
                  </a:lnTo>
                  <a:lnTo>
                    <a:pt x="160" y="104"/>
                  </a:lnTo>
                  <a:lnTo>
                    <a:pt x="157" y="103"/>
                  </a:lnTo>
                  <a:lnTo>
                    <a:pt x="155" y="101"/>
                  </a:lnTo>
                  <a:lnTo>
                    <a:pt x="153" y="98"/>
                  </a:lnTo>
                  <a:lnTo>
                    <a:pt x="151" y="96"/>
                  </a:lnTo>
                  <a:lnTo>
                    <a:pt x="151" y="93"/>
                  </a:lnTo>
                  <a:lnTo>
                    <a:pt x="150" y="90"/>
                  </a:lnTo>
                  <a:lnTo>
                    <a:pt x="151" y="88"/>
                  </a:lnTo>
                  <a:lnTo>
                    <a:pt x="151" y="85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78"/>
                  </a:lnTo>
                  <a:lnTo>
                    <a:pt x="160" y="77"/>
                  </a:lnTo>
                  <a:lnTo>
                    <a:pt x="162" y="76"/>
                  </a:lnTo>
                  <a:lnTo>
                    <a:pt x="165" y="75"/>
                  </a:lnTo>
                  <a:lnTo>
                    <a:pt x="195" y="75"/>
                  </a:lnTo>
                  <a:lnTo>
                    <a:pt x="199" y="76"/>
                  </a:lnTo>
                  <a:lnTo>
                    <a:pt x="202" y="77"/>
                  </a:lnTo>
                  <a:lnTo>
                    <a:pt x="204" y="78"/>
                  </a:lnTo>
                  <a:lnTo>
                    <a:pt x="206" y="80"/>
                  </a:lnTo>
                  <a:lnTo>
                    <a:pt x="208" y="82"/>
                  </a:lnTo>
                  <a:lnTo>
                    <a:pt x="209" y="85"/>
                  </a:lnTo>
                  <a:lnTo>
                    <a:pt x="210" y="88"/>
                  </a:lnTo>
                  <a:lnTo>
                    <a:pt x="210" y="90"/>
                  </a:lnTo>
                  <a:lnTo>
                    <a:pt x="210" y="93"/>
                  </a:lnTo>
                  <a:lnTo>
                    <a:pt x="209" y="96"/>
                  </a:lnTo>
                  <a:lnTo>
                    <a:pt x="208" y="98"/>
                  </a:lnTo>
                  <a:lnTo>
                    <a:pt x="206" y="101"/>
                  </a:lnTo>
                  <a:lnTo>
                    <a:pt x="204" y="103"/>
                  </a:lnTo>
                  <a:lnTo>
                    <a:pt x="202" y="104"/>
                  </a:lnTo>
                  <a:lnTo>
                    <a:pt x="199" y="105"/>
                  </a:lnTo>
                  <a:lnTo>
                    <a:pt x="195" y="105"/>
                  </a:lnTo>
                  <a:lnTo>
                    <a:pt x="195" y="105"/>
                  </a:lnTo>
                  <a:close/>
                  <a:moveTo>
                    <a:pt x="300" y="135"/>
                  </a:moveTo>
                  <a:lnTo>
                    <a:pt x="300" y="0"/>
                  </a:lnTo>
                  <a:lnTo>
                    <a:pt x="90" y="0"/>
                  </a:lnTo>
                  <a:lnTo>
                    <a:pt x="82" y="1"/>
                  </a:lnTo>
                  <a:lnTo>
                    <a:pt x="72" y="2"/>
                  </a:lnTo>
                  <a:lnTo>
                    <a:pt x="63" y="4"/>
                  </a:lnTo>
                  <a:lnTo>
                    <a:pt x="55" y="7"/>
                  </a:lnTo>
                  <a:lnTo>
                    <a:pt x="47" y="10"/>
                  </a:lnTo>
                  <a:lnTo>
                    <a:pt x="40" y="15"/>
                  </a:lnTo>
                  <a:lnTo>
                    <a:pt x="32" y="20"/>
                  </a:lnTo>
                  <a:lnTo>
                    <a:pt x="27" y="27"/>
                  </a:lnTo>
                  <a:lnTo>
                    <a:pt x="20" y="33"/>
                  </a:lnTo>
                  <a:lnTo>
                    <a:pt x="15" y="39"/>
                  </a:lnTo>
                  <a:lnTo>
                    <a:pt x="11" y="47"/>
                  </a:lnTo>
                  <a:lnTo>
                    <a:pt x="8" y="54"/>
                  </a:lnTo>
                  <a:lnTo>
                    <a:pt x="4" y="63"/>
                  </a:lnTo>
                  <a:lnTo>
                    <a:pt x="2" y="72"/>
                  </a:lnTo>
                  <a:lnTo>
                    <a:pt x="1" y="81"/>
                  </a:lnTo>
                  <a:lnTo>
                    <a:pt x="0" y="90"/>
                  </a:lnTo>
                  <a:lnTo>
                    <a:pt x="0" y="150"/>
                  </a:lnTo>
                  <a:lnTo>
                    <a:pt x="303" y="150"/>
                  </a:lnTo>
                  <a:lnTo>
                    <a:pt x="301" y="144"/>
                  </a:lnTo>
                  <a:lnTo>
                    <a:pt x="300" y="135"/>
                  </a:lnTo>
                  <a:lnTo>
                    <a:pt x="30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3" name="Полилиния 2024">
              <a:extLst>
                <a:ext uri="{FF2B5EF4-FFF2-40B4-BE49-F238E27FC236}">
                  <a16:creationId xmlns:a16="http://schemas.microsoft.com/office/drawing/2014/main" xmlns="" id="{A089C24C-3669-4556-BCE2-1150BE6C01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5525" y="2151063"/>
              <a:ext cx="142875" cy="47625"/>
            </a:xfrm>
            <a:custGeom>
              <a:avLst/>
              <a:gdLst>
                <a:gd name="T0" fmla="*/ 231 w 451"/>
                <a:gd name="T1" fmla="*/ 25 h 150"/>
                <a:gd name="T2" fmla="*/ 242 w 451"/>
                <a:gd name="T3" fmla="*/ 31 h 150"/>
                <a:gd name="T4" fmla="*/ 252 w 451"/>
                <a:gd name="T5" fmla="*/ 39 h 150"/>
                <a:gd name="T6" fmla="*/ 258 w 451"/>
                <a:gd name="T7" fmla="*/ 52 h 150"/>
                <a:gd name="T8" fmla="*/ 258 w 451"/>
                <a:gd name="T9" fmla="*/ 65 h 150"/>
                <a:gd name="T10" fmla="*/ 252 w 451"/>
                <a:gd name="T11" fmla="*/ 78 h 150"/>
                <a:gd name="T12" fmla="*/ 242 w 451"/>
                <a:gd name="T13" fmla="*/ 86 h 150"/>
                <a:gd name="T14" fmla="*/ 231 w 451"/>
                <a:gd name="T15" fmla="*/ 92 h 150"/>
                <a:gd name="T16" fmla="*/ 217 w 451"/>
                <a:gd name="T17" fmla="*/ 92 h 150"/>
                <a:gd name="T18" fmla="*/ 205 w 451"/>
                <a:gd name="T19" fmla="*/ 86 h 150"/>
                <a:gd name="T20" fmla="*/ 195 w 451"/>
                <a:gd name="T21" fmla="*/ 78 h 150"/>
                <a:gd name="T22" fmla="*/ 190 w 451"/>
                <a:gd name="T23" fmla="*/ 66 h 150"/>
                <a:gd name="T24" fmla="*/ 190 w 451"/>
                <a:gd name="T25" fmla="*/ 52 h 150"/>
                <a:gd name="T26" fmla="*/ 195 w 451"/>
                <a:gd name="T27" fmla="*/ 39 h 150"/>
                <a:gd name="T28" fmla="*/ 205 w 451"/>
                <a:gd name="T29" fmla="*/ 31 h 150"/>
                <a:gd name="T30" fmla="*/ 217 w 451"/>
                <a:gd name="T31" fmla="*/ 25 h 150"/>
                <a:gd name="T32" fmla="*/ 224 w 451"/>
                <a:gd name="T33" fmla="*/ 24 h 150"/>
                <a:gd name="T34" fmla="*/ 1 w 451"/>
                <a:gd name="T35" fmla="*/ 68 h 150"/>
                <a:gd name="T36" fmla="*/ 4 w 451"/>
                <a:gd name="T37" fmla="*/ 85 h 150"/>
                <a:gd name="T38" fmla="*/ 11 w 451"/>
                <a:gd name="T39" fmla="*/ 102 h 150"/>
                <a:gd name="T40" fmla="*/ 20 w 451"/>
                <a:gd name="T41" fmla="*/ 116 h 150"/>
                <a:gd name="T42" fmla="*/ 33 w 451"/>
                <a:gd name="T43" fmla="*/ 129 h 150"/>
                <a:gd name="T44" fmla="*/ 47 w 451"/>
                <a:gd name="T45" fmla="*/ 139 h 150"/>
                <a:gd name="T46" fmla="*/ 63 w 451"/>
                <a:gd name="T47" fmla="*/ 145 h 150"/>
                <a:gd name="T48" fmla="*/ 82 w 451"/>
                <a:gd name="T49" fmla="*/ 149 h 150"/>
                <a:gd name="T50" fmla="*/ 360 w 451"/>
                <a:gd name="T51" fmla="*/ 150 h 150"/>
                <a:gd name="T52" fmla="*/ 379 w 451"/>
                <a:gd name="T53" fmla="*/ 148 h 150"/>
                <a:gd name="T54" fmla="*/ 395 w 451"/>
                <a:gd name="T55" fmla="*/ 143 h 150"/>
                <a:gd name="T56" fmla="*/ 409 w 451"/>
                <a:gd name="T57" fmla="*/ 135 h 150"/>
                <a:gd name="T58" fmla="*/ 422 w 451"/>
                <a:gd name="T59" fmla="*/ 124 h 150"/>
                <a:gd name="T60" fmla="*/ 433 w 451"/>
                <a:gd name="T61" fmla="*/ 111 h 150"/>
                <a:gd name="T62" fmla="*/ 442 w 451"/>
                <a:gd name="T63" fmla="*/ 96 h 150"/>
                <a:gd name="T64" fmla="*/ 447 w 451"/>
                <a:gd name="T65" fmla="*/ 79 h 150"/>
                <a:gd name="T66" fmla="*/ 451 w 451"/>
                <a:gd name="T67" fmla="*/ 60 h 150"/>
                <a:gd name="T68" fmla="*/ 0 w 451"/>
                <a:gd name="T6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1" h="150">
                  <a:moveTo>
                    <a:pt x="224" y="24"/>
                  </a:moveTo>
                  <a:lnTo>
                    <a:pt x="231" y="25"/>
                  </a:lnTo>
                  <a:lnTo>
                    <a:pt x="237" y="27"/>
                  </a:lnTo>
                  <a:lnTo>
                    <a:pt x="242" y="31"/>
                  </a:lnTo>
                  <a:lnTo>
                    <a:pt x="248" y="35"/>
                  </a:lnTo>
                  <a:lnTo>
                    <a:pt x="252" y="39"/>
                  </a:lnTo>
                  <a:lnTo>
                    <a:pt x="255" y="46"/>
                  </a:lnTo>
                  <a:lnTo>
                    <a:pt x="258" y="52"/>
                  </a:lnTo>
                  <a:lnTo>
                    <a:pt x="258" y="59"/>
                  </a:lnTo>
                  <a:lnTo>
                    <a:pt x="258" y="65"/>
                  </a:lnTo>
                  <a:lnTo>
                    <a:pt x="255" y="71"/>
                  </a:lnTo>
                  <a:lnTo>
                    <a:pt x="252" y="78"/>
                  </a:lnTo>
                  <a:lnTo>
                    <a:pt x="248" y="83"/>
                  </a:lnTo>
                  <a:lnTo>
                    <a:pt x="242" y="86"/>
                  </a:lnTo>
                  <a:lnTo>
                    <a:pt x="237" y="90"/>
                  </a:lnTo>
                  <a:lnTo>
                    <a:pt x="231" y="92"/>
                  </a:lnTo>
                  <a:lnTo>
                    <a:pt x="224" y="93"/>
                  </a:lnTo>
                  <a:lnTo>
                    <a:pt x="217" y="92"/>
                  </a:lnTo>
                  <a:lnTo>
                    <a:pt x="210" y="90"/>
                  </a:lnTo>
                  <a:lnTo>
                    <a:pt x="205" y="86"/>
                  </a:lnTo>
                  <a:lnTo>
                    <a:pt x="200" y="83"/>
                  </a:lnTo>
                  <a:lnTo>
                    <a:pt x="195" y="78"/>
                  </a:lnTo>
                  <a:lnTo>
                    <a:pt x="192" y="71"/>
                  </a:lnTo>
                  <a:lnTo>
                    <a:pt x="190" y="66"/>
                  </a:lnTo>
                  <a:lnTo>
                    <a:pt x="190" y="59"/>
                  </a:lnTo>
                  <a:lnTo>
                    <a:pt x="190" y="52"/>
                  </a:lnTo>
                  <a:lnTo>
                    <a:pt x="192" y="46"/>
                  </a:lnTo>
                  <a:lnTo>
                    <a:pt x="195" y="39"/>
                  </a:lnTo>
                  <a:lnTo>
                    <a:pt x="200" y="35"/>
                  </a:lnTo>
                  <a:lnTo>
                    <a:pt x="205" y="31"/>
                  </a:lnTo>
                  <a:lnTo>
                    <a:pt x="210" y="27"/>
                  </a:lnTo>
                  <a:lnTo>
                    <a:pt x="217" y="25"/>
                  </a:lnTo>
                  <a:lnTo>
                    <a:pt x="224" y="24"/>
                  </a:lnTo>
                  <a:lnTo>
                    <a:pt x="224" y="24"/>
                  </a:lnTo>
                  <a:close/>
                  <a:moveTo>
                    <a:pt x="0" y="59"/>
                  </a:moveTo>
                  <a:lnTo>
                    <a:pt x="1" y="68"/>
                  </a:lnTo>
                  <a:lnTo>
                    <a:pt x="2" y="77"/>
                  </a:lnTo>
                  <a:lnTo>
                    <a:pt x="4" y="85"/>
                  </a:lnTo>
                  <a:lnTo>
                    <a:pt x="8" y="94"/>
                  </a:lnTo>
                  <a:lnTo>
                    <a:pt x="11" y="102"/>
                  </a:lnTo>
                  <a:lnTo>
                    <a:pt x="16" y="109"/>
                  </a:lnTo>
                  <a:lnTo>
                    <a:pt x="20" y="116"/>
                  </a:lnTo>
                  <a:lnTo>
                    <a:pt x="27" y="123"/>
                  </a:lnTo>
                  <a:lnTo>
                    <a:pt x="33" y="129"/>
                  </a:lnTo>
                  <a:lnTo>
                    <a:pt x="40" y="134"/>
                  </a:lnTo>
                  <a:lnTo>
                    <a:pt x="47" y="139"/>
                  </a:lnTo>
                  <a:lnTo>
                    <a:pt x="56" y="142"/>
                  </a:lnTo>
                  <a:lnTo>
                    <a:pt x="63" y="145"/>
                  </a:lnTo>
                  <a:lnTo>
                    <a:pt x="72" y="148"/>
                  </a:lnTo>
                  <a:lnTo>
                    <a:pt x="82" y="149"/>
                  </a:lnTo>
                  <a:lnTo>
                    <a:pt x="90" y="150"/>
                  </a:lnTo>
                  <a:lnTo>
                    <a:pt x="360" y="150"/>
                  </a:lnTo>
                  <a:lnTo>
                    <a:pt x="370" y="149"/>
                  </a:lnTo>
                  <a:lnTo>
                    <a:pt x="379" y="148"/>
                  </a:lnTo>
                  <a:lnTo>
                    <a:pt x="386" y="145"/>
                  </a:lnTo>
                  <a:lnTo>
                    <a:pt x="395" y="143"/>
                  </a:lnTo>
                  <a:lnTo>
                    <a:pt x="402" y="139"/>
                  </a:lnTo>
                  <a:lnTo>
                    <a:pt x="409" y="135"/>
                  </a:lnTo>
                  <a:lnTo>
                    <a:pt x="415" y="130"/>
                  </a:lnTo>
                  <a:lnTo>
                    <a:pt x="422" y="124"/>
                  </a:lnTo>
                  <a:lnTo>
                    <a:pt x="428" y="117"/>
                  </a:lnTo>
                  <a:lnTo>
                    <a:pt x="433" y="111"/>
                  </a:lnTo>
                  <a:lnTo>
                    <a:pt x="438" y="104"/>
                  </a:lnTo>
                  <a:lnTo>
                    <a:pt x="442" y="96"/>
                  </a:lnTo>
                  <a:lnTo>
                    <a:pt x="445" y="87"/>
                  </a:lnTo>
                  <a:lnTo>
                    <a:pt x="447" y="79"/>
                  </a:lnTo>
                  <a:lnTo>
                    <a:pt x="449" y="69"/>
                  </a:lnTo>
                  <a:lnTo>
                    <a:pt x="451" y="60"/>
                  </a:lnTo>
                  <a:lnTo>
                    <a:pt x="451" y="0"/>
                  </a:lnTo>
                  <a:lnTo>
                    <a:pt x="0" y="0"/>
                  </a:ln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4" name="Полилиния 2025">
              <a:extLst>
                <a:ext uri="{FF2B5EF4-FFF2-40B4-BE49-F238E27FC236}">
                  <a16:creationId xmlns:a16="http://schemas.microsoft.com/office/drawing/2014/main" xmlns="" id="{AD44BCFE-381C-4084-BB3E-AC4E2D2DE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5525" y="2017713"/>
              <a:ext cx="142875" cy="123825"/>
            </a:xfrm>
            <a:custGeom>
              <a:avLst/>
              <a:gdLst>
                <a:gd name="T0" fmla="*/ 318 w 451"/>
                <a:gd name="T1" fmla="*/ 0 h 390"/>
                <a:gd name="T2" fmla="*/ 30 w 451"/>
                <a:gd name="T3" fmla="*/ 0 h 390"/>
                <a:gd name="T4" fmla="*/ 0 w 451"/>
                <a:gd name="T5" fmla="*/ 0 h 390"/>
                <a:gd name="T6" fmla="*/ 0 w 451"/>
                <a:gd name="T7" fmla="*/ 390 h 390"/>
                <a:gd name="T8" fmla="*/ 451 w 451"/>
                <a:gd name="T9" fmla="*/ 390 h 390"/>
                <a:gd name="T10" fmla="*/ 451 w 451"/>
                <a:gd name="T11" fmla="*/ 30 h 390"/>
                <a:gd name="T12" fmla="*/ 375 w 451"/>
                <a:gd name="T13" fmla="*/ 30 h 390"/>
                <a:gd name="T14" fmla="*/ 367 w 451"/>
                <a:gd name="T15" fmla="*/ 29 h 390"/>
                <a:gd name="T16" fmla="*/ 359 w 451"/>
                <a:gd name="T17" fmla="*/ 27 h 390"/>
                <a:gd name="T18" fmla="*/ 351 w 451"/>
                <a:gd name="T19" fmla="*/ 25 h 390"/>
                <a:gd name="T20" fmla="*/ 343 w 451"/>
                <a:gd name="T21" fmla="*/ 21 h 390"/>
                <a:gd name="T22" fmla="*/ 336 w 451"/>
                <a:gd name="T23" fmla="*/ 17 h 390"/>
                <a:gd name="T24" fmla="*/ 329 w 451"/>
                <a:gd name="T25" fmla="*/ 12 h 390"/>
                <a:gd name="T26" fmla="*/ 323 w 451"/>
                <a:gd name="T27" fmla="*/ 6 h 390"/>
                <a:gd name="T28" fmla="*/ 318 w 451"/>
                <a:gd name="T2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1" h="390">
                  <a:moveTo>
                    <a:pt x="318" y="0"/>
                  </a:moveTo>
                  <a:lnTo>
                    <a:pt x="30" y="0"/>
                  </a:lnTo>
                  <a:lnTo>
                    <a:pt x="0" y="0"/>
                  </a:lnTo>
                  <a:lnTo>
                    <a:pt x="0" y="390"/>
                  </a:lnTo>
                  <a:lnTo>
                    <a:pt x="451" y="390"/>
                  </a:lnTo>
                  <a:lnTo>
                    <a:pt x="451" y="30"/>
                  </a:lnTo>
                  <a:lnTo>
                    <a:pt x="375" y="30"/>
                  </a:lnTo>
                  <a:lnTo>
                    <a:pt x="367" y="29"/>
                  </a:lnTo>
                  <a:lnTo>
                    <a:pt x="359" y="27"/>
                  </a:lnTo>
                  <a:lnTo>
                    <a:pt x="351" y="25"/>
                  </a:lnTo>
                  <a:lnTo>
                    <a:pt x="343" y="21"/>
                  </a:lnTo>
                  <a:lnTo>
                    <a:pt x="336" y="17"/>
                  </a:lnTo>
                  <a:lnTo>
                    <a:pt x="329" y="12"/>
                  </a:lnTo>
                  <a:lnTo>
                    <a:pt x="323" y="6"/>
                  </a:lnTo>
                  <a:lnTo>
                    <a:pt x="3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5" name="Полилиния 2026">
              <a:extLst>
                <a:ext uri="{FF2B5EF4-FFF2-40B4-BE49-F238E27FC236}">
                  <a16:creationId xmlns:a16="http://schemas.microsoft.com/office/drawing/2014/main" xmlns="" id="{53FDEEB6-B7E5-4317-BF5C-105279C6C6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0300" y="1922463"/>
              <a:ext cx="173038" cy="127000"/>
            </a:xfrm>
            <a:custGeom>
              <a:avLst/>
              <a:gdLst>
                <a:gd name="T0" fmla="*/ 360 w 542"/>
                <a:gd name="T1" fmla="*/ 172 h 400"/>
                <a:gd name="T2" fmla="*/ 351 w 542"/>
                <a:gd name="T3" fmla="*/ 166 h 400"/>
                <a:gd name="T4" fmla="*/ 348 w 542"/>
                <a:gd name="T5" fmla="*/ 155 h 400"/>
                <a:gd name="T6" fmla="*/ 351 w 542"/>
                <a:gd name="T7" fmla="*/ 144 h 400"/>
                <a:gd name="T8" fmla="*/ 360 w 542"/>
                <a:gd name="T9" fmla="*/ 138 h 400"/>
                <a:gd name="T10" fmla="*/ 372 w 542"/>
                <a:gd name="T11" fmla="*/ 137 h 400"/>
                <a:gd name="T12" fmla="*/ 381 w 542"/>
                <a:gd name="T13" fmla="*/ 142 h 400"/>
                <a:gd name="T14" fmla="*/ 385 w 542"/>
                <a:gd name="T15" fmla="*/ 152 h 400"/>
                <a:gd name="T16" fmla="*/ 384 w 542"/>
                <a:gd name="T17" fmla="*/ 163 h 400"/>
                <a:gd name="T18" fmla="*/ 378 w 542"/>
                <a:gd name="T19" fmla="*/ 171 h 400"/>
                <a:gd name="T20" fmla="*/ 367 w 542"/>
                <a:gd name="T21" fmla="*/ 174 h 400"/>
                <a:gd name="T22" fmla="*/ 269 w 542"/>
                <a:gd name="T23" fmla="*/ 174 h 400"/>
                <a:gd name="T24" fmla="*/ 259 w 542"/>
                <a:gd name="T25" fmla="*/ 169 h 400"/>
                <a:gd name="T26" fmla="*/ 254 w 542"/>
                <a:gd name="T27" fmla="*/ 159 h 400"/>
                <a:gd name="T28" fmla="*/ 256 w 542"/>
                <a:gd name="T29" fmla="*/ 148 h 400"/>
                <a:gd name="T30" fmla="*/ 262 w 542"/>
                <a:gd name="T31" fmla="*/ 140 h 400"/>
                <a:gd name="T32" fmla="*/ 273 w 542"/>
                <a:gd name="T33" fmla="*/ 137 h 400"/>
                <a:gd name="T34" fmla="*/ 284 w 542"/>
                <a:gd name="T35" fmla="*/ 140 h 400"/>
                <a:gd name="T36" fmla="*/ 290 w 542"/>
                <a:gd name="T37" fmla="*/ 148 h 400"/>
                <a:gd name="T38" fmla="*/ 291 w 542"/>
                <a:gd name="T39" fmla="*/ 159 h 400"/>
                <a:gd name="T40" fmla="*/ 286 w 542"/>
                <a:gd name="T41" fmla="*/ 169 h 400"/>
                <a:gd name="T42" fmla="*/ 276 w 542"/>
                <a:gd name="T43" fmla="*/ 174 h 400"/>
                <a:gd name="T44" fmla="*/ 177 w 542"/>
                <a:gd name="T45" fmla="*/ 174 h 400"/>
                <a:gd name="T46" fmla="*/ 168 w 542"/>
                <a:gd name="T47" fmla="*/ 171 h 400"/>
                <a:gd name="T48" fmla="*/ 160 w 542"/>
                <a:gd name="T49" fmla="*/ 163 h 400"/>
                <a:gd name="T50" fmla="*/ 159 w 542"/>
                <a:gd name="T51" fmla="*/ 152 h 400"/>
                <a:gd name="T52" fmla="*/ 165 w 542"/>
                <a:gd name="T53" fmla="*/ 142 h 400"/>
                <a:gd name="T54" fmla="*/ 174 w 542"/>
                <a:gd name="T55" fmla="*/ 137 h 400"/>
                <a:gd name="T56" fmla="*/ 185 w 542"/>
                <a:gd name="T57" fmla="*/ 138 h 400"/>
                <a:gd name="T58" fmla="*/ 193 w 542"/>
                <a:gd name="T59" fmla="*/ 144 h 400"/>
                <a:gd name="T60" fmla="*/ 197 w 542"/>
                <a:gd name="T61" fmla="*/ 155 h 400"/>
                <a:gd name="T62" fmla="*/ 193 w 542"/>
                <a:gd name="T63" fmla="*/ 166 h 400"/>
                <a:gd name="T64" fmla="*/ 185 w 542"/>
                <a:gd name="T65" fmla="*/ 173 h 400"/>
                <a:gd name="T66" fmla="*/ 177 w 542"/>
                <a:gd name="T67" fmla="*/ 174 h 400"/>
                <a:gd name="T68" fmla="*/ 37 w 542"/>
                <a:gd name="T69" fmla="*/ 1 h 400"/>
                <a:gd name="T70" fmla="*/ 14 w 542"/>
                <a:gd name="T71" fmla="*/ 14 h 400"/>
                <a:gd name="T72" fmla="*/ 2 w 542"/>
                <a:gd name="T73" fmla="*/ 36 h 400"/>
                <a:gd name="T74" fmla="*/ 2 w 542"/>
                <a:gd name="T75" fmla="*/ 264 h 400"/>
                <a:gd name="T76" fmla="*/ 14 w 542"/>
                <a:gd name="T77" fmla="*/ 287 h 400"/>
                <a:gd name="T78" fmla="*/ 37 w 542"/>
                <a:gd name="T79" fmla="*/ 300 h 400"/>
                <a:gd name="T80" fmla="*/ 91 w 542"/>
                <a:gd name="T81" fmla="*/ 301 h 400"/>
                <a:gd name="T82" fmla="*/ 172 w 542"/>
                <a:gd name="T83" fmla="*/ 302 h 400"/>
                <a:gd name="T84" fmla="*/ 178 w 542"/>
                <a:gd name="T85" fmla="*/ 307 h 400"/>
                <a:gd name="T86" fmla="*/ 182 w 542"/>
                <a:gd name="T87" fmla="*/ 316 h 400"/>
                <a:gd name="T88" fmla="*/ 280 w 542"/>
                <a:gd name="T89" fmla="*/ 303 h 400"/>
                <a:gd name="T90" fmla="*/ 288 w 542"/>
                <a:gd name="T91" fmla="*/ 301 h 400"/>
                <a:gd name="T92" fmla="*/ 513 w 542"/>
                <a:gd name="T93" fmla="*/ 297 h 400"/>
                <a:gd name="T94" fmla="*/ 533 w 542"/>
                <a:gd name="T95" fmla="*/ 280 h 400"/>
                <a:gd name="T96" fmla="*/ 542 w 542"/>
                <a:gd name="T97" fmla="*/ 255 h 400"/>
                <a:gd name="T98" fmla="*/ 538 w 542"/>
                <a:gd name="T99" fmla="*/ 29 h 400"/>
                <a:gd name="T100" fmla="*/ 522 w 542"/>
                <a:gd name="T101" fmla="*/ 8 h 400"/>
                <a:gd name="T102" fmla="*/ 497 w 542"/>
                <a:gd name="T10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2" h="400">
                  <a:moveTo>
                    <a:pt x="367" y="174"/>
                  </a:moveTo>
                  <a:lnTo>
                    <a:pt x="364" y="174"/>
                  </a:lnTo>
                  <a:lnTo>
                    <a:pt x="360" y="172"/>
                  </a:lnTo>
                  <a:lnTo>
                    <a:pt x="357" y="171"/>
                  </a:lnTo>
                  <a:lnTo>
                    <a:pt x="354" y="169"/>
                  </a:lnTo>
                  <a:lnTo>
                    <a:pt x="351" y="166"/>
                  </a:lnTo>
                  <a:lnTo>
                    <a:pt x="350" y="163"/>
                  </a:lnTo>
                  <a:lnTo>
                    <a:pt x="349" y="159"/>
                  </a:lnTo>
                  <a:lnTo>
                    <a:pt x="348" y="155"/>
                  </a:lnTo>
                  <a:lnTo>
                    <a:pt x="349" y="152"/>
                  </a:lnTo>
                  <a:lnTo>
                    <a:pt x="350" y="148"/>
                  </a:lnTo>
                  <a:lnTo>
                    <a:pt x="351" y="144"/>
                  </a:lnTo>
                  <a:lnTo>
                    <a:pt x="354" y="142"/>
                  </a:lnTo>
                  <a:lnTo>
                    <a:pt x="357" y="140"/>
                  </a:lnTo>
                  <a:lnTo>
                    <a:pt x="360" y="138"/>
                  </a:lnTo>
                  <a:lnTo>
                    <a:pt x="364" y="137"/>
                  </a:lnTo>
                  <a:lnTo>
                    <a:pt x="367" y="137"/>
                  </a:lnTo>
                  <a:lnTo>
                    <a:pt x="372" y="137"/>
                  </a:lnTo>
                  <a:lnTo>
                    <a:pt x="375" y="138"/>
                  </a:lnTo>
                  <a:lnTo>
                    <a:pt x="378" y="140"/>
                  </a:lnTo>
                  <a:lnTo>
                    <a:pt x="381" y="142"/>
                  </a:lnTo>
                  <a:lnTo>
                    <a:pt x="383" y="144"/>
                  </a:lnTo>
                  <a:lnTo>
                    <a:pt x="384" y="148"/>
                  </a:lnTo>
                  <a:lnTo>
                    <a:pt x="385" y="152"/>
                  </a:lnTo>
                  <a:lnTo>
                    <a:pt x="387" y="155"/>
                  </a:lnTo>
                  <a:lnTo>
                    <a:pt x="385" y="159"/>
                  </a:lnTo>
                  <a:lnTo>
                    <a:pt x="384" y="163"/>
                  </a:lnTo>
                  <a:lnTo>
                    <a:pt x="383" y="166"/>
                  </a:lnTo>
                  <a:lnTo>
                    <a:pt x="381" y="169"/>
                  </a:lnTo>
                  <a:lnTo>
                    <a:pt x="378" y="171"/>
                  </a:lnTo>
                  <a:lnTo>
                    <a:pt x="375" y="173"/>
                  </a:lnTo>
                  <a:lnTo>
                    <a:pt x="372" y="174"/>
                  </a:lnTo>
                  <a:lnTo>
                    <a:pt x="367" y="174"/>
                  </a:lnTo>
                  <a:lnTo>
                    <a:pt x="367" y="174"/>
                  </a:lnTo>
                  <a:close/>
                  <a:moveTo>
                    <a:pt x="273" y="174"/>
                  </a:moveTo>
                  <a:lnTo>
                    <a:pt x="269" y="174"/>
                  </a:lnTo>
                  <a:lnTo>
                    <a:pt x="265" y="172"/>
                  </a:lnTo>
                  <a:lnTo>
                    <a:pt x="262" y="171"/>
                  </a:lnTo>
                  <a:lnTo>
                    <a:pt x="259" y="169"/>
                  </a:lnTo>
                  <a:lnTo>
                    <a:pt x="257" y="166"/>
                  </a:lnTo>
                  <a:lnTo>
                    <a:pt x="256" y="163"/>
                  </a:lnTo>
                  <a:lnTo>
                    <a:pt x="254" y="159"/>
                  </a:lnTo>
                  <a:lnTo>
                    <a:pt x="254" y="155"/>
                  </a:lnTo>
                  <a:lnTo>
                    <a:pt x="254" y="152"/>
                  </a:lnTo>
                  <a:lnTo>
                    <a:pt x="256" y="148"/>
                  </a:lnTo>
                  <a:lnTo>
                    <a:pt x="257" y="144"/>
                  </a:lnTo>
                  <a:lnTo>
                    <a:pt x="259" y="142"/>
                  </a:lnTo>
                  <a:lnTo>
                    <a:pt x="262" y="140"/>
                  </a:lnTo>
                  <a:lnTo>
                    <a:pt x="265" y="138"/>
                  </a:lnTo>
                  <a:lnTo>
                    <a:pt x="269" y="137"/>
                  </a:lnTo>
                  <a:lnTo>
                    <a:pt x="273" y="137"/>
                  </a:lnTo>
                  <a:lnTo>
                    <a:pt x="276" y="137"/>
                  </a:lnTo>
                  <a:lnTo>
                    <a:pt x="280" y="138"/>
                  </a:lnTo>
                  <a:lnTo>
                    <a:pt x="284" y="140"/>
                  </a:lnTo>
                  <a:lnTo>
                    <a:pt x="286" y="142"/>
                  </a:lnTo>
                  <a:lnTo>
                    <a:pt x="288" y="144"/>
                  </a:lnTo>
                  <a:lnTo>
                    <a:pt x="290" y="148"/>
                  </a:lnTo>
                  <a:lnTo>
                    <a:pt x="291" y="152"/>
                  </a:lnTo>
                  <a:lnTo>
                    <a:pt x="291" y="155"/>
                  </a:lnTo>
                  <a:lnTo>
                    <a:pt x="291" y="159"/>
                  </a:lnTo>
                  <a:lnTo>
                    <a:pt x="290" y="163"/>
                  </a:lnTo>
                  <a:lnTo>
                    <a:pt x="288" y="166"/>
                  </a:lnTo>
                  <a:lnTo>
                    <a:pt x="286" y="169"/>
                  </a:lnTo>
                  <a:lnTo>
                    <a:pt x="284" y="171"/>
                  </a:lnTo>
                  <a:lnTo>
                    <a:pt x="280" y="173"/>
                  </a:lnTo>
                  <a:lnTo>
                    <a:pt x="276" y="174"/>
                  </a:lnTo>
                  <a:lnTo>
                    <a:pt x="273" y="174"/>
                  </a:lnTo>
                  <a:lnTo>
                    <a:pt x="273" y="174"/>
                  </a:lnTo>
                  <a:close/>
                  <a:moveTo>
                    <a:pt x="177" y="174"/>
                  </a:moveTo>
                  <a:lnTo>
                    <a:pt x="174" y="174"/>
                  </a:lnTo>
                  <a:lnTo>
                    <a:pt x="171" y="172"/>
                  </a:lnTo>
                  <a:lnTo>
                    <a:pt x="168" y="171"/>
                  </a:lnTo>
                  <a:lnTo>
                    <a:pt x="165" y="169"/>
                  </a:lnTo>
                  <a:lnTo>
                    <a:pt x="162" y="166"/>
                  </a:lnTo>
                  <a:lnTo>
                    <a:pt x="160" y="163"/>
                  </a:lnTo>
                  <a:lnTo>
                    <a:pt x="159" y="159"/>
                  </a:lnTo>
                  <a:lnTo>
                    <a:pt x="159" y="155"/>
                  </a:lnTo>
                  <a:lnTo>
                    <a:pt x="159" y="152"/>
                  </a:lnTo>
                  <a:lnTo>
                    <a:pt x="160" y="148"/>
                  </a:lnTo>
                  <a:lnTo>
                    <a:pt x="162" y="144"/>
                  </a:lnTo>
                  <a:lnTo>
                    <a:pt x="165" y="142"/>
                  </a:lnTo>
                  <a:lnTo>
                    <a:pt x="168" y="140"/>
                  </a:lnTo>
                  <a:lnTo>
                    <a:pt x="171" y="138"/>
                  </a:lnTo>
                  <a:lnTo>
                    <a:pt x="174" y="137"/>
                  </a:lnTo>
                  <a:lnTo>
                    <a:pt x="177" y="137"/>
                  </a:lnTo>
                  <a:lnTo>
                    <a:pt x="182" y="137"/>
                  </a:lnTo>
                  <a:lnTo>
                    <a:pt x="185" y="138"/>
                  </a:lnTo>
                  <a:lnTo>
                    <a:pt x="188" y="140"/>
                  </a:lnTo>
                  <a:lnTo>
                    <a:pt x="191" y="142"/>
                  </a:lnTo>
                  <a:lnTo>
                    <a:pt x="193" y="144"/>
                  </a:lnTo>
                  <a:lnTo>
                    <a:pt x="196" y="148"/>
                  </a:lnTo>
                  <a:lnTo>
                    <a:pt x="197" y="152"/>
                  </a:lnTo>
                  <a:lnTo>
                    <a:pt x="197" y="155"/>
                  </a:lnTo>
                  <a:lnTo>
                    <a:pt x="197" y="159"/>
                  </a:lnTo>
                  <a:lnTo>
                    <a:pt x="196" y="163"/>
                  </a:lnTo>
                  <a:lnTo>
                    <a:pt x="193" y="166"/>
                  </a:lnTo>
                  <a:lnTo>
                    <a:pt x="191" y="169"/>
                  </a:lnTo>
                  <a:lnTo>
                    <a:pt x="188" y="171"/>
                  </a:lnTo>
                  <a:lnTo>
                    <a:pt x="185" y="173"/>
                  </a:lnTo>
                  <a:lnTo>
                    <a:pt x="182" y="174"/>
                  </a:lnTo>
                  <a:lnTo>
                    <a:pt x="177" y="174"/>
                  </a:lnTo>
                  <a:lnTo>
                    <a:pt x="177" y="174"/>
                  </a:lnTo>
                  <a:close/>
                  <a:moveTo>
                    <a:pt x="497" y="0"/>
                  </a:moveTo>
                  <a:lnTo>
                    <a:pt x="45" y="0"/>
                  </a:lnTo>
                  <a:lnTo>
                    <a:pt x="37" y="1"/>
                  </a:lnTo>
                  <a:lnTo>
                    <a:pt x="29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9" y="21"/>
                  </a:lnTo>
                  <a:lnTo>
                    <a:pt x="5" y="29"/>
                  </a:lnTo>
                  <a:lnTo>
                    <a:pt x="2" y="36"/>
                  </a:lnTo>
                  <a:lnTo>
                    <a:pt x="0" y="45"/>
                  </a:lnTo>
                  <a:lnTo>
                    <a:pt x="0" y="255"/>
                  </a:lnTo>
                  <a:lnTo>
                    <a:pt x="2" y="264"/>
                  </a:lnTo>
                  <a:lnTo>
                    <a:pt x="5" y="272"/>
                  </a:lnTo>
                  <a:lnTo>
                    <a:pt x="9" y="280"/>
                  </a:lnTo>
                  <a:lnTo>
                    <a:pt x="14" y="287"/>
                  </a:lnTo>
                  <a:lnTo>
                    <a:pt x="22" y="292"/>
                  </a:lnTo>
                  <a:lnTo>
                    <a:pt x="29" y="297"/>
                  </a:lnTo>
                  <a:lnTo>
                    <a:pt x="37" y="300"/>
                  </a:lnTo>
                  <a:lnTo>
                    <a:pt x="45" y="301"/>
                  </a:lnTo>
                  <a:lnTo>
                    <a:pt x="76" y="301"/>
                  </a:lnTo>
                  <a:lnTo>
                    <a:pt x="91" y="301"/>
                  </a:lnTo>
                  <a:lnTo>
                    <a:pt x="167" y="301"/>
                  </a:lnTo>
                  <a:lnTo>
                    <a:pt x="169" y="301"/>
                  </a:lnTo>
                  <a:lnTo>
                    <a:pt x="172" y="302"/>
                  </a:lnTo>
                  <a:lnTo>
                    <a:pt x="174" y="303"/>
                  </a:lnTo>
                  <a:lnTo>
                    <a:pt x="176" y="305"/>
                  </a:lnTo>
                  <a:lnTo>
                    <a:pt x="178" y="307"/>
                  </a:lnTo>
                  <a:lnTo>
                    <a:pt x="180" y="310"/>
                  </a:lnTo>
                  <a:lnTo>
                    <a:pt x="181" y="313"/>
                  </a:lnTo>
                  <a:lnTo>
                    <a:pt x="182" y="316"/>
                  </a:lnTo>
                  <a:lnTo>
                    <a:pt x="182" y="400"/>
                  </a:lnTo>
                  <a:lnTo>
                    <a:pt x="278" y="305"/>
                  </a:lnTo>
                  <a:lnTo>
                    <a:pt x="280" y="303"/>
                  </a:lnTo>
                  <a:lnTo>
                    <a:pt x="283" y="302"/>
                  </a:lnTo>
                  <a:lnTo>
                    <a:pt x="286" y="301"/>
                  </a:lnTo>
                  <a:lnTo>
                    <a:pt x="288" y="301"/>
                  </a:lnTo>
                  <a:lnTo>
                    <a:pt x="497" y="301"/>
                  </a:lnTo>
                  <a:lnTo>
                    <a:pt x="506" y="300"/>
                  </a:lnTo>
                  <a:lnTo>
                    <a:pt x="513" y="297"/>
                  </a:lnTo>
                  <a:lnTo>
                    <a:pt x="522" y="292"/>
                  </a:lnTo>
                  <a:lnTo>
                    <a:pt x="528" y="287"/>
                  </a:lnTo>
                  <a:lnTo>
                    <a:pt x="533" y="280"/>
                  </a:lnTo>
                  <a:lnTo>
                    <a:pt x="538" y="272"/>
                  </a:lnTo>
                  <a:lnTo>
                    <a:pt x="541" y="264"/>
                  </a:lnTo>
                  <a:lnTo>
                    <a:pt x="542" y="255"/>
                  </a:lnTo>
                  <a:lnTo>
                    <a:pt x="542" y="45"/>
                  </a:lnTo>
                  <a:lnTo>
                    <a:pt x="541" y="36"/>
                  </a:lnTo>
                  <a:lnTo>
                    <a:pt x="538" y="29"/>
                  </a:lnTo>
                  <a:lnTo>
                    <a:pt x="533" y="21"/>
                  </a:lnTo>
                  <a:lnTo>
                    <a:pt x="528" y="14"/>
                  </a:lnTo>
                  <a:lnTo>
                    <a:pt x="522" y="8"/>
                  </a:lnTo>
                  <a:lnTo>
                    <a:pt x="513" y="4"/>
                  </a:lnTo>
                  <a:lnTo>
                    <a:pt x="506" y="1"/>
                  </a:lnTo>
                  <a:lnTo>
                    <a:pt x="497" y="0"/>
                  </a:lnTo>
                  <a:lnTo>
                    <a:pt x="4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06" name="Группа 105" descr="Значок бумаги. ">
            <a:extLst>
              <a:ext uri="{FF2B5EF4-FFF2-40B4-BE49-F238E27FC236}">
                <a16:creationId xmlns:a16="http://schemas.microsoft.com/office/drawing/2014/main" xmlns="" id="{5A7B4376-F48C-4D8D-B85C-E30B7B3E6434}"/>
              </a:ext>
            </a:extLst>
          </p:cNvPr>
          <p:cNvGrpSpPr/>
          <p:nvPr/>
        </p:nvGrpSpPr>
        <p:grpSpPr>
          <a:xfrm>
            <a:off x="8841182" y="1368977"/>
            <a:ext cx="220663" cy="285750"/>
            <a:chOff x="4926013" y="796925"/>
            <a:chExt cx="220663" cy="285750"/>
          </a:xfrm>
          <a:solidFill>
            <a:schemeClr val="bg1"/>
          </a:solidFill>
        </p:grpSpPr>
        <p:sp>
          <p:nvSpPr>
            <p:cNvPr id="107" name="Прямоугольник 946">
              <a:extLst>
                <a:ext uri="{FF2B5EF4-FFF2-40B4-BE49-F238E27FC236}">
                  <a16:creationId xmlns:a16="http://schemas.microsoft.com/office/drawing/2014/main" xmlns="" id="{E782BD69-3279-4D29-AD06-A103E2126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6025" y="996950"/>
              <a:ext cx="30163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8" name="Прямоугольник 947">
              <a:extLst>
                <a:ext uri="{FF2B5EF4-FFF2-40B4-BE49-F238E27FC236}">
                  <a16:creationId xmlns:a16="http://schemas.microsoft.com/office/drawing/2014/main" xmlns="" id="{F640AD22-6F68-4745-898A-0D4AADEA2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125" y="930275"/>
              <a:ext cx="28575" cy="952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09" name="Прямоугольник 948">
              <a:extLst>
                <a:ext uri="{FF2B5EF4-FFF2-40B4-BE49-F238E27FC236}">
                  <a16:creationId xmlns:a16="http://schemas.microsoft.com/office/drawing/2014/main" xmlns="" id="{78786D45-C595-4A69-9D2B-EB0280EF2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925" y="977900"/>
              <a:ext cx="28575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0" name="Полилиния 949">
              <a:extLst>
                <a:ext uri="{FF2B5EF4-FFF2-40B4-BE49-F238E27FC236}">
                  <a16:creationId xmlns:a16="http://schemas.microsoft.com/office/drawing/2014/main" xmlns="" id="{CF9052AD-F144-4CD7-B6F9-E2E57C7EB7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6013" y="796925"/>
              <a:ext cx="220663" cy="285750"/>
            </a:xfrm>
            <a:custGeom>
              <a:avLst/>
              <a:gdLst>
                <a:gd name="T0" fmla="*/ 349 w 553"/>
                <a:gd name="T1" fmla="*/ 11 h 722"/>
                <a:gd name="T2" fmla="*/ 349 w 553"/>
                <a:gd name="T3" fmla="*/ 204 h 722"/>
                <a:gd name="T4" fmla="*/ 445 w 553"/>
                <a:gd name="T5" fmla="*/ 590 h 722"/>
                <a:gd name="T6" fmla="*/ 445 w 553"/>
                <a:gd name="T7" fmla="*/ 590 h 722"/>
                <a:gd name="T8" fmla="*/ 444 w 553"/>
                <a:gd name="T9" fmla="*/ 595 h 722"/>
                <a:gd name="T10" fmla="*/ 438 w 553"/>
                <a:gd name="T11" fmla="*/ 601 h 722"/>
                <a:gd name="T12" fmla="*/ 145 w 553"/>
                <a:gd name="T13" fmla="*/ 602 h 722"/>
                <a:gd name="T14" fmla="*/ 135 w 553"/>
                <a:gd name="T15" fmla="*/ 599 h 722"/>
                <a:gd name="T16" fmla="*/ 132 w 553"/>
                <a:gd name="T17" fmla="*/ 590 h 722"/>
                <a:gd name="T18" fmla="*/ 133 w 553"/>
                <a:gd name="T19" fmla="*/ 236 h 722"/>
                <a:gd name="T20" fmla="*/ 139 w 553"/>
                <a:gd name="T21" fmla="*/ 230 h 722"/>
                <a:gd name="T22" fmla="*/ 149 w 553"/>
                <a:gd name="T23" fmla="*/ 230 h 722"/>
                <a:gd name="T24" fmla="*/ 155 w 553"/>
                <a:gd name="T25" fmla="*/ 236 h 722"/>
                <a:gd name="T26" fmla="*/ 156 w 553"/>
                <a:gd name="T27" fmla="*/ 434 h 722"/>
                <a:gd name="T28" fmla="*/ 238 w 553"/>
                <a:gd name="T29" fmla="*/ 434 h 722"/>
                <a:gd name="T30" fmla="*/ 239 w 553"/>
                <a:gd name="T31" fmla="*/ 434 h 722"/>
                <a:gd name="T32" fmla="*/ 246 w 553"/>
                <a:gd name="T33" fmla="*/ 435 h 722"/>
                <a:gd name="T34" fmla="*/ 252 w 553"/>
                <a:gd name="T35" fmla="*/ 441 h 722"/>
                <a:gd name="T36" fmla="*/ 253 w 553"/>
                <a:gd name="T37" fmla="*/ 481 h 722"/>
                <a:gd name="T38" fmla="*/ 325 w 553"/>
                <a:gd name="T39" fmla="*/ 324 h 722"/>
                <a:gd name="T40" fmla="*/ 328 w 553"/>
                <a:gd name="T41" fmla="*/ 316 h 722"/>
                <a:gd name="T42" fmla="*/ 337 w 553"/>
                <a:gd name="T43" fmla="*/ 313 h 722"/>
                <a:gd name="T44" fmla="*/ 438 w 553"/>
                <a:gd name="T45" fmla="*/ 314 h 722"/>
                <a:gd name="T46" fmla="*/ 444 w 553"/>
                <a:gd name="T47" fmla="*/ 320 h 722"/>
                <a:gd name="T48" fmla="*/ 445 w 553"/>
                <a:gd name="T49" fmla="*/ 590 h 722"/>
                <a:gd name="T50" fmla="*/ 358 w 553"/>
                <a:gd name="T51" fmla="*/ 3 h 722"/>
                <a:gd name="T52" fmla="*/ 349 w 553"/>
                <a:gd name="T53" fmla="*/ 0 h 722"/>
                <a:gd name="T54" fmla="*/ 7 w 553"/>
                <a:gd name="T55" fmla="*/ 1 h 722"/>
                <a:gd name="T56" fmla="*/ 1 w 553"/>
                <a:gd name="T57" fmla="*/ 7 h 722"/>
                <a:gd name="T58" fmla="*/ 0 w 553"/>
                <a:gd name="T59" fmla="*/ 710 h 722"/>
                <a:gd name="T60" fmla="*/ 3 w 553"/>
                <a:gd name="T61" fmla="*/ 719 h 722"/>
                <a:gd name="T62" fmla="*/ 12 w 553"/>
                <a:gd name="T63" fmla="*/ 722 h 722"/>
                <a:gd name="T64" fmla="*/ 546 w 553"/>
                <a:gd name="T65" fmla="*/ 721 h 722"/>
                <a:gd name="T66" fmla="*/ 552 w 553"/>
                <a:gd name="T67" fmla="*/ 715 h 722"/>
                <a:gd name="T68" fmla="*/ 553 w 553"/>
                <a:gd name="T69" fmla="*/ 204 h 722"/>
                <a:gd name="T70" fmla="*/ 550 w 553"/>
                <a:gd name="T71" fmla="*/ 19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3" h="722">
                  <a:moveTo>
                    <a:pt x="349" y="204"/>
                  </a:moveTo>
                  <a:lnTo>
                    <a:pt x="349" y="11"/>
                  </a:lnTo>
                  <a:lnTo>
                    <a:pt x="541" y="204"/>
                  </a:lnTo>
                  <a:lnTo>
                    <a:pt x="349" y="204"/>
                  </a:lnTo>
                  <a:close/>
                  <a:moveTo>
                    <a:pt x="445" y="590"/>
                  </a:moveTo>
                  <a:lnTo>
                    <a:pt x="445" y="590"/>
                  </a:lnTo>
                  <a:lnTo>
                    <a:pt x="445" y="590"/>
                  </a:lnTo>
                  <a:lnTo>
                    <a:pt x="445" y="590"/>
                  </a:lnTo>
                  <a:lnTo>
                    <a:pt x="445" y="590"/>
                  </a:lnTo>
                  <a:lnTo>
                    <a:pt x="444" y="595"/>
                  </a:lnTo>
                  <a:lnTo>
                    <a:pt x="441" y="599"/>
                  </a:lnTo>
                  <a:lnTo>
                    <a:pt x="438" y="601"/>
                  </a:lnTo>
                  <a:lnTo>
                    <a:pt x="433" y="602"/>
                  </a:lnTo>
                  <a:lnTo>
                    <a:pt x="145" y="602"/>
                  </a:lnTo>
                  <a:lnTo>
                    <a:pt x="139" y="601"/>
                  </a:lnTo>
                  <a:lnTo>
                    <a:pt x="135" y="599"/>
                  </a:lnTo>
                  <a:lnTo>
                    <a:pt x="133" y="595"/>
                  </a:lnTo>
                  <a:lnTo>
                    <a:pt x="132" y="590"/>
                  </a:lnTo>
                  <a:lnTo>
                    <a:pt x="132" y="241"/>
                  </a:lnTo>
                  <a:lnTo>
                    <a:pt x="133" y="236"/>
                  </a:lnTo>
                  <a:lnTo>
                    <a:pt x="135" y="232"/>
                  </a:lnTo>
                  <a:lnTo>
                    <a:pt x="139" y="230"/>
                  </a:lnTo>
                  <a:lnTo>
                    <a:pt x="145" y="229"/>
                  </a:lnTo>
                  <a:lnTo>
                    <a:pt x="149" y="230"/>
                  </a:lnTo>
                  <a:lnTo>
                    <a:pt x="153" y="232"/>
                  </a:lnTo>
                  <a:lnTo>
                    <a:pt x="155" y="236"/>
                  </a:lnTo>
                  <a:lnTo>
                    <a:pt x="156" y="241"/>
                  </a:lnTo>
                  <a:lnTo>
                    <a:pt x="156" y="434"/>
                  </a:lnTo>
                  <a:lnTo>
                    <a:pt x="238" y="434"/>
                  </a:lnTo>
                  <a:lnTo>
                    <a:pt x="238" y="434"/>
                  </a:lnTo>
                  <a:lnTo>
                    <a:pt x="239" y="435"/>
                  </a:lnTo>
                  <a:lnTo>
                    <a:pt x="239" y="434"/>
                  </a:lnTo>
                  <a:lnTo>
                    <a:pt x="240" y="434"/>
                  </a:lnTo>
                  <a:lnTo>
                    <a:pt x="246" y="435"/>
                  </a:lnTo>
                  <a:lnTo>
                    <a:pt x="249" y="437"/>
                  </a:lnTo>
                  <a:lnTo>
                    <a:pt x="252" y="441"/>
                  </a:lnTo>
                  <a:lnTo>
                    <a:pt x="253" y="446"/>
                  </a:lnTo>
                  <a:lnTo>
                    <a:pt x="253" y="481"/>
                  </a:lnTo>
                  <a:lnTo>
                    <a:pt x="325" y="481"/>
                  </a:lnTo>
                  <a:lnTo>
                    <a:pt x="325" y="324"/>
                  </a:lnTo>
                  <a:lnTo>
                    <a:pt x="326" y="320"/>
                  </a:lnTo>
                  <a:lnTo>
                    <a:pt x="328" y="316"/>
                  </a:lnTo>
                  <a:lnTo>
                    <a:pt x="332" y="314"/>
                  </a:lnTo>
                  <a:lnTo>
                    <a:pt x="337" y="313"/>
                  </a:lnTo>
                  <a:lnTo>
                    <a:pt x="433" y="313"/>
                  </a:lnTo>
                  <a:lnTo>
                    <a:pt x="438" y="314"/>
                  </a:lnTo>
                  <a:lnTo>
                    <a:pt x="441" y="316"/>
                  </a:lnTo>
                  <a:lnTo>
                    <a:pt x="444" y="320"/>
                  </a:lnTo>
                  <a:lnTo>
                    <a:pt x="445" y="324"/>
                  </a:lnTo>
                  <a:lnTo>
                    <a:pt x="445" y="590"/>
                  </a:lnTo>
                  <a:close/>
                  <a:moveTo>
                    <a:pt x="550" y="196"/>
                  </a:moveTo>
                  <a:lnTo>
                    <a:pt x="358" y="3"/>
                  </a:lnTo>
                  <a:lnTo>
                    <a:pt x="354" y="0"/>
                  </a:lnTo>
                  <a:lnTo>
                    <a:pt x="349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710"/>
                  </a:lnTo>
                  <a:lnTo>
                    <a:pt x="1" y="715"/>
                  </a:lnTo>
                  <a:lnTo>
                    <a:pt x="3" y="719"/>
                  </a:lnTo>
                  <a:lnTo>
                    <a:pt x="7" y="721"/>
                  </a:lnTo>
                  <a:lnTo>
                    <a:pt x="12" y="722"/>
                  </a:lnTo>
                  <a:lnTo>
                    <a:pt x="541" y="722"/>
                  </a:lnTo>
                  <a:lnTo>
                    <a:pt x="546" y="721"/>
                  </a:lnTo>
                  <a:lnTo>
                    <a:pt x="550" y="719"/>
                  </a:lnTo>
                  <a:lnTo>
                    <a:pt x="552" y="715"/>
                  </a:lnTo>
                  <a:lnTo>
                    <a:pt x="553" y="710"/>
                  </a:lnTo>
                  <a:lnTo>
                    <a:pt x="553" y="204"/>
                  </a:lnTo>
                  <a:lnTo>
                    <a:pt x="552" y="200"/>
                  </a:lnTo>
                  <a:lnTo>
                    <a:pt x="55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11" name="Группа 110" descr="Значок символа, представляющего электронную почту.">
            <a:extLst>
              <a:ext uri="{FF2B5EF4-FFF2-40B4-BE49-F238E27FC236}">
                <a16:creationId xmlns:a16="http://schemas.microsoft.com/office/drawing/2014/main" xmlns="" id="{20CE09B7-A9E8-4791-ABE4-6FEC5916661D}"/>
              </a:ext>
            </a:extLst>
          </p:cNvPr>
          <p:cNvGrpSpPr/>
          <p:nvPr/>
        </p:nvGrpSpPr>
        <p:grpSpPr>
          <a:xfrm>
            <a:off x="7698977" y="1368977"/>
            <a:ext cx="285750" cy="285750"/>
            <a:chOff x="11028363" y="771525"/>
            <a:chExt cx="285750" cy="285750"/>
          </a:xfrm>
          <a:solidFill>
            <a:schemeClr val="bg1"/>
          </a:solidFill>
        </p:grpSpPr>
        <p:sp>
          <p:nvSpPr>
            <p:cNvPr id="112" name="Полилиния 3620">
              <a:extLst>
                <a:ext uri="{FF2B5EF4-FFF2-40B4-BE49-F238E27FC236}">
                  <a16:creationId xmlns:a16="http://schemas.microsoft.com/office/drawing/2014/main" xmlns="" id="{849DA0EF-7528-4EE0-8C56-4F1997586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3125" y="776288"/>
              <a:ext cx="277812" cy="276225"/>
            </a:xfrm>
            <a:custGeom>
              <a:avLst/>
              <a:gdLst>
                <a:gd name="T0" fmla="*/ 158 w 697"/>
                <a:gd name="T1" fmla="*/ 510 h 698"/>
                <a:gd name="T2" fmla="*/ 133 w 697"/>
                <a:gd name="T3" fmla="*/ 481 h 698"/>
                <a:gd name="T4" fmla="*/ 136 w 697"/>
                <a:gd name="T5" fmla="*/ 237 h 698"/>
                <a:gd name="T6" fmla="*/ 167 w 697"/>
                <a:gd name="T7" fmla="*/ 208 h 698"/>
                <a:gd name="T8" fmla="*/ 517 w 697"/>
                <a:gd name="T9" fmla="*/ 206 h 698"/>
                <a:gd name="T10" fmla="*/ 555 w 697"/>
                <a:gd name="T11" fmla="*/ 225 h 698"/>
                <a:gd name="T12" fmla="*/ 565 w 697"/>
                <a:gd name="T13" fmla="*/ 469 h 698"/>
                <a:gd name="T14" fmla="*/ 548 w 697"/>
                <a:gd name="T15" fmla="*/ 504 h 698"/>
                <a:gd name="T16" fmla="*/ 505 w 697"/>
                <a:gd name="T17" fmla="*/ 518 h 698"/>
                <a:gd name="T18" fmla="*/ 550 w 697"/>
                <a:gd name="T19" fmla="*/ 533 h 698"/>
                <a:gd name="T20" fmla="*/ 571 w 697"/>
                <a:gd name="T21" fmla="*/ 533 h 698"/>
                <a:gd name="T22" fmla="*/ 633 w 697"/>
                <a:gd name="T23" fmla="*/ 550 h 698"/>
                <a:gd name="T24" fmla="*/ 669 w 697"/>
                <a:gd name="T25" fmla="*/ 484 h 698"/>
                <a:gd name="T26" fmla="*/ 688 w 697"/>
                <a:gd name="T27" fmla="*/ 427 h 698"/>
                <a:gd name="T28" fmla="*/ 696 w 697"/>
                <a:gd name="T29" fmla="*/ 365 h 698"/>
                <a:gd name="T30" fmla="*/ 693 w 697"/>
                <a:gd name="T31" fmla="*/ 302 h 698"/>
                <a:gd name="T32" fmla="*/ 681 w 697"/>
                <a:gd name="T33" fmla="*/ 242 h 698"/>
                <a:gd name="T34" fmla="*/ 656 w 697"/>
                <a:gd name="T35" fmla="*/ 187 h 698"/>
                <a:gd name="T36" fmla="*/ 582 w 697"/>
                <a:gd name="T37" fmla="*/ 158 h 698"/>
                <a:gd name="T38" fmla="*/ 560 w 697"/>
                <a:gd name="T39" fmla="*/ 167 h 698"/>
                <a:gd name="T40" fmla="*/ 539 w 697"/>
                <a:gd name="T41" fmla="*/ 158 h 698"/>
                <a:gd name="T42" fmla="*/ 530 w 697"/>
                <a:gd name="T43" fmla="*/ 136 h 698"/>
                <a:gd name="T44" fmla="*/ 539 w 697"/>
                <a:gd name="T45" fmla="*/ 116 h 698"/>
                <a:gd name="T46" fmla="*/ 511 w 697"/>
                <a:gd name="T47" fmla="*/ 41 h 698"/>
                <a:gd name="T48" fmla="*/ 456 w 697"/>
                <a:gd name="T49" fmla="*/ 17 h 698"/>
                <a:gd name="T50" fmla="*/ 395 w 697"/>
                <a:gd name="T51" fmla="*/ 4 h 698"/>
                <a:gd name="T52" fmla="*/ 333 w 697"/>
                <a:gd name="T53" fmla="*/ 2 h 698"/>
                <a:gd name="T54" fmla="*/ 271 w 697"/>
                <a:gd name="T55" fmla="*/ 9 h 698"/>
                <a:gd name="T56" fmla="*/ 213 w 697"/>
                <a:gd name="T57" fmla="*/ 29 h 698"/>
                <a:gd name="T58" fmla="*/ 148 w 697"/>
                <a:gd name="T59" fmla="*/ 65 h 698"/>
                <a:gd name="T60" fmla="*/ 164 w 697"/>
                <a:gd name="T61" fmla="*/ 126 h 698"/>
                <a:gd name="T62" fmla="*/ 164 w 697"/>
                <a:gd name="T63" fmla="*/ 148 h 698"/>
                <a:gd name="T64" fmla="*/ 148 w 697"/>
                <a:gd name="T65" fmla="*/ 165 h 698"/>
                <a:gd name="T66" fmla="*/ 124 w 697"/>
                <a:gd name="T67" fmla="*/ 165 h 698"/>
                <a:gd name="T68" fmla="*/ 63 w 697"/>
                <a:gd name="T69" fmla="*/ 148 h 698"/>
                <a:gd name="T70" fmla="*/ 27 w 697"/>
                <a:gd name="T71" fmla="*/ 214 h 698"/>
                <a:gd name="T72" fmla="*/ 9 w 697"/>
                <a:gd name="T73" fmla="*/ 271 h 698"/>
                <a:gd name="T74" fmla="*/ 0 w 697"/>
                <a:gd name="T75" fmla="*/ 333 h 698"/>
                <a:gd name="T76" fmla="*/ 2 w 697"/>
                <a:gd name="T77" fmla="*/ 396 h 698"/>
                <a:gd name="T78" fmla="*/ 17 w 697"/>
                <a:gd name="T79" fmla="*/ 456 h 698"/>
                <a:gd name="T80" fmla="*/ 40 w 697"/>
                <a:gd name="T81" fmla="*/ 511 h 698"/>
                <a:gd name="T82" fmla="*/ 115 w 697"/>
                <a:gd name="T83" fmla="*/ 540 h 698"/>
                <a:gd name="T84" fmla="*/ 136 w 697"/>
                <a:gd name="T85" fmla="*/ 532 h 698"/>
                <a:gd name="T86" fmla="*/ 158 w 697"/>
                <a:gd name="T87" fmla="*/ 540 h 698"/>
                <a:gd name="T88" fmla="*/ 167 w 697"/>
                <a:gd name="T89" fmla="*/ 562 h 698"/>
                <a:gd name="T90" fmla="*/ 158 w 697"/>
                <a:gd name="T91" fmla="*/ 582 h 698"/>
                <a:gd name="T92" fmla="*/ 186 w 697"/>
                <a:gd name="T93" fmla="*/ 658 h 698"/>
                <a:gd name="T94" fmla="*/ 241 w 697"/>
                <a:gd name="T95" fmla="*/ 681 h 698"/>
                <a:gd name="T96" fmla="*/ 302 w 697"/>
                <a:gd name="T97" fmla="*/ 695 h 698"/>
                <a:gd name="T98" fmla="*/ 365 w 697"/>
                <a:gd name="T99" fmla="*/ 698 h 698"/>
                <a:gd name="T100" fmla="*/ 426 w 697"/>
                <a:gd name="T101" fmla="*/ 689 h 698"/>
                <a:gd name="T102" fmla="*/ 484 w 697"/>
                <a:gd name="T103" fmla="*/ 671 h 698"/>
                <a:gd name="T104" fmla="*/ 550 w 697"/>
                <a:gd name="T105" fmla="*/ 635 h 698"/>
                <a:gd name="T106" fmla="*/ 533 w 697"/>
                <a:gd name="T107" fmla="*/ 573 h 698"/>
                <a:gd name="T108" fmla="*/ 533 w 697"/>
                <a:gd name="T109" fmla="*/ 55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7" h="698">
                  <a:moveTo>
                    <a:pt x="193" y="518"/>
                  </a:moveTo>
                  <a:lnTo>
                    <a:pt x="180" y="517"/>
                  </a:lnTo>
                  <a:lnTo>
                    <a:pt x="168" y="514"/>
                  </a:lnTo>
                  <a:lnTo>
                    <a:pt x="158" y="510"/>
                  </a:lnTo>
                  <a:lnTo>
                    <a:pt x="149" y="504"/>
                  </a:lnTo>
                  <a:lnTo>
                    <a:pt x="141" y="497"/>
                  </a:lnTo>
                  <a:lnTo>
                    <a:pt x="136" y="490"/>
                  </a:lnTo>
                  <a:lnTo>
                    <a:pt x="133" y="481"/>
                  </a:lnTo>
                  <a:lnTo>
                    <a:pt x="132" y="470"/>
                  </a:lnTo>
                  <a:lnTo>
                    <a:pt x="132" y="258"/>
                  </a:lnTo>
                  <a:lnTo>
                    <a:pt x="133" y="247"/>
                  </a:lnTo>
                  <a:lnTo>
                    <a:pt x="136" y="237"/>
                  </a:lnTo>
                  <a:lnTo>
                    <a:pt x="141" y="228"/>
                  </a:lnTo>
                  <a:lnTo>
                    <a:pt x="149" y="220"/>
                  </a:lnTo>
                  <a:lnTo>
                    <a:pt x="157" y="214"/>
                  </a:lnTo>
                  <a:lnTo>
                    <a:pt x="167" y="208"/>
                  </a:lnTo>
                  <a:lnTo>
                    <a:pt x="178" y="206"/>
                  </a:lnTo>
                  <a:lnTo>
                    <a:pt x="193" y="205"/>
                  </a:lnTo>
                  <a:lnTo>
                    <a:pt x="505" y="205"/>
                  </a:lnTo>
                  <a:lnTo>
                    <a:pt x="517" y="206"/>
                  </a:lnTo>
                  <a:lnTo>
                    <a:pt x="529" y="208"/>
                  </a:lnTo>
                  <a:lnTo>
                    <a:pt x="539" y="212"/>
                  </a:lnTo>
                  <a:lnTo>
                    <a:pt x="548" y="219"/>
                  </a:lnTo>
                  <a:lnTo>
                    <a:pt x="555" y="225"/>
                  </a:lnTo>
                  <a:lnTo>
                    <a:pt x="560" y="234"/>
                  </a:lnTo>
                  <a:lnTo>
                    <a:pt x="564" y="243"/>
                  </a:lnTo>
                  <a:lnTo>
                    <a:pt x="565" y="253"/>
                  </a:lnTo>
                  <a:lnTo>
                    <a:pt x="565" y="469"/>
                  </a:lnTo>
                  <a:lnTo>
                    <a:pt x="564" y="479"/>
                  </a:lnTo>
                  <a:lnTo>
                    <a:pt x="560" y="490"/>
                  </a:lnTo>
                  <a:lnTo>
                    <a:pt x="555" y="497"/>
                  </a:lnTo>
                  <a:lnTo>
                    <a:pt x="548" y="504"/>
                  </a:lnTo>
                  <a:lnTo>
                    <a:pt x="539" y="510"/>
                  </a:lnTo>
                  <a:lnTo>
                    <a:pt x="529" y="514"/>
                  </a:lnTo>
                  <a:lnTo>
                    <a:pt x="517" y="517"/>
                  </a:lnTo>
                  <a:lnTo>
                    <a:pt x="505" y="518"/>
                  </a:lnTo>
                  <a:lnTo>
                    <a:pt x="193" y="518"/>
                  </a:lnTo>
                  <a:close/>
                  <a:moveTo>
                    <a:pt x="539" y="540"/>
                  </a:moveTo>
                  <a:lnTo>
                    <a:pt x="544" y="536"/>
                  </a:lnTo>
                  <a:lnTo>
                    <a:pt x="550" y="533"/>
                  </a:lnTo>
                  <a:lnTo>
                    <a:pt x="555" y="532"/>
                  </a:lnTo>
                  <a:lnTo>
                    <a:pt x="560" y="532"/>
                  </a:lnTo>
                  <a:lnTo>
                    <a:pt x="566" y="532"/>
                  </a:lnTo>
                  <a:lnTo>
                    <a:pt x="571" y="533"/>
                  </a:lnTo>
                  <a:lnTo>
                    <a:pt x="577" y="536"/>
                  </a:lnTo>
                  <a:lnTo>
                    <a:pt x="582" y="540"/>
                  </a:lnTo>
                  <a:lnTo>
                    <a:pt x="615" y="573"/>
                  </a:lnTo>
                  <a:lnTo>
                    <a:pt x="633" y="550"/>
                  </a:lnTo>
                  <a:lnTo>
                    <a:pt x="650" y="524"/>
                  </a:lnTo>
                  <a:lnTo>
                    <a:pt x="656" y="511"/>
                  </a:lnTo>
                  <a:lnTo>
                    <a:pt x="664" y="499"/>
                  </a:lnTo>
                  <a:lnTo>
                    <a:pt x="669" y="484"/>
                  </a:lnTo>
                  <a:lnTo>
                    <a:pt x="675" y="470"/>
                  </a:lnTo>
                  <a:lnTo>
                    <a:pt x="681" y="456"/>
                  </a:lnTo>
                  <a:lnTo>
                    <a:pt x="684" y="442"/>
                  </a:lnTo>
                  <a:lnTo>
                    <a:pt x="688" y="427"/>
                  </a:lnTo>
                  <a:lnTo>
                    <a:pt x="691" y="411"/>
                  </a:lnTo>
                  <a:lnTo>
                    <a:pt x="693" y="396"/>
                  </a:lnTo>
                  <a:lnTo>
                    <a:pt x="696" y="380"/>
                  </a:lnTo>
                  <a:lnTo>
                    <a:pt x="696" y="365"/>
                  </a:lnTo>
                  <a:lnTo>
                    <a:pt x="697" y="350"/>
                  </a:lnTo>
                  <a:lnTo>
                    <a:pt x="696" y="333"/>
                  </a:lnTo>
                  <a:lnTo>
                    <a:pt x="696" y="318"/>
                  </a:lnTo>
                  <a:lnTo>
                    <a:pt x="693" y="302"/>
                  </a:lnTo>
                  <a:lnTo>
                    <a:pt x="691" y="287"/>
                  </a:lnTo>
                  <a:lnTo>
                    <a:pt x="688" y="271"/>
                  </a:lnTo>
                  <a:lnTo>
                    <a:pt x="684" y="257"/>
                  </a:lnTo>
                  <a:lnTo>
                    <a:pt x="681" y="242"/>
                  </a:lnTo>
                  <a:lnTo>
                    <a:pt x="675" y="228"/>
                  </a:lnTo>
                  <a:lnTo>
                    <a:pt x="669" y="214"/>
                  </a:lnTo>
                  <a:lnTo>
                    <a:pt x="664" y="201"/>
                  </a:lnTo>
                  <a:lnTo>
                    <a:pt x="656" y="187"/>
                  </a:lnTo>
                  <a:lnTo>
                    <a:pt x="650" y="174"/>
                  </a:lnTo>
                  <a:lnTo>
                    <a:pt x="633" y="148"/>
                  </a:lnTo>
                  <a:lnTo>
                    <a:pt x="615" y="125"/>
                  </a:lnTo>
                  <a:lnTo>
                    <a:pt x="582" y="158"/>
                  </a:lnTo>
                  <a:lnTo>
                    <a:pt x="577" y="162"/>
                  </a:lnTo>
                  <a:lnTo>
                    <a:pt x="571" y="165"/>
                  </a:lnTo>
                  <a:lnTo>
                    <a:pt x="566" y="167"/>
                  </a:lnTo>
                  <a:lnTo>
                    <a:pt x="560" y="167"/>
                  </a:lnTo>
                  <a:lnTo>
                    <a:pt x="555" y="166"/>
                  </a:lnTo>
                  <a:lnTo>
                    <a:pt x="550" y="165"/>
                  </a:lnTo>
                  <a:lnTo>
                    <a:pt x="544" y="162"/>
                  </a:lnTo>
                  <a:lnTo>
                    <a:pt x="539" y="158"/>
                  </a:lnTo>
                  <a:lnTo>
                    <a:pt x="535" y="153"/>
                  </a:lnTo>
                  <a:lnTo>
                    <a:pt x="533" y="148"/>
                  </a:lnTo>
                  <a:lnTo>
                    <a:pt x="532" y="143"/>
                  </a:lnTo>
                  <a:lnTo>
                    <a:pt x="530" y="136"/>
                  </a:lnTo>
                  <a:lnTo>
                    <a:pt x="532" y="131"/>
                  </a:lnTo>
                  <a:lnTo>
                    <a:pt x="533" y="126"/>
                  </a:lnTo>
                  <a:lnTo>
                    <a:pt x="535" y="121"/>
                  </a:lnTo>
                  <a:lnTo>
                    <a:pt x="539" y="116"/>
                  </a:lnTo>
                  <a:lnTo>
                    <a:pt x="573" y="83"/>
                  </a:lnTo>
                  <a:lnTo>
                    <a:pt x="550" y="65"/>
                  </a:lnTo>
                  <a:lnTo>
                    <a:pt x="524" y="48"/>
                  </a:lnTo>
                  <a:lnTo>
                    <a:pt x="511" y="41"/>
                  </a:lnTo>
                  <a:lnTo>
                    <a:pt x="497" y="34"/>
                  </a:lnTo>
                  <a:lnTo>
                    <a:pt x="484" y="29"/>
                  </a:lnTo>
                  <a:lnTo>
                    <a:pt x="470" y="22"/>
                  </a:lnTo>
                  <a:lnTo>
                    <a:pt x="456" y="17"/>
                  </a:lnTo>
                  <a:lnTo>
                    <a:pt x="440" y="13"/>
                  </a:lnTo>
                  <a:lnTo>
                    <a:pt x="426" y="9"/>
                  </a:lnTo>
                  <a:lnTo>
                    <a:pt x="411" y="7"/>
                  </a:lnTo>
                  <a:lnTo>
                    <a:pt x="395" y="4"/>
                  </a:lnTo>
                  <a:lnTo>
                    <a:pt x="380" y="2"/>
                  </a:lnTo>
                  <a:lnTo>
                    <a:pt x="365" y="2"/>
                  </a:lnTo>
                  <a:lnTo>
                    <a:pt x="348" y="0"/>
                  </a:lnTo>
                  <a:lnTo>
                    <a:pt x="333" y="2"/>
                  </a:lnTo>
                  <a:lnTo>
                    <a:pt x="317" y="2"/>
                  </a:lnTo>
                  <a:lnTo>
                    <a:pt x="302" y="4"/>
                  </a:lnTo>
                  <a:lnTo>
                    <a:pt x="286" y="7"/>
                  </a:lnTo>
                  <a:lnTo>
                    <a:pt x="271" y="9"/>
                  </a:lnTo>
                  <a:lnTo>
                    <a:pt x="255" y="13"/>
                  </a:lnTo>
                  <a:lnTo>
                    <a:pt x="241" y="17"/>
                  </a:lnTo>
                  <a:lnTo>
                    <a:pt x="227" y="22"/>
                  </a:lnTo>
                  <a:lnTo>
                    <a:pt x="213" y="29"/>
                  </a:lnTo>
                  <a:lnTo>
                    <a:pt x="199" y="34"/>
                  </a:lnTo>
                  <a:lnTo>
                    <a:pt x="186" y="41"/>
                  </a:lnTo>
                  <a:lnTo>
                    <a:pt x="173" y="48"/>
                  </a:lnTo>
                  <a:lnTo>
                    <a:pt x="148" y="65"/>
                  </a:lnTo>
                  <a:lnTo>
                    <a:pt x="124" y="83"/>
                  </a:lnTo>
                  <a:lnTo>
                    <a:pt x="158" y="116"/>
                  </a:lnTo>
                  <a:lnTo>
                    <a:pt x="162" y="121"/>
                  </a:lnTo>
                  <a:lnTo>
                    <a:pt x="164" y="126"/>
                  </a:lnTo>
                  <a:lnTo>
                    <a:pt x="166" y="131"/>
                  </a:lnTo>
                  <a:lnTo>
                    <a:pt x="167" y="136"/>
                  </a:lnTo>
                  <a:lnTo>
                    <a:pt x="166" y="143"/>
                  </a:lnTo>
                  <a:lnTo>
                    <a:pt x="164" y="148"/>
                  </a:lnTo>
                  <a:lnTo>
                    <a:pt x="162" y="153"/>
                  </a:lnTo>
                  <a:lnTo>
                    <a:pt x="158" y="158"/>
                  </a:lnTo>
                  <a:lnTo>
                    <a:pt x="153" y="162"/>
                  </a:lnTo>
                  <a:lnTo>
                    <a:pt x="148" y="165"/>
                  </a:lnTo>
                  <a:lnTo>
                    <a:pt x="142" y="167"/>
                  </a:lnTo>
                  <a:lnTo>
                    <a:pt x="136" y="167"/>
                  </a:lnTo>
                  <a:lnTo>
                    <a:pt x="131" y="166"/>
                  </a:lnTo>
                  <a:lnTo>
                    <a:pt x="124" y="165"/>
                  </a:lnTo>
                  <a:lnTo>
                    <a:pt x="119" y="162"/>
                  </a:lnTo>
                  <a:lnTo>
                    <a:pt x="115" y="158"/>
                  </a:lnTo>
                  <a:lnTo>
                    <a:pt x="82" y="125"/>
                  </a:lnTo>
                  <a:lnTo>
                    <a:pt x="63" y="148"/>
                  </a:lnTo>
                  <a:lnTo>
                    <a:pt x="47" y="174"/>
                  </a:lnTo>
                  <a:lnTo>
                    <a:pt x="40" y="187"/>
                  </a:lnTo>
                  <a:lnTo>
                    <a:pt x="33" y="201"/>
                  </a:lnTo>
                  <a:lnTo>
                    <a:pt x="27" y="214"/>
                  </a:lnTo>
                  <a:lnTo>
                    <a:pt x="22" y="228"/>
                  </a:lnTo>
                  <a:lnTo>
                    <a:pt x="17" y="242"/>
                  </a:lnTo>
                  <a:lnTo>
                    <a:pt x="13" y="257"/>
                  </a:lnTo>
                  <a:lnTo>
                    <a:pt x="9" y="271"/>
                  </a:lnTo>
                  <a:lnTo>
                    <a:pt x="5" y="287"/>
                  </a:lnTo>
                  <a:lnTo>
                    <a:pt x="2" y="302"/>
                  </a:lnTo>
                  <a:lnTo>
                    <a:pt x="1" y="318"/>
                  </a:lnTo>
                  <a:lnTo>
                    <a:pt x="0" y="333"/>
                  </a:lnTo>
                  <a:lnTo>
                    <a:pt x="0" y="350"/>
                  </a:lnTo>
                  <a:lnTo>
                    <a:pt x="0" y="365"/>
                  </a:lnTo>
                  <a:lnTo>
                    <a:pt x="1" y="380"/>
                  </a:lnTo>
                  <a:lnTo>
                    <a:pt x="2" y="396"/>
                  </a:lnTo>
                  <a:lnTo>
                    <a:pt x="5" y="411"/>
                  </a:lnTo>
                  <a:lnTo>
                    <a:pt x="9" y="427"/>
                  </a:lnTo>
                  <a:lnTo>
                    <a:pt x="13" y="442"/>
                  </a:lnTo>
                  <a:lnTo>
                    <a:pt x="17" y="456"/>
                  </a:lnTo>
                  <a:lnTo>
                    <a:pt x="22" y="470"/>
                  </a:lnTo>
                  <a:lnTo>
                    <a:pt x="27" y="484"/>
                  </a:lnTo>
                  <a:lnTo>
                    <a:pt x="33" y="499"/>
                  </a:lnTo>
                  <a:lnTo>
                    <a:pt x="40" y="511"/>
                  </a:lnTo>
                  <a:lnTo>
                    <a:pt x="47" y="524"/>
                  </a:lnTo>
                  <a:lnTo>
                    <a:pt x="63" y="550"/>
                  </a:lnTo>
                  <a:lnTo>
                    <a:pt x="82" y="573"/>
                  </a:lnTo>
                  <a:lnTo>
                    <a:pt x="115" y="540"/>
                  </a:lnTo>
                  <a:lnTo>
                    <a:pt x="119" y="536"/>
                  </a:lnTo>
                  <a:lnTo>
                    <a:pt x="124" y="533"/>
                  </a:lnTo>
                  <a:lnTo>
                    <a:pt x="131" y="532"/>
                  </a:lnTo>
                  <a:lnTo>
                    <a:pt x="136" y="532"/>
                  </a:lnTo>
                  <a:lnTo>
                    <a:pt x="142" y="532"/>
                  </a:lnTo>
                  <a:lnTo>
                    <a:pt x="148" y="533"/>
                  </a:lnTo>
                  <a:lnTo>
                    <a:pt x="153" y="536"/>
                  </a:lnTo>
                  <a:lnTo>
                    <a:pt x="158" y="540"/>
                  </a:lnTo>
                  <a:lnTo>
                    <a:pt x="162" y="545"/>
                  </a:lnTo>
                  <a:lnTo>
                    <a:pt x="164" y="550"/>
                  </a:lnTo>
                  <a:lnTo>
                    <a:pt x="166" y="555"/>
                  </a:lnTo>
                  <a:lnTo>
                    <a:pt x="167" y="562"/>
                  </a:lnTo>
                  <a:lnTo>
                    <a:pt x="166" y="567"/>
                  </a:lnTo>
                  <a:lnTo>
                    <a:pt x="164" y="573"/>
                  </a:lnTo>
                  <a:lnTo>
                    <a:pt x="162" y="578"/>
                  </a:lnTo>
                  <a:lnTo>
                    <a:pt x="158" y="582"/>
                  </a:lnTo>
                  <a:lnTo>
                    <a:pt x="124" y="615"/>
                  </a:lnTo>
                  <a:lnTo>
                    <a:pt x="148" y="635"/>
                  </a:lnTo>
                  <a:lnTo>
                    <a:pt x="173" y="650"/>
                  </a:lnTo>
                  <a:lnTo>
                    <a:pt x="186" y="658"/>
                  </a:lnTo>
                  <a:lnTo>
                    <a:pt x="199" y="664"/>
                  </a:lnTo>
                  <a:lnTo>
                    <a:pt x="213" y="671"/>
                  </a:lnTo>
                  <a:lnTo>
                    <a:pt x="227" y="676"/>
                  </a:lnTo>
                  <a:lnTo>
                    <a:pt x="241" y="681"/>
                  </a:lnTo>
                  <a:lnTo>
                    <a:pt x="255" y="685"/>
                  </a:lnTo>
                  <a:lnTo>
                    <a:pt x="271" y="689"/>
                  </a:lnTo>
                  <a:lnTo>
                    <a:pt x="286" y="693"/>
                  </a:lnTo>
                  <a:lnTo>
                    <a:pt x="302" y="695"/>
                  </a:lnTo>
                  <a:lnTo>
                    <a:pt x="317" y="696"/>
                  </a:lnTo>
                  <a:lnTo>
                    <a:pt x="333" y="698"/>
                  </a:lnTo>
                  <a:lnTo>
                    <a:pt x="348" y="698"/>
                  </a:lnTo>
                  <a:lnTo>
                    <a:pt x="365" y="698"/>
                  </a:lnTo>
                  <a:lnTo>
                    <a:pt x="380" y="696"/>
                  </a:lnTo>
                  <a:lnTo>
                    <a:pt x="395" y="695"/>
                  </a:lnTo>
                  <a:lnTo>
                    <a:pt x="411" y="693"/>
                  </a:lnTo>
                  <a:lnTo>
                    <a:pt x="426" y="689"/>
                  </a:lnTo>
                  <a:lnTo>
                    <a:pt x="440" y="685"/>
                  </a:lnTo>
                  <a:lnTo>
                    <a:pt x="456" y="681"/>
                  </a:lnTo>
                  <a:lnTo>
                    <a:pt x="470" y="676"/>
                  </a:lnTo>
                  <a:lnTo>
                    <a:pt x="484" y="671"/>
                  </a:lnTo>
                  <a:lnTo>
                    <a:pt x="497" y="664"/>
                  </a:lnTo>
                  <a:lnTo>
                    <a:pt x="511" y="658"/>
                  </a:lnTo>
                  <a:lnTo>
                    <a:pt x="524" y="650"/>
                  </a:lnTo>
                  <a:lnTo>
                    <a:pt x="550" y="635"/>
                  </a:lnTo>
                  <a:lnTo>
                    <a:pt x="573" y="615"/>
                  </a:lnTo>
                  <a:lnTo>
                    <a:pt x="539" y="582"/>
                  </a:lnTo>
                  <a:lnTo>
                    <a:pt x="535" y="578"/>
                  </a:lnTo>
                  <a:lnTo>
                    <a:pt x="533" y="573"/>
                  </a:lnTo>
                  <a:lnTo>
                    <a:pt x="532" y="567"/>
                  </a:lnTo>
                  <a:lnTo>
                    <a:pt x="530" y="562"/>
                  </a:lnTo>
                  <a:lnTo>
                    <a:pt x="532" y="555"/>
                  </a:lnTo>
                  <a:lnTo>
                    <a:pt x="533" y="550"/>
                  </a:lnTo>
                  <a:lnTo>
                    <a:pt x="535" y="545"/>
                  </a:lnTo>
                  <a:lnTo>
                    <a:pt x="539" y="5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3" name="Полилиния 3621">
              <a:extLst>
                <a:ext uri="{FF2B5EF4-FFF2-40B4-BE49-F238E27FC236}">
                  <a16:creationId xmlns:a16="http://schemas.microsoft.com/office/drawing/2014/main" xmlns="" id="{AD76D8F2-24A8-45C7-93D1-4E507EA27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9325" y="885825"/>
              <a:ext cx="123825" cy="71438"/>
            </a:xfrm>
            <a:custGeom>
              <a:avLst/>
              <a:gdLst>
                <a:gd name="T0" fmla="*/ 220 w 312"/>
                <a:gd name="T1" fmla="*/ 82 h 180"/>
                <a:gd name="T2" fmla="*/ 295 w 312"/>
                <a:gd name="T3" fmla="*/ 20 h 180"/>
                <a:gd name="T4" fmla="*/ 299 w 312"/>
                <a:gd name="T5" fmla="*/ 16 h 180"/>
                <a:gd name="T6" fmla="*/ 300 w 312"/>
                <a:gd name="T7" fmla="*/ 13 h 180"/>
                <a:gd name="T8" fmla="*/ 299 w 312"/>
                <a:gd name="T9" fmla="*/ 7 h 180"/>
                <a:gd name="T10" fmla="*/ 296 w 312"/>
                <a:gd name="T11" fmla="*/ 4 h 180"/>
                <a:gd name="T12" fmla="*/ 294 w 312"/>
                <a:gd name="T13" fmla="*/ 1 h 180"/>
                <a:gd name="T14" fmla="*/ 288 w 312"/>
                <a:gd name="T15" fmla="*/ 0 h 180"/>
                <a:gd name="T16" fmla="*/ 285 w 312"/>
                <a:gd name="T17" fmla="*/ 0 h 180"/>
                <a:gd name="T18" fmla="*/ 279 w 312"/>
                <a:gd name="T19" fmla="*/ 2 h 180"/>
                <a:gd name="T20" fmla="*/ 155 w 312"/>
                <a:gd name="T21" fmla="*/ 104 h 180"/>
                <a:gd name="T22" fmla="*/ 30 w 312"/>
                <a:gd name="T23" fmla="*/ 2 h 180"/>
                <a:gd name="T24" fmla="*/ 26 w 312"/>
                <a:gd name="T25" fmla="*/ 0 h 180"/>
                <a:gd name="T26" fmla="*/ 21 w 312"/>
                <a:gd name="T27" fmla="*/ 0 h 180"/>
                <a:gd name="T28" fmla="*/ 18 w 312"/>
                <a:gd name="T29" fmla="*/ 1 h 180"/>
                <a:gd name="T30" fmla="*/ 14 w 312"/>
                <a:gd name="T31" fmla="*/ 4 h 180"/>
                <a:gd name="T32" fmla="*/ 11 w 312"/>
                <a:gd name="T33" fmla="*/ 7 h 180"/>
                <a:gd name="T34" fmla="*/ 11 w 312"/>
                <a:gd name="T35" fmla="*/ 13 h 180"/>
                <a:gd name="T36" fmla="*/ 12 w 312"/>
                <a:gd name="T37" fmla="*/ 16 h 180"/>
                <a:gd name="T38" fmla="*/ 15 w 312"/>
                <a:gd name="T39" fmla="*/ 20 h 180"/>
                <a:gd name="T40" fmla="*/ 91 w 312"/>
                <a:gd name="T41" fmla="*/ 82 h 180"/>
                <a:gd name="T42" fmla="*/ 3 w 312"/>
                <a:gd name="T43" fmla="*/ 159 h 180"/>
                <a:gd name="T44" fmla="*/ 1 w 312"/>
                <a:gd name="T45" fmla="*/ 162 h 180"/>
                <a:gd name="T46" fmla="*/ 0 w 312"/>
                <a:gd name="T47" fmla="*/ 167 h 180"/>
                <a:gd name="T48" fmla="*/ 0 w 312"/>
                <a:gd name="T49" fmla="*/ 172 h 180"/>
                <a:gd name="T50" fmla="*/ 2 w 312"/>
                <a:gd name="T51" fmla="*/ 176 h 180"/>
                <a:gd name="T52" fmla="*/ 6 w 312"/>
                <a:gd name="T53" fmla="*/ 178 h 180"/>
                <a:gd name="T54" fmla="*/ 11 w 312"/>
                <a:gd name="T55" fmla="*/ 180 h 180"/>
                <a:gd name="T56" fmla="*/ 15 w 312"/>
                <a:gd name="T57" fmla="*/ 178 h 180"/>
                <a:gd name="T58" fmla="*/ 19 w 312"/>
                <a:gd name="T59" fmla="*/ 177 h 180"/>
                <a:gd name="T60" fmla="*/ 110 w 312"/>
                <a:gd name="T61" fmla="*/ 97 h 180"/>
                <a:gd name="T62" fmla="*/ 147 w 312"/>
                <a:gd name="T63" fmla="*/ 128 h 180"/>
                <a:gd name="T64" fmla="*/ 151 w 312"/>
                <a:gd name="T65" fmla="*/ 131 h 180"/>
                <a:gd name="T66" fmla="*/ 155 w 312"/>
                <a:gd name="T67" fmla="*/ 132 h 180"/>
                <a:gd name="T68" fmla="*/ 159 w 312"/>
                <a:gd name="T69" fmla="*/ 131 h 180"/>
                <a:gd name="T70" fmla="*/ 163 w 312"/>
                <a:gd name="T71" fmla="*/ 128 h 180"/>
                <a:gd name="T72" fmla="*/ 201 w 312"/>
                <a:gd name="T73" fmla="*/ 97 h 180"/>
                <a:gd name="T74" fmla="*/ 291 w 312"/>
                <a:gd name="T75" fmla="*/ 177 h 180"/>
                <a:gd name="T76" fmla="*/ 295 w 312"/>
                <a:gd name="T77" fmla="*/ 178 h 180"/>
                <a:gd name="T78" fmla="*/ 300 w 312"/>
                <a:gd name="T79" fmla="*/ 180 h 180"/>
                <a:gd name="T80" fmla="*/ 304 w 312"/>
                <a:gd name="T81" fmla="*/ 178 h 180"/>
                <a:gd name="T82" fmla="*/ 309 w 312"/>
                <a:gd name="T83" fmla="*/ 176 h 180"/>
                <a:gd name="T84" fmla="*/ 310 w 312"/>
                <a:gd name="T85" fmla="*/ 172 h 180"/>
                <a:gd name="T86" fmla="*/ 312 w 312"/>
                <a:gd name="T87" fmla="*/ 167 h 180"/>
                <a:gd name="T88" fmla="*/ 310 w 312"/>
                <a:gd name="T89" fmla="*/ 162 h 180"/>
                <a:gd name="T90" fmla="*/ 308 w 312"/>
                <a:gd name="T91" fmla="*/ 159 h 180"/>
                <a:gd name="T92" fmla="*/ 220 w 312"/>
                <a:gd name="T93" fmla="*/ 8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2" h="180">
                  <a:moveTo>
                    <a:pt x="220" y="82"/>
                  </a:moveTo>
                  <a:lnTo>
                    <a:pt x="295" y="20"/>
                  </a:lnTo>
                  <a:lnTo>
                    <a:pt x="299" y="16"/>
                  </a:lnTo>
                  <a:lnTo>
                    <a:pt x="300" y="13"/>
                  </a:lnTo>
                  <a:lnTo>
                    <a:pt x="299" y="7"/>
                  </a:lnTo>
                  <a:lnTo>
                    <a:pt x="296" y="4"/>
                  </a:lnTo>
                  <a:lnTo>
                    <a:pt x="294" y="1"/>
                  </a:lnTo>
                  <a:lnTo>
                    <a:pt x="288" y="0"/>
                  </a:lnTo>
                  <a:lnTo>
                    <a:pt x="285" y="0"/>
                  </a:lnTo>
                  <a:lnTo>
                    <a:pt x="279" y="2"/>
                  </a:lnTo>
                  <a:lnTo>
                    <a:pt x="155" y="10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8" y="1"/>
                  </a:lnTo>
                  <a:lnTo>
                    <a:pt x="14" y="4"/>
                  </a:lnTo>
                  <a:lnTo>
                    <a:pt x="11" y="7"/>
                  </a:lnTo>
                  <a:lnTo>
                    <a:pt x="11" y="13"/>
                  </a:lnTo>
                  <a:lnTo>
                    <a:pt x="12" y="16"/>
                  </a:lnTo>
                  <a:lnTo>
                    <a:pt x="15" y="20"/>
                  </a:lnTo>
                  <a:lnTo>
                    <a:pt x="91" y="82"/>
                  </a:lnTo>
                  <a:lnTo>
                    <a:pt x="3" y="159"/>
                  </a:lnTo>
                  <a:lnTo>
                    <a:pt x="1" y="162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6"/>
                  </a:lnTo>
                  <a:lnTo>
                    <a:pt x="6" y="178"/>
                  </a:lnTo>
                  <a:lnTo>
                    <a:pt x="11" y="180"/>
                  </a:lnTo>
                  <a:lnTo>
                    <a:pt x="15" y="178"/>
                  </a:lnTo>
                  <a:lnTo>
                    <a:pt x="19" y="177"/>
                  </a:lnTo>
                  <a:lnTo>
                    <a:pt x="110" y="97"/>
                  </a:lnTo>
                  <a:lnTo>
                    <a:pt x="147" y="128"/>
                  </a:lnTo>
                  <a:lnTo>
                    <a:pt x="151" y="131"/>
                  </a:lnTo>
                  <a:lnTo>
                    <a:pt x="155" y="132"/>
                  </a:lnTo>
                  <a:lnTo>
                    <a:pt x="159" y="131"/>
                  </a:lnTo>
                  <a:lnTo>
                    <a:pt x="163" y="128"/>
                  </a:lnTo>
                  <a:lnTo>
                    <a:pt x="201" y="97"/>
                  </a:lnTo>
                  <a:lnTo>
                    <a:pt x="291" y="177"/>
                  </a:lnTo>
                  <a:lnTo>
                    <a:pt x="295" y="178"/>
                  </a:lnTo>
                  <a:lnTo>
                    <a:pt x="300" y="180"/>
                  </a:lnTo>
                  <a:lnTo>
                    <a:pt x="304" y="178"/>
                  </a:lnTo>
                  <a:lnTo>
                    <a:pt x="309" y="176"/>
                  </a:lnTo>
                  <a:lnTo>
                    <a:pt x="310" y="172"/>
                  </a:lnTo>
                  <a:lnTo>
                    <a:pt x="312" y="167"/>
                  </a:lnTo>
                  <a:lnTo>
                    <a:pt x="310" y="162"/>
                  </a:lnTo>
                  <a:lnTo>
                    <a:pt x="308" y="159"/>
                  </a:lnTo>
                  <a:lnTo>
                    <a:pt x="22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4" name="Полилиния 3622">
              <a:extLst>
                <a:ext uri="{FF2B5EF4-FFF2-40B4-BE49-F238E27FC236}">
                  <a16:creationId xmlns:a16="http://schemas.microsoft.com/office/drawing/2014/main" xmlns="" id="{BFC5AFB5-B934-4878-815B-12196286A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0613" y="993775"/>
              <a:ext cx="63500" cy="63500"/>
            </a:xfrm>
            <a:custGeom>
              <a:avLst/>
              <a:gdLst>
                <a:gd name="T0" fmla="*/ 21 w 161"/>
                <a:gd name="T1" fmla="*/ 3 h 159"/>
                <a:gd name="T2" fmla="*/ 17 w 161"/>
                <a:gd name="T3" fmla="*/ 0 h 159"/>
                <a:gd name="T4" fmla="*/ 13 w 161"/>
                <a:gd name="T5" fmla="*/ 0 h 159"/>
                <a:gd name="T6" fmla="*/ 8 w 161"/>
                <a:gd name="T7" fmla="*/ 0 h 159"/>
                <a:gd name="T8" fmla="*/ 4 w 161"/>
                <a:gd name="T9" fmla="*/ 3 h 159"/>
                <a:gd name="T10" fmla="*/ 2 w 161"/>
                <a:gd name="T11" fmla="*/ 6 h 159"/>
                <a:gd name="T12" fmla="*/ 0 w 161"/>
                <a:gd name="T13" fmla="*/ 12 h 159"/>
                <a:gd name="T14" fmla="*/ 2 w 161"/>
                <a:gd name="T15" fmla="*/ 15 h 159"/>
                <a:gd name="T16" fmla="*/ 4 w 161"/>
                <a:gd name="T17" fmla="*/ 21 h 159"/>
                <a:gd name="T18" fmla="*/ 140 w 161"/>
                <a:gd name="T19" fmla="*/ 157 h 159"/>
                <a:gd name="T20" fmla="*/ 144 w 161"/>
                <a:gd name="T21" fmla="*/ 159 h 159"/>
                <a:gd name="T22" fmla="*/ 149 w 161"/>
                <a:gd name="T23" fmla="*/ 159 h 159"/>
                <a:gd name="T24" fmla="*/ 153 w 161"/>
                <a:gd name="T25" fmla="*/ 159 h 159"/>
                <a:gd name="T26" fmla="*/ 157 w 161"/>
                <a:gd name="T27" fmla="*/ 157 h 159"/>
                <a:gd name="T28" fmla="*/ 160 w 161"/>
                <a:gd name="T29" fmla="*/ 153 h 159"/>
                <a:gd name="T30" fmla="*/ 161 w 161"/>
                <a:gd name="T31" fmla="*/ 148 h 159"/>
                <a:gd name="T32" fmla="*/ 160 w 161"/>
                <a:gd name="T33" fmla="*/ 144 h 159"/>
                <a:gd name="T34" fmla="*/ 157 w 161"/>
                <a:gd name="T35" fmla="*/ 139 h 159"/>
                <a:gd name="T36" fmla="*/ 21 w 161"/>
                <a:gd name="T37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1" h="159">
                  <a:moveTo>
                    <a:pt x="21" y="3"/>
                  </a:moveTo>
                  <a:lnTo>
                    <a:pt x="17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4" y="21"/>
                  </a:lnTo>
                  <a:lnTo>
                    <a:pt x="140" y="157"/>
                  </a:lnTo>
                  <a:lnTo>
                    <a:pt x="144" y="159"/>
                  </a:lnTo>
                  <a:lnTo>
                    <a:pt x="149" y="159"/>
                  </a:lnTo>
                  <a:lnTo>
                    <a:pt x="153" y="159"/>
                  </a:lnTo>
                  <a:lnTo>
                    <a:pt x="157" y="157"/>
                  </a:lnTo>
                  <a:lnTo>
                    <a:pt x="160" y="153"/>
                  </a:lnTo>
                  <a:lnTo>
                    <a:pt x="161" y="148"/>
                  </a:lnTo>
                  <a:lnTo>
                    <a:pt x="160" y="144"/>
                  </a:lnTo>
                  <a:lnTo>
                    <a:pt x="157" y="139"/>
                  </a:ln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5" name="Полилиния 3623">
              <a:extLst>
                <a:ext uri="{FF2B5EF4-FFF2-40B4-BE49-F238E27FC236}">
                  <a16:creationId xmlns:a16="http://schemas.microsoft.com/office/drawing/2014/main" xmlns="" id="{6FEA2310-F55A-42DA-913D-4342D4C4A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8363" y="993775"/>
              <a:ext cx="63500" cy="63500"/>
            </a:xfrm>
            <a:custGeom>
              <a:avLst/>
              <a:gdLst>
                <a:gd name="T0" fmla="*/ 157 w 160"/>
                <a:gd name="T1" fmla="*/ 3 h 159"/>
                <a:gd name="T2" fmla="*/ 153 w 160"/>
                <a:gd name="T3" fmla="*/ 0 h 159"/>
                <a:gd name="T4" fmla="*/ 148 w 160"/>
                <a:gd name="T5" fmla="*/ 0 h 159"/>
                <a:gd name="T6" fmla="*/ 144 w 160"/>
                <a:gd name="T7" fmla="*/ 0 h 159"/>
                <a:gd name="T8" fmla="*/ 139 w 160"/>
                <a:gd name="T9" fmla="*/ 3 h 159"/>
                <a:gd name="T10" fmla="*/ 3 w 160"/>
                <a:gd name="T11" fmla="*/ 139 h 159"/>
                <a:gd name="T12" fmla="*/ 0 w 160"/>
                <a:gd name="T13" fmla="*/ 144 h 159"/>
                <a:gd name="T14" fmla="*/ 0 w 160"/>
                <a:gd name="T15" fmla="*/ 148 h 159"/>
                <a:gd name="T16" fmla="*/ 0 w 160"/>
                <a:gd name="T17" fmla="*/ 153 h 159"/>
                <a:gd name="T18" fmla="*/ 3 w 160"/>
                <a:gd name="T19" fmla="*/ 157 h 159"/>
                <a:gd name="T20" fmla="*/ 7 w 160"/>
                <a:gd name="T21" fmla="*/ 159 h 159"/>
                <a:gd name="T22" fmla="*/ 12 w 160"/>
                <a:gd name="T23" fmla="*/ 159 h 159"/>
                <a:gd name="T24" fmla="*/ 16 w 160"/>
                <a:gd name="T25" fmla="*/ 159 h 159"/>
                <a:gd name="T26" fmla="*/ 21 w 160"/>
                <a:gd name="T27" fmla="*/ 157 h 159"/>
                <a:gd name="T28" fmla="*/ 157 w 160"/>
                <a:gd name="T29" fmla="*/ 21 h 159"/>
                <a:gd name="T30" fmla="*/ 160 w 160"/>
                <a:gd name="T31" fmla="*/ 15 h 159"/>
                <a:gd name="T32" fmla="*/ 160 w 160"/>
                <a:gd name="T33" fmla="*/ 12 h 159"/>
                <a:gd name="T34" fmla="*/ 160 w 160"/>
                <a:gd name="T35" fmla="*/ 6 h 159"/>
                <a:gd name="T36" fmla="*/ 157 w 160"/>
                <a:gd name="T37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159">
                  <a:moveTo>
                    <a:pt x="157" y="3"/>
                  </a:moveTo>
                  <a:lnTo>
                    <a:pt x="153" y="0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39" y="3"/>
                  </a:lnTo>
                  <a:lnTo>
                    <a:pt x="3" y="139"/>
                  </a:lnTo>
                  <a:lnTo>
                    <a:pt x="0" y="144"/>
                  </a:lnTo>
                  <a:lnTo>
                    <a:pt x="0" y="148"/>
                  </a:lnTo>
                  <a:lnTo>
                    <a:pt x="0" y="153"/>
                  </a:lnTo>
                  <a:lnTo>
                    <a:pt x="3" y="157"/>
                  </a:lnTo>
                  <a:lnTo>
                    <a:pt x="7" y="159"/>
                  </a:lnTo>
                  <a:lnTo>
                    <a:pt x="12" y="159"/>
                  </a:lnTo>
                  <a:lnTo>
                    <a:pt x="16" y="159"/>
                  </a:lnTo>
                  <a:lnTo>
                    <a:pt x="21" y="157"/>
                  </a:lnTo>
                  <a:lnTo>
                    <a:pt x="157" y="21"/>
                  </a:lnTo>
                  <a:lnTo>
                    <a:pt x="160" y="15"/>
                  </a:lnTo>
                  <a:lnTo>
                    <a:pt x="160" y="12"/>
                  </a:lnTo>
                  <a:lnTo>
                    <a:pt x="160" y="6"/>
                  </a:lnTo>
                  <a:lnTo>
                    <a:pt x="1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6" name="Полилиния 3624">
              <a:extLst>
                <a:ext uri="{FF2B5EF4-FFF2-40B4-BE49-F238E27FC236}">
                  <a16:creationId xmlns:a16="http://schemas.microsoft.com/office/drawing/2014/main" xmlns="" id="{A80953AC-975D-4E59-BEC4-4B21BEA83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0613" y="771525"/>
              <a:ext cx="63500" cy="63500"/>
            </a:xfrm>
            <a:custGeom>
              <a:avLst/>
              <a:gdLst>
                <a:gd name="T0" fmla="*/ 4 w 161"/>
                <a:gd name="T1" fmla="*/ 156 h 160"/>
                <a:gd name="T2" fmla="*/ 8 w 161"/>
                <a:gd name="T3" fmla="*/ 159 h 160"/>
                <a:gd name="T4" fmla="*/ 12 w 161"/>
                <a:gd name="T5" fmla="*/ 160 h 160"/>
                <a:gd name="T6" fmla="*/ 17 w 161"/>
                <a:gd name="T7" fmla="*/ 159 h 160"/>
                <a:gd name="T8" fmla="*/ 21 w 161"/>
                <a:gd name="T9" fmla="*/ 156 h 160"/>
                <a:gd name="T10" fmla="*/ 157 w 161"/>
                <a:gd name="T11" fmla="*/ 20 h 160"/>
                <a:gd name="T12" fmla="*/ 160 w 161"/>
                <a:gd name="T13" fmla="*/ 16 h 160"/>
                <a:gd name="T14" fmla="*/ 161 w 161"/>
                <a:gd name="T15" fmla="*/ 11 h 160"/>
                <a:gd name="T16" fmla="*/ 160 w 161"/>
                <a:gd name="T17" fmla="*/ 7 h 160"/>
                <a:gd name="T18" fmla="*/ 157 w 161"/>
                <a:gd name="T19" fmla="*/ 4 h 160"/>
                <a:gd name="T20" fmla="*/ 153 w 161"/>
                <a:gd name="T21" fmla="*/ 1 h 160"/>
                <a:gd name="T22" fmla="*/ 149 w 161"/>
                <a:gd name="T23" fmla="*/ 0 h 160"/>
                <a:gd name="T24" fmla="*/ 144 w 161"/>
                <a:gd name="T25" fmla="*/ 1 h 160"/>
                <a:gd name="T26" fmla="*/ 140 w 161"/>
                <a:gd name="T27" fmla="*/ 4 h 160"/>
                <a:gd name="T28" fmla="*/ 4 w 161"/>
                <a:gd name="T29" fmla="*/ 140 h 160"/>
                <a:gd name="T30" fmla="*/ 2 w 161"/>
                <a:gd name="T31" fmla="*/ 144 h 160"/>
                <a:gd name="T32" fmla="*/ 0 w 161"/>
                <a:gd name="T33" fmla="*/ 147 h 160"/>
                <a:gd name="T34" fmla="*/ 2 w 161"/>
                <a:gd name="T35" fmla="*/ 153 h 160"/>
                <a:gd name="T36" fmla="*/ 4 w 161"/>
                <a:gd name="T37" fmla="*/ 15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1" h="160">
                  <a:moveTo>
                    <a:pt x="4" y="156"/>
                  </a:moveTo>
                  <a:lnTo>
                    <a:pt x="8" y="159"/>
                  </a:lnTo>
                  <a:lnTo>
                    <a:pt x="12" y="160"/>
                  </a:lnTo>
                  <a:lnTo>
                    <a:pt x="17" y="159"/>
                  </a:lnTo>
                  <a:lnTo>
                    <a:pt x="21" y="156"/>
                  </a:lnTo>
                  <a:lnTo>
                    <a:pt x="157" y="20"/>
                  </a:lnTo>
                  <a:lnTo>
                    <a:pt x="160" y="16"/>
                  </a:lnTo>
                  <a:lnTo>
                    <a:pt x="161" y="11"/>
                  </a:lnTo>
                  <a:lnTo>
                    <a:pt x="160" y="7"/>
                  </a:lnTo>
                  <a:lnTo>
                    <a:pt x="157" y="4"/>
                  </a:lnTo>
                  <a:lnTo>
                    <a:pt x="153" y="1"/>
                  </a:lnTo>
                  <a:lnTo>
                    <a:pt x="149" y="0"/>
                  </a:lnTo>
                  <a:lnTo>
                    <a:pt x="144" y="1"/>
                  </a:lnTo>
                  <a:lnTo>
                    <a:pt x="140" y="4"/>
                  </a:lnTo>
                  <a:lnTo>
                    <a:pt x="4" y="140"/>
                  </a:lnTo>
                  <a:lnTo>
                    <a:pt x="2" y="144"/>
                  </a:lnTo>
                  <a:lnTo>
                    <a:pt x="0" y="147"/>
                  </a:lnTo>
                  <a:lnTo>
                    <a:pt x="2" y="153"/>
                  </a:lnTo>
                  <a:lnTo>
                    <a:pt x="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17" name="Полилиния 3625">
              <a:extLst>
                <a:ext uri="{FF2B5EF4-FFF2-40B4-BE49-F238E27FC236}">
                  <a16:creationId xmlns:a16="http://schemas.microsoft.com/office/drawing/2014/main" xmlns="" id="{DCEEE9E8-A5B3-4D81-814B-3132C0A5C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8363" y="771525"/>
              <a:ext cx="63500" cy="63500"/>
            </a:xfrm>
            <a:custGeom>
              <a:avLst/>
              <a:gdLst>
                <a:gd name="T0" fmla="*/ 139 w 160"/>
                <a:gd name="T1" fmla="*/ 156 h 160"/>
                <a:gd name="T2" fmla="*/ 144 w 160"/>
                <a:gd name="T3" fmla="*/ 159 h 160"/>
                <a:gd name="T4" fmla="*/ 148 w 160"/>
                <a:gd name="T5" fmla="*/ 160 h 160"/>
                <a:gd name="T6" fmla="*/ 153 w 160"/>
                <a:gd name="T7" fmla="*/ 159 h 160"/>
                <a:gd name="T8" fmla="*/ 157 w 160"/>
                <a:gd name="T9" fmla="*/ 156 h 160"/>
                <a:gd name="T10" fmla="*/ 160 w 160"/>
                <a:gd name="T11" fmla="*/ 153 h 160"/>
                <a:gd name="T12" fmla="*/ 160 w 160"/>
                <a:gd name="T13" fmla="*/ 149 h 160"/>
                <a:gd name="T14" fmla="*/ 160 w 160"/>
                <a:gd name="T15" fmla="*/ 144 h 160"/>
                <a:gd name="T16" fmla="*/ 157 w 160"/>
                <a:gd name="T17" fmla="*/ 140 h 160"/>
                <a:gd name="T18" fmla="*/ 21 w 160"/>
                <a:gd name="T19" fmla="*/ 4 h 160"/>
                <a:gd name="T20" fmla="*/ 16 w 160"/>
                <a:gd name="T21" fmla="*/ 1 h 160"/>
                <a:gd name="T22" fmla="*/ 12 w 160"/>
                <a:gd name="T23" fmla="*/ 0 h 160"/>
                <a:gd name="T24" fmla="*/ 7 w 160"/>
                <a:gd name="T25" fmla="*/ 1 h 160"/>
                <a:gd name="T26" fmla="*/ 3 w 160"/>
                <a:gd name="T27" fmla="*/ 4 h 160"/>
                <a:gd name="T28" fmla="*/ 0 w 160"/>
                <a:gd name="T29" fmla="*/ 7 h 160"/>
                <a:gd name="T30" fmla="*/ 0 w 160"/>
                <a:gd name="T31" fmla="*/ 11 h 160"/>
                <a:gd name="T32" fmla="*/ 0 w 160"/>
                <a:gd name="T33" fmla="*/ 16 h 160"/>
                <a:gd name="T34" fmla="*/ 3 w 160"/>
                <a:gd name="T35" fmla="*/ 20 h 160"/>
                <a:gd name="T36" fmla="*/ 139 w 160"/>
                <a:gd name="T37" fmla="*/ 15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160">
                  <a:moveTo>
                    <a:pt x="139" y="156"/>
                  </a:moveTo>
                  <a:lnTo>
                    <a:pt x="144" y="159"/>
                  </a:lnTo>
                  <a:lnTo>
                    <a:pt x="148" y="160"/>
                  </a:lnTo>
                  <a:lnTo>
                    <a:pt x="153" y="159"/>
                  </a:lnTo>
                  <a:lnTo>
                    <a:pt x="157" y="156"/>
                  </a:lnTo>
                  <a:lnTo>
                    <a:pt x="160" y="153"/>
                  </a:lnTo>
                  <a:lnTo>
                    <a:pt x="160" y="149"/>
                  </a:lnTo>
                  <a:lnTo>
                    <a:pt x="160" y="144"/>
                  </a:lnTo>
                  <a:lnTo>
                    <a:pt x="157" y="140"/>
                  </a:lnTo>
                  <a:lnTo>
                    <a:pt x="21" y="4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13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18" name="Группа 117" descr="Значок полей. ">
            <a:extLst>
              <a:ext uri="{FF2B5EF4-FFF2-40B4-BE49-F238E27FC236}">
                <a16:creationId xmlns:a16="http://schemas.microsoft.com/office/drawing/2014/main" xmlns="" id="{75BF619E-615D-4C1A-A3A1-04DFC90E2F3F}"/>
              </a:ext>
            </a:extLst>
          </p:cNvPr>
          <p:cNvGrpSpPr/>
          <p:nvPr/>
        </p:nvGrpSpPr>
        <p:grpSpPr>
          <a:xfrm>
            <a:off x="11058919" y="1368977"/>
            <a:ext cx="287337" cy="285750"/>
            <a:chOff x="5465763" y="3068638"/>
            <a:chExt cx="287337" cy="285750"/>
          </a:xfrm>
          <a:solidFill>
            <a:schemeClr val="bg1"/>
          </a:solidFill>
        </p:grpSpPr>
        <p:sp>
          <p:nvSpPr>
            <p:cNvPr id="119" name="Полилиния 617">
              <a:extLst>
                <a:ext uri="{FF2B5EF4-FFF2-40B4-BE49-F238E27FC236}">
                  <a16:creationId xmlns:a16="http://schemas.microsoft.com/office/drawing/2014/main" xmlns="" id="{01C5157B-D811-44C7-8E5F-D3F25F989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188" y="3068638"/>
              <a:ext cx="119063" cy="38100"/>
            </a:xfrm>
            <a:custGeom>
              <a:avLst/>
              <a:gdLst>
                <a:gd name="T0" fmla="*/ 375 w 375"/>
                <a:gd name="T1" fmla="*/ 62 h 120"/>
                <a:gd name="T2" fmla="*/ 374 w 375"/>
                <a:gd name="T3" fmla="*/ 62 h 120"/>
                <a:gd name="T4" fmla="*/ 373 w 375"/>
                <a:gd name="T5" fmla="*/ 61 h 120"/>
                <a:gd name="T6" fmla="*/ 193 w 375"/>
                <a:gd name="T7" fmla="*/ 1 h 120"/>
                <a:gd name="T8" fmla="*/ 188 w 375"/>
                <a:gd name="T9" fmla="*/ 0 h 120"/>
                <a:gd name="T10" fmla="*/ 183 w 375"/>
                <a:gd name="T11" fmla="*/ 1 h 120"/>
                <a:gd name="T12" fmla="*/ 2 w 375"/>
                <a:gd name="T13" fmla="*/ 61 h 120"/>
                <a:gd name="T14" fmla="*/ 1 w 375"/>
                <a:gd name="T15" fmla="*/ 62 h 120"/>
                <a:gd name="T16" fmla="*/ 0 w 375"/>
                <a:gd name="T17" fmla="*/ 62 h 120"/>
                <a:gd name="T18" fmla="*/ 188 w 375"/>
                <a:gd name="T19" fmla="*/ 120 h 120"/>
                <a:gd name="T20" fmla="*/ 375 w 375"/>
                <a:gd name="T21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5" h="120">
                  <a:moveTo>
                    <a:pt x="375" y="62"/>
                  </a:moveTo>
                  <a:lnTo>
                    <a:pt x="374" y="62"/>
                  </a:lnTo>
                  <a:lnTo>
                    <a:pt x="373" y="61"/>
                  </a:lnTo>
                  <a:lnTo>
                    <a:pt x="193" y="1"/>
                  </a:lnTo>
                  <a:lnTo>
                    <a:pt x="188" y="0"/>
                  </a:lnTo>
                  <a:lnTo>
                    <a:pt x="183" y="1"/>
                  </a:lnTo>
                  <a:lnTo>
                    <a:pt x="2" y="61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188" y="120"/>
                  </a:lnTo>
                  <a:lnTo>
                    <a:pt x="375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0" name="Полилиния 618">
              <a:extLst>
                <a:ext uri="{FF2B5EF4-FFF2-40B4-BE49-F238E27FC236}">
                  <a16:creationId xmlns:a16="http://schemas.microsoft.com/office/drawing/2014/main" xmlns="" id="{90385080-F77C-4175-BA14-BE696271A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9275" y="3097213"/>
              <a:ext cx="57150" cy="93663"/>
            </a:xfrm>
            <a:custGeom>
              <a:avLst/>
              <a:gdLst>
                <a:gd name="T0" fmla="*/ 181 w 181"/>
                <a:gd name="T1" fmla="*/ 210 h 295"/>
                <a:gd name="T2" fmla="*/ 181 w 181"/>
                <a:gd name="T3" fmla="*/ 0 h 295"/>
                <a:gd name="T4" fmla="*/ 0 w 181"/>
                <a:gd name="T5" fmla="*/ 56 h 295"/>
                <a:gd name="T6" fmla="*/ 0 w 181"/>
                <a:gd name="T7" fmla="*/ 295 h 295"/>
                <a:gd name="T8" fmla="*/ 171 w 181"/>
                <a:gd name="T9" fmla="*/ 224 h 295"/>
                <a:gd name="T10" fmla="*/ 174 w 181"/>
                <a:gd name="T11" fmla="*/ 222 h 295"/>
                <a:gd name="T12" fmla="*/ 178 w 181"/>
                <a:gd name="T13" fmla="*/ 219 h 295"/>
                <a:gd name="T14" fmla="*/ 180 w 181"/>
                <a:gd name="T15" fmla="*/ 215 h 295"/>
                <a:gd name="T16" fmla="*/ 181 w 181"/>
                <a:gd name="T17" fmla="*/ 2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295">
                  <a:moveTo>
                    <a:pt x="181" y="210"/>
                  </a:moveTo>
                  <a:lnTo>
                    <a:pt x="181" y="0"/>
                  </a:lnTo>
                  <a:lnTo>
                    <a:pt x="0" y="56"/>
                  </a:lnTo>
                  <a:lnTo>
                    <a:pt x="0" y="295"/>
                  </a:lnTo>
                  <a:lnTo>
                    <a:pt x="171" y="224"/>
                  </a:lnTo>
                  <a:lnTo>
                    <a:pt x="174" y="222"/>
                  </a:lnTo>
                  <a:lnTo>
                    <a:pt x="178" y="219"/>
                  </a:lnTo>
                  <a:lnTo>
                    <a:pt x="180" y="215"/>
                  </a:lnTo>
                  <a:lnTo>
                    <a:pt x="181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1" name="Полилиния 619">
              <a:extLst>
                <a:ext uri="{FF2B5EF4-FFF2-40B4-BE49-F238E27FC236}">
                  <a16:creationId xmlns:a16="http://schemas.microsoft.com/office/drawing/2014/main" xmlns="" id="{B5ABC7AD-DBA6-420E-8EDC-F8D70A034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3097213"/>
              <a:ext cx="57150" cy="93663"/>
            </a:xfrm>
            <a:custGeom>
              <a:avLst/>
              <a:gdLst>
                <a:gd name="T0" fmla="*/ 9 w 181"/>
                <a:gd name="T1" fmla="*/ 224 h 295"/>
                <a:gd name="T2" fmla="*/ 181 w 181"/>
                <a:gd name="T3" fmla="*/ 295 h 295"/>
                <a:gd name="T4" fmla="*/ 181 w 181"/>
                <a:gd name="T5" fmla="*/ 56 h 295"/>
                <a:gd name="T6" fmla="*/ 0 w 181"/>
                <a:gd name="T7" fmla="*/ 0 h 295"/>
                <a:gd name="T8" fmla="*/ 0 w 181"/>
                <a:gd name="T9" fmla="*/ 210 h 295"/>
                <a:gd name="T10" fmla="*/ 0 w 181"/>
                <a:gd name="T11" fmla="*/ 215 h 295"/>
                <a:gd name="T12" fmla="*/ 2 w 181"/>
                <a:gd name="T13" fmla="*/ 219 h 295"/>
                <a:gd name="T14" fmla="*/ 6 w 181"/>
                <a:gd name="T15" fmla="*/ 222 h 295"/>
                <a:gd name="T16" fmla="*/ 9 w 181"/>
                <a:gd name="T17" fmla="*/ 22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295">
                  <a:moveTo>
                    <a:pt x="9" y="224"/>
                  </a:moveTo>
                  <a:lnTo>
                    <a:pt x="181" y="295"/>
                  </a:lnTo>
                  <a:lnTo>
                    <a:pt x="181" y="56"/>
                  </a:lnTo>
                  <a:lnTo>
                    <a:pt x="0" y="0"/>
                  </a:lnTo>
                  <a:lnTo>
                    <a:pt x="0" y="210"/>
                  </a:lnTo>
                  <a:lnTo>
                    <a:pt x="0" y="215"/>
                  </a:lnTo>
                  <a:lnTo>
                    <a:pt x="2" y="219"/>
                  </a:lnTo>
                  <a:lnTo>
                    <a:pt x="6" y="222"/>
                  </a:lnTo>
                  <a:lnTo>
                    <a:pt x="9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2" name="Полилиния 620">
              <a:extLst>
                <a:ext uri="{FF2B5EF4-FFF2-40B4-BE49-F238E27FC236}">
                  <a16:creationId xmlns:a16="http://schemas.microsoft.com/office/drawing/2014/main" xmlns="" id="{9AF2E18D-3033-4D0D-B36E-B08820967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5" y="3217863"/>
              <a:ext cx="47625" cy="77788"/>
            </a:xfrm>
            <a:custGeom>
              <a:avLst/>
              <a:gdLst>
                <a:gd name="T0" fmla="*/ 0 w 150"/>
                <a:gd name="T1" fmla="*/ 67 h 249"/>
                <a:gd name="T2" fmla="*/ 0 w 150"/>
                <a:gd name="T3" fmla="*/ 249 h 249"/>
                <a:gd name="T4" fmla="*/ 141 w 150"/>
                <a:gd name="T5" fmla="*/ 177 h 249"/>
                <a:gd name="T6" fmla="*/ 146 w 150"/>
                <a:gd name="T7" fmla="*/ 175 h 249"/>
                <a:gd name="T8" fmla="*/ 148 w 150"/>
                <a:gd name="T9" fmla="*/ 171 h 249"/>
                <a:gd name="T10" fmla="*/ 149 w 150"/>
                <a:gd name="T11" fmla="*/ 168 h 249"/>
                <a:gd name="T12" fmla="*/ 150 w 150"/>
                <a:gd name="T13" fmla="*/ 164 h 249"/>
                <a:gd name="T14" fmla="*/ 150 w 150"/>
                <a:gd name="T15" fmla="*/ 0 h 249"/>
                <a:gd name="T16" fmla="*/ 0 w 150"/>
                <a:gd name="T17" fmla="*/ 67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49">
                  <a:moveTo>
                    <a:pt x="0" y="67"/>
                  </a:moveTo>
                  <a:lnTo>
                    <a:pt x="0" y="249"/>
                  </a:lnTo>
                  <a:lnTo>
                    <a:pt x="141" y="177"/>
                  </a:lnTo>
                  <a:lnTo>
                    <a:pt x="146" y="175"/>
                  </a:lnTo>
                  <a:lnTo>
                    <a:pt x="148" y="171"/>
                  </a:lnTo>
                  <a:lnTo>
                    <a:pt x="149" y="168"/>
                  </a:lnTo>
                  <a:lnTo>
                    <a:pt x="150" y="164"/>
                  </a:lnTo>
                  <a:lnTo>
                    <a:pt x="150" y="0"/>
                  </a:ln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3" name="Полилиния 621">
              <a:extLst>
                <a:ext uri="{FF2B5EF4-FFF2-40B4-BE49-F238E27FC236}">
                  <a16:creationId xmlns:a16="http://schemas.microsoft.com/office/drawing/2014/main" xmlns="" id="{10DED026-CA17-4314-AA7F-A291474A6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6263" y="3192463"/>
              <a:ext cx="88900" cy="38100"/>
            </a:xfrm>
            <a:custGeom>
              <a:avLst/>
              <a:gdLst>
                <a:gd name="T0" fmla="*/ 146 w 281"/>
                <a:gd name="T1" fmla="*/ 2 h 120"/>
                <a:gd name="T2" fmla="*/ 143 w 281"/>
                <a:gd name="T3" fmla="*/ 0 h 120"/>
                <a:gd name="T4" fmla="*/ 141 w 281"/>
                <a:gd name="T5" fmla="*/ 0 h 120"/>
                <a:gd name="T6" fmla="*/ 138 w 281"/>
                <a:gd name="T7" fmla="*/ 0 h 120"/>
                <a:gd name="T8" fmla="*/ 134 w 281"/>
                <a:gd name="T9" fmla="*/ 2 h 120"/>
                <a:gd name="T10" fmla="*/ 0 w 281"/>
                <a:gd name="T11" fmla="*/ 55 h 120"/>
                <a:gd name="T12" fmla="*/ 141 w 281"/>
                <a:gd name="T13" fmla="*/ 120 h 120"/>
                <a:gd name="T14" fmla="*/ 281 w 281"/>
                <a:gd name="T15" fmla="*/ 55 h 120"/>
                <a:gd name="T16" fmla="*/ 146 w 281"/>
                <a:gd name="T17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1" h="120">
                  <a:moveTo>
                    <a:pt x="146" y="2"/>
                  </a:moveTo>
                  <a:lnTo>
                    <a:pt x="143" y="0"/>
                  </a:lnTo>
                  <a:lnTo>
                    <a:pt x="141" y="0"/>
                  </a:lnTo>
                  <a:lnTo>
                    <a:pt x="138" y="0"/>
                  </a:lnTo>
                  <a:lnTo>
                    <a:pt x="134" y="2"/>
                  </a:lnTo>
                  <a:lnTo>
                    <a:pt x="0" y="55"/>
                  </a:lnTo>
                  <a:lnTo>
                    <a:pt x="141" y="120"/>
                  </a:lnTo>
                  <a:lnTo>
                    <a:pt x="281" y="55"/>
                  </a:lnTo>
                  <a:lnTo>
                    <a:pt x="1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4" name="Полилиния 622">
              <a:extLst>
                <a:ext uri="{FF2B5EF4-FFF2-40B4-BE49-F238E27FC236}">
                  <a16:creationId xmlns:a16="http://schemas.microsoft.com/office/drawing/2014/main" xmlns="" id="{AC238F9B-3904-4E03-9BCD-C8546D34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8325" y="3217863"/>
              <a:ext cx="47625" cy="77788"/>
            </a:xfrm>
            <a:custGeom>
              <a:avLst/>
              <a:gdLst>
                <a:gd name="T0" fmla="*/ 0 w 151"/>
                <a:gd name="T1" fmla="*/ 164 h 249"/>
                <a:gd name="T2" fmla="*/ 1 w 151"/>
                <a:gd name="T3" fmla="*/ 167 h 249"/>
                <a:gd name="T4" fmla="*/ 2 w 151"/>
                <a:gd name="T5" fmla="*/ 171 h 249"/>
                <a:gd name="T6" fmla="*/ 5 w 151"/>
                <a:gd name="T7" fmla="*/ 175 h 249"/>
                <a:gd name="T8" fmla="*/ 8 w 151"/>
                <a:gd name="T9" fmla="*/ 177 h 249"/>
                <a:gd name="T10" fmla="*/ 151 w 151"/>
                <a:gd name="T11" fmla="*/ 249 h 249"/>
                <a:gd name="T12" fmla="*/ 151 w 151"/>
                <a:gd name="T13" fmla="*/ 67 h 249"/>
                <a:gd name="T14" fmla="*/ 0 w 151"/>
                <a:gd name="T15" fmla="*/ 0 h 249"/>
                <a:gd name="T16" fmla="*/ 0 w 151"/>
                <a:gd name="T17" fmla="*/ 16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249">
                  <a:moveTo>
                    <a:pt x="0" y="164"/>
                  </a:moveTo>
                  <a:lnTo>
                    <a:pt x="1" y="167"/>
                  </a:lnTo>
                  <a:lnTo>
                    <a:pt x="2" y="171"/>
                  </a:lnTo>
                  <a:lnTo>
                    <a:pt x="5" y="175"/>
                  </a:lnTo>
                  <a:lnTo>
                    <a:pt x="8" y="177"/>
                  </a:lnTo>
                  <a:lnTo>
                    <a:pt x="151" y="249"/>
                  </a:lnTo>
                  <a:lnTo>
                    <a:pt x="151" y="67"/>
                  </a:lnTo>
                  <a:lnTo>
                    <a:pt x="0" y="0"/>
                  </a:lnTo>
                  <a:lnTo>
                    <a:pt x="0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5" name="Полилиния 623">
              <a:extLst>
                <a:ext uri="{FF2B5EF4-FFF2-40B4-BE49-F238E27FC236}">
                  <a16:creationId xmlns:a16="http://schemas.microsoft.com/office/drawing/2014/main" xmlns="" id="{19E2AFFE-6F2F-4A41-BE44-30D95498E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3201988"/>
              <a:ext cx="144463" cy="47625"/>
            </a:xfrm>
            <a:custGeom>
              <a:avLst/>
              <a:gdLst>
                <a:gd name="T0" fmla="*/ 231 w 452"/>
                <a:gd name="T1" fmla="*/ 2 h 151"/>
                <a:gd name="T2" fmla="*/ 225 w 452"/>
                <a:gd name="T3" fmla="*/ 0 h 151"/>
                <a:gd name="T4" fmla="*/ 221 w 452"/>
                <a:gd name="T5" fmla="*/ 2 h 151"/>
                <a:gd name="T6" fmla="*/ 0 w 452"/>
                <a:gd name="T7" fmla="*/ 70 h 151"/>
                <a:gd name="T8" fmla="*/ 225 w 452"/>
                <a:gd name="T9" fmla="*/ 151 h 151"/>
                <a:gd name="T10" fmla="*/ 452 w 452"/>
                <a:gd name="T11" fmla="*/ 70 h 151"/>
                <a:gd name="T12" fmla="*/ 231 w 452"/>
                <a:gd name="T13" fmla="*/ 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2" h="151">
                  <a:moveTo>
                    <a:pt x="231" y="2"/>
                  </a:moveTo>
                  <a:lnTo>
                    <a:pt x="225" y="0"/>
                  </a:lnTo>
                  <a:lnTo>
                    <a:pt x="221" y="2"/>
                  </a:lnTo>
                  <a:lnTo>
                    <a:pt x="0" y="70"/>
                  </a:lnTo>
                  <a:lnTo>
                    <a:pt x="225" y="151"/>
                  </a:lnTo>
                  <a:lnTo>
                    <a:pt x="452" y="70"/>
                  </a:lnTo>
                  <a:lnTo>
                    <a:pt x="23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6" name="Полилиния 624">
              <a:extLst>
                <a:ext uri="{FF2B5EF4-FFF2-40B4-BE49-F238E27FC236}">
                  <a16:creationId xmlns:a16="http://schemas.microsoft.com/office/drawing/2014/main" xmlns="" id="{5BB7C855-93D5-43D5-9ED8-FD815B08E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763" y="3230563"/>
              <a:ext cx="76200" cy="123825"/>
            </a:xfrm>
            <a:custGeom>
              <a:avLst/>
              <a:gdLst>
                <a:gd name="T0" fmla="*/ 0 w 240"/>
                <a:gd name="T1" fmla="*/ 285 h 386"/>
                <a:gd name="T2" fmla="*/ 1 w 240"/>
                <a:gd name="T3" fmla="*/ 289 h 386"/>
                <a:gd name="T4" fmla="*/ 2 w 240"/>
                <a:gd name="T5" fmla="*/ 294 h 386"/>
                <a:gd name="T6" fmla="*/ 5 w 240"/>
                <a:gd name="T7" fmla="*/ 297 h 386"/>
                <a:gd name="T8" fmla="*/ 10 w 240"/>
                <a:gd name="T9" fmla="*/ 299 h 386"/>
                <a:gd name="T10" fmla="*/ 240 w 240"/>
                <a:gd name="T11" fmla="*/ 386 h 386"/>
                <a:gd name="T12" fmla="*/ 240 w 240"/>
                <a:gd name="T13" fmla="*/ 84 h 386"/>
                <a:gd name="T14" fmla="*/ 0 w 240"/>
                <a:gd name="T15" fmla="*/ 0 h 386"/>
                <a:gd name="T16" fmla="*/ 0 w 240"/>
                <a:gd name="T17" fmla="*/ 285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386">
                  <a:moveTo>
                    <a:pt x="0" y="285"/>
                  </a:moveTo>
                  <a:lnTo>
                    <a:pt x="1" y="289"/>
                  </a:lnTo>
                  <a:lnTo>
                    <a:pt x="2" y="294"/>
                  </a:lnTo>
                  <a:lnTo>
                    <a:pt x="5" y="297"/>
                  </a:lnTo>
                  <a:lnTo>
                    <a:pt x="10" y="299"/>
                  </a:lnTo>
                  <a:lnTo>
                    <a:pt x="240" y="386"/>
                  </a:lnTo>
                  <a:lnTo>
                    <a:pt x="240" y="84"/>
                  </a:lnTo>
                  <a:lnTo>
                    <a:pt x="0" y="0"/>
                  </a:lnTo>
                  <a:lnTo>
                    <a:pt x="0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27" name="Полилиния 625">
              <a:extLst>
                <a:ext uri="{FF2B5EF4-FFF2-40B4-BE49-F238E27FC236}">
                  <a16:creationId xmlns:a16="http://schemas.microsoft.com/office/drawing/2014/main" xmlns="" id="{AE6F08CF-736A-40B8-AEB8-D64B67F37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3075" y="3230563"/>
              <a:ext cx="76200" cy="123825"/>
            </a:xfrm>
            <a:custGeom>
              <a:avLst/>
              <a:gdLst>
                <a:gd name="T0" fmla="*/ 0 w 241"/>
                <a:gd name="T1" fmla="*/ 386 h 386"/>
                <a:gd name="T2" fmla="*/ 231 w 241"/>
                <a:gd name="T3" fmla="*/ 299 h 386"/>
                <a:gd name="T4" fmla="*/ 235 w 241"/>
                <a:gd name="T5" fmla="*/ 297 h 386"/>
                <a:gd name="T6" fmla="*/ 238 w 241"/>
                <a:gd name="T7" fmla="*/ 294 h 386"/>
                <a:gd name="T8" fmla="*/ 239 w 241"/>
                <a:gd name="T9" fmla="*/ 289 h 386"/>
                <a:gd name="T10" fmla="*/ 241 w 241"/>
                <a:gd name="T11" fmla="*/ 285 h 386"/>
                <a:gd name="T12" fmla="*/ 241 w 241"/>
                <a:gd name="T13" fmla="*/ 0 h 386"/>
                <a:gd name="T14" fmla="*/ 0 w 241"/>
                <a:gd name="T15" fmla="*/ 84 h 386"/>
                <a:gd name="T16" fmla="*/ 0 w 241"/>
                <a:gd name="T17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386">
                  <a:moveTo>
                    <a:pt x="0" y="386"/>
                  </a:moveTo>
                  <a:lnTo>
                    <a:pt x="231" y="299"/>
                  </a:lnTo>
                  <a:lnTo>
                    <a:pt x="235" y="297"/>
                  </a:lnTo>
                  <a:lnTo>
                    <a:pt x="238" y="294"/>
                  </a:lnTo>
                  <a:lnTo>
                    <a:pt x="239" y="289"/>
                  </a:lnTo>
                  <a:lnTo>
                    <a:pt x="241" y="285"/>
                  </a:lnTo>
                  <a:lnTo>
                    <a:pt x="241" y="0"/>
                  </a:lnTo>
                  <a:lnTo>
                    <a:pt x="0" y="84"/>
                  </a:lnTo>
                  <a:lnTo>
                    <a:pt x="0" y="3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128" name="Группа 127" descr="Значок человека и облачка с текстом. ">
            <a:extLst>
              <a:ext uri="{FF2B5EF4-FFF2-40B4-BE49-F238E27FC236}">
                <a16:creationId xmlns:a16="http://schemas.microsoft.com/office/drawing/2014/main" xmlns="" id="{E7EE81F4-E278-4BA7-8923-0D6DD1FEBDFA}"/>
              </a:ext>
            </a:extLst>
          </p:cNvPr>
          <p:cNvGrpSpPr/>
          <p:nvPr/>
        </p:nvGrpSpPr>
        <p:grpSpPr>
          <a:xfrm>
            <a:off x="9918300" y="1368977"/>
            <a:ext cx="284163" cy="285751"/>
            <a:chOff x="3171788" y="779462"/>
            <a:chExt cx="284163" cy="285751"/>
          </a:xfrm>
          <a:solidFill>
            <a:schemeClr val="bg1"/>
          </a:solidFill>
        </p:grpSpPr>
        <p:sp>
          <p:nvSpPr>
            <p:cNvPr id="129" name="Полилиния 2993">
              <a:extLst>
                <a:ext uri="{FF2B5EF4-FFF2-40B4-BE49-F238E27FC236}">
                  <a16:creationId xmlns:a16="http://schemas.microsoft.com/office/drawing/2014/main" xmlns="" id="{DA50A160-1A41-427D-BA06-CB32B8C49A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0851" y="779462"/>
              <a:ext cx="165100" cy="196850"/>
            </a:xfrm>
            <a:custGeom>
              <a:avLst/>
              <a:gdLst>
                <a:gd name="T0" fmla="*/ 291 w 416"/>
                <a:gd name="T1" fmla="*/ 221 h 493"/>
                <a:gd name="T2" fmla="*/ 339 w 416"/>
                <a:gd name="T3" fmla="*/ 173 h 493"/>
                <a:gd name="T4" fmla="*/ 242 w 416"/>
                <a:gd name="T5" fmla="*/ 221 h 493"/>
                <a:gd name="T6" fmla="*/ 195 w 416"/>
                <a:gd name="T7" fmla="*/ 173 h 493"/>
                <a:gd name="T8" fmla="*/ 242 w 416"/>
                <a:gd name="T9" fmla="*/ 221 h 493"/>
                <a:gd name="T10" fmla="*/ 99 w 416"/>
                <a:gd name="T11" fmla="*/ 221 h 493"/>
                <a:gd name="T12" fmla="*/ 147 w 416"/>
                <a:gd name="T13" fmla="*/ 173 h 493"/>
                <a:gd name="T14" fmla="*/ 208 w 416"/>
                <a:gd name="T15" fmla="*/ 0 h 493"/>
                <a:gd name="T16" fmla="*/ 166 w 416"/>
                <a:gd name="T17" fmla="*/ 3 h 493"/>
                <a:gd name="T18" fmla="*/ 127 w 416"/>
                <a:gd name="T19" fmla="*/ 15 h 493"/>
                <a:gd name="T20" fmla="*/ 92 w 416"/>
                <a:gd name="T21" fmla="*/ 33 h 493"/>
                <a:gd name="T22" fmla="*/ 61 w 416"/>
                <a:gd name="T23" fmla="*/ 57 h 493"/>
                <a:gd name="T24" fmla="*/ 35 w 416"/>
                <a:gd name="T25" fmla="*/ 85 h 493"/>
                <a:gd name="T26" fmla="*/ 16 w 416"/>
                <a:gd name="T27" fmla="*/ 117 h 493"/>
                <a:gd name="T28" fmla="*/ 4 w 416"/>
                <a:gd name="T29" fmla="*/ 153 h 493"/>
                <a:gd name="T30" fmla="*/ 0 w 416"/>
                <a:gd name="T31" fmla="*/ 192 h 493"/>
                <a:gd name="T32" fmla="*/ 0 w 416"/>
                <a:gd name="T33" fmla="*/ 194 h 493"/>
                <a:gd name="T34" fmla="*/ 26 w 416"/>
                <a:gd name="T35" fmla="*/ 204 h 493"/>
                <a:gd name="T36" fmla="*/ 47 w 416"/>
                <a:gd name="T37" fmla="*/ 220 h 493"/>
                <a:gd name="T38" fmla="*/ 64 w 416"/>
                <a:gd name="T39" fmla="*/ 238 h 493"/>
                <a:gd name="T40" fmla="*/ 72 w 416"/>
                <a:gd name="T41" fmla="*/ 260 h 493"/>
                <a:gd name="T42" fmla="*/ 76 w 416"/>
                <a:gd name="T43" fmla="*/ 277 h 493"/>
                <a:gd name="T44" fmla="*/ 76 w 416"/>
                <a:gd name="T45" fmla="*/ 293 h 493"/>
                <a:gd name="T46" fmla="*/ 73 w 416"/>
                <a:gd name="T47" fmla="*/ 311 h 493"/>
                <a:gd name="T48" fmla="*/ 67 w 416"/>
                <a:gd name="T49" fmla="*/ 330 h 493"/>
                <a:gd name="T50" fmla="*/ 70 w 416"/>
                <a:gd name="T51" fmla="*/ 333 h 493"/>
                <a:gd name="T52" fmla="*/ 77 w 416"/>
                <a:gd name="T53" fmla="*/ 349 h 493"/>
                <a:gd name="T54" fmla="*/ 94 w 416"/>
                <a:gd name="T55" fmla="*/ 361 h 493"/>
                <a:gd name="T56" fmla="*/ 114 w 416"/>
                <a:gd name="T57" fmla="*/ 371 h 493"/>
                <a:gd name="T58" fmla="*/ 132 w 416"/>
                <a:gd name="T59" fmla="*/ 378 h 493"/>
                <a:gd name="T60" fmla="*/ 153 w 416"/>
                <a:gd name="T61" fmla="*/ 383 h 493"/>
                <a:gd name="T62" fmla="*/ 153 w 416"/>
                <a:gd name="T63" fmla="*/ 428 h 493"/>
                <a:gd name="T64" fmla="*/ 153 w 416"/>
                <a:gd name="T65" fmla="*/ 465 h 493"/>
                <a:gd name="T66" fmla="*/ 173 w 416"/>
                <a:gd name="T67" fmla="*/ 473 h 493"/>
                <a:gd name="T68" fmla="*/ 203 w 416"/>
                <a:gd name="T69" fmla="*/ 446 h 493"/>
                <a:gd name="T70" fmla="*/ 249 w 416"/>
                <a:gd name="T71" fmla="*/ 406 h 493"/>
                <a:gd name="T72" fmla="*/ 274 w 416"/>
                <a:gd name="T73" fmla="*/ 385 h 493"/>
                <a:gd name="T74" fmla="*/ 290 w 416"/>
                <a:gd name="T75" fmla="*/ 371 h 493"/>
                <a:gd name="T76" fmla="*/ 317 w 416"/>
                <a:gd name="T77" fmla="*/ 358 h 493"/>
                <a:gd name="T78" fmla="*/ 342 w 416"/>
                <a:gd name="T79" fmla="*/ 341 h 493"/>
                <a:gd name="T80" fmla="*/ 364 w 416"/>
                <a:gd name="T81" fmla="*/ 321 h 493"/>
                <a:gd name="T82" fmla="*/ 383 w 416"/>
                <a:gd name="T83" fmla="*/ 299 h 493"/>
                <a:gd name="T84" fmla="*/ 397 w 416"/>
                <a:gd name="T85" fmla="*/ 276 h 493"/>
                <a:gd name="T86" fmla="*/ 408 w 416"/>
                <a:gd name="T87" fmla="*/ 249 h 493"/>
                <a:gd name="T88" fmla="*/ 415 w 416"/>
                <a:gd name="T89" fmla="*/ 222 h 493"/>
                <a:gd name="T90" fmla="*/ 416 w 416"/>
                <a:gd name="T91" fmla="*/ 192 h 493"/>
                <a:gd name="T92" fmla="*/ 412 w 416"/>
                <a:gd name="T93" fmla="*/ 154 h 493"/>
                <a:gd name="T94" fmla="*/ 400 w 416"/>
                <a:gd name="T95" fmla="*/ 117 h 493"/>
                <a:gd name="T96" fmla="*/ 381 w 416"/>
                <a:gd name="T97" fmla="*/ 85 h 493"/>
                <a:gd name="T98" fmla="*/ 355 w 416"/>
                <a:gd name="T99" fmla="*/ 57 h 493"/>
                <a:gd name="T100" fmla="*/ 324 w 416"/>
                <a:gd name="T101" fmla="*/ 33 h 493"/>
                <a:gd name="T102" fmla="*/ 289 w 416"/>
                <a:gd name="T103" fmla="*/ 15 h 493"/>
                <a:gd name="T104" fmla="*/ 251 w 416"/>
                <a:gd name="T105" fmla="*/ 3 h 493"/>
                <a:gd name="T106" fmla="*/ 208 w 416"/>
                <a:gd name="T107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6" h="493">
                  <a:moveTo>
                    <a:pt x="339" y="221"/>
                  </a:moveTo>
                  <a:lnTo>
                    <a:pt x="291" y="221"/>
                  </a:lnTo>
                  <a:lnTo>
                    <a:pt x="291" y="173"/>
                  </a:lnTo>
                  <a:lnTo>
                    <a:pt x="339" y="173"/>
                  </a:lnTo>
                  <a:lnTo>
                    <a:pt x="339" y="221"/>
                  </a:lnTo>
                  <a:close/>
                  <a:moveTo>
                    <a:pt x="242" y="221"/>
                  </a:moveTo>
                  <a:lnTo>
                    <a:pt x="195" y="221"/>
                  </a:lnTo>
                  <a:lnTo>
                    <a:pt x="195" y="173"/>
                  </a:lnTo>
                  <a:lnTo>
                    <a:pt x="242" y="173"/>
                  </a:lnTo>
                  <a:lnTo>
                    <a:pt x="242" y="221"/>
                  </a:lnTo>
                  <a:close/>
                  <a:moveTo>
                    <a:pt x="147" y="221"/>
                  </a:moveTo>
                  <a:lnTo>
                    <a:pt x="99" y="221"/>
                  </a:lnTo>
                  <a:lnTo>
                    <a:pt x="99" y="173"/>
                  </a:lnTo>
                  <a:lnTo>
                    <a:pt x="147" y="173"/>
                  </a:lnTo>
                  <a:lnTo>
                    <a:pt x="147" y="221"/>
                  </a:lnTo>
                  <a:close/>
                  <a:moveTo>
                    <a:pt x="208" y="0"/>
                  </a:moveTo>
                  <a:lnTo>
                    <a:pt x="186" y="1"/>
                  </a:lnTo>
                  <a:lnTo>
                    <a:pt x="166" y="3"/>
                  </a:lnTo>
                  <a:lnTo>
                    <a:pt x="146" y="8"/>
                  </a:lnTo>
                  <a:lnTo>
                    <a:pt x="127" y="15"/>
                  </a:lnTo>
                  <a:lnTo>
                    <a:pt x="109" y="23"/>
                  </a:lnTo>
                  <a:lnTo>
                    <a:pt x="92" y="33"/>
                  </a:lnTo>
                  <a:lnTo>
                    <a:pt x="76" y="44"/>
                  </a:lnTo>
                  <a:lnTo>
                    <a:pt x="61" y="57"/>
                  </a:lnTo>
                  <a:lnTo>
                    <a:pt x="47" y="70"/>
                  </a:lnTo>
                  <a:lnTo>
                    <a:pt x="35" y="85"/>
                  </a:lnTo>
                  <a:lnTo>
                    <a:pt x="25" y="101"/>
                  </a:lnTo>
                  <a:lnTo>
                    <a:pt x="16" y="117"/>
                  </a:lnTo>
                  <a:lnTo>
                    <a:pt x="9" y="135"/>
                  </a:lnTo>
                  <a:lnTo>
                    <a:pt x="4" y="153"/>
                  </a:lnTo>
                  <a:lnTo>
                    <a:pt x="1" y="173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14" y="198"/>
                  </a:lnTo>
                  <a:lnTo>
                    <a:pt x="26" y="204"/>
                  </a:lnTo>
                  <a:lnTo>
                    <a:pt x="38" y="211"/>
                  </a:lnTo>
                  <a:lnTo>
                    <a:pt x="47" y="220"/>
                  </a:lnTo>
                  <a:lnTo>
                    <a:pt x="57" y="228"/>
                  </a:lnTo>
                  <a:lnTo>
                    <a:pt x="64" y="238"/>
                  </a:lnTo>
                  <a:lnTo>
                    <a:pt x="69" y="248"/>
                  </a:lnTo>
                  <a:lnTo>
                    <a:pt x="72" y="260"/>
                  </a:lnTo>
                  <a:lnTo>
                    <a:pt x="74" y="268"/>
                  </a:lnTo>
                  <a:lnTo>
                    <a:pt x="76" y="277"/>
                  </a:lnTo>
                  <a:lnTo>
                    <a:pt x="76" y="285"/>
                  </a:lnTo>
                  <a:lnTo>
                    <a:pt x="76" y="293"/>
                  </a:lnTo>
                  <a:lnTo>
                    <a:pt x="74" y="303"/>
                  </a:lnTo>
                  <a:lnTo>
                    <a:pt x="73" y="311"/>
                  </a:lnTo>
                  <a:lnTo>
                    <a:pt x="71" y="321"/>
                  </a:lnTo>
                  <a:lnTo>
                    <a:pt x="67" y="330"/>
                  </a:lnTo>
                  <a:lnTo>
                    <a:pt x="69" y="332"/>
                  </a:lnTo>
                  <a:lnTo>
                    <a:pt x="70" y="333"/>
                  </a:lnTo>
                  <a:lnTo>
                    <a:pt x="73" y="341"/>
                  </a:lnTo>
                  <a:lnTo>
                    <a:pt x="77" y="349"/>
                  </a:lnTo>
                  <a:lnTo>
                    <a:pt x="85" y="355"/>
                  </a:lnTo>
                  <a:lnTo>
                    <a:pt x="94" y="361"/>
                  </a:lnTo>
                  <a:lnTo>
                    <a:pt x="104" y="366"/>
                  </a:lnTo>
                  <a:lnTo>
                    <a:pt x="114" y="371"/>
                  </a:lnTo>
                  <a:lnTo>
                    <a:pt x="123" y="374"/>
                  </a:lnTo>
                  <a:lnTo>
                    <a:pt x="132" y="378"/>
                  </a:lnTo>
                  <a:lnTo>
                    <a:pt x="142" y="380"/>
                  </a:lnTo>
                  <a:lnTo>
                    <a:pt x="153" y="383"/>
                  </a:lnTo>
                  <a:lnTo>
                    <a:pt x="153" y="403"/>
                  </a:lnTo>
                  <a:lnTo>
                    <a:pt x="153" y="428"/>
                  </a:lnTo>
                  <a:lnTo>
                    <a:pt x="153" y="449"/>
                  </a:lnTo>
                  <a:lnTo>
                    <a:pt x="153" y="465"/>
                  </a:lnTo>
                  <a:lnTo>
                    <a:pt x="153" y="493"/>
                  </a:lnTo>
                  <a:lnTo>
                    <a:pt x="173" y="473"/>
                  </a:lnTo>
                  <a:lnTo>
                    <a:pt x="185" y="462"/>
                  </a:lnTo>
                  <a:lnTo>
                    <a:pt x="203" y="446"/>
                  </a:lnTo>
                  <a:lnTo>
                    <a:pt x="227" y="427"/>
                  </a:lnTo>
                  <a:lnTo>
                    <a:pt x="249" y="406"/>
                  </a:lnTo>
                  <a:lnTo>
                    <a:pt x="262" y="395"/>
                  </a:lnTo>
                  <a:lnTo>
                    <a:pt x="274" y="385"/>
                  </a:lnTo>
                  <a:lnTo>
                    <a:pt x="284" y="377"/>
                  </a:lnTo>
                  <a:lnTo>
                    <a:pt x="290" y="371"/>
                  </a:lnTo>
                  <a:lnTo>
                    <a:pt x="304" y="365"/>
                  </a:lnTo>
                  <a:lnTo>
                    <a:pt x="317" y="358"/>
                  </a:lnTo>
                  <a:lnTo>
                    <a:pt x="330" y="349"/>
                  </a:lnTo>
                  <a:lnTo>
                    <a:pt x="342" y="341"/>
                  </a:lnTo>
                  <a:lnTo>
                    <a:pt x="353" y="332"/>
                  </a:lnTo>
                  <a:lnTo>
                    <a:pt x="364" y="321"/>
                  </a:lnTo>
                  <a:lnTo>
                    <a:pt x="373" y="310"/>
                  </a:lnTo>
                  <a:lnTo>
                    <a:pt x="383" y="299"/>
                  </a:lnTo>
                  <a:lnTo>
                    <a:pt x="390" y="288"/>
                  </a:lnTo>
                  <a:lnTo>
                    <a:pt x="397" y="276"/>
                  </a:lnTo>
                  <a:lnTo>
                    <a:pt x="403" y="263"/>
                  </a:lnTo>
                  <a:lnTo>
                    <a:pt x="408" y="249"/>
                  </a:lnTo>
                  <a:lnTo>
                    <a:pt x="411" y="235"/>
                  </a:lnTo>
                  <a:lnTo>
                    <a:pt x="415" y="222"/>
                  </a:lnTo>
                  <a:lnTo>
                    <a:pt x="416" y="208"/>
                  </a:lnTo>
                  <a:lnTo>
                    <a:pt x="416" y="192"/>
                  </a:lnTo>
                  <a:lnTo>
                    <a:pt x="416" y="173"/>
                  </a:lnTo>
                  <a:lnTo>
                    <a:pt x="412" y="154"/>
                  </a:lnTo>
                  <a:lnTo>
                    <a:pt x="408" y="135"/>
                  </a:lnTo>
                  <a:lnTo>
                    <a:pt x="400" y="117"/>
                  </a:lnTo>
                  <a:lnTo>
                    <a:pt x="391" y="101"/>
                  </a:lnTo>
                  <a:lnTo>
                    <a:pt x="381" y="85"/>
                  </a:lnTo>
                  <a:lnTo>
                    <a:pt x="368" y="70"/>
                  </a:lnTo>
                  <a:lnTo>
                    <a:pt x="355" y="57"/>
                  </a:lnTo>
                  <a:lnTo>
                    <a:pt x="341" y="44"/>
                  </a:lnTo>
                  <a:lnTo>
                    <a:pt x="324" y="33"/>
                  </a:lnTo>
                  <a:lnTo>
                    <a:pt x="308" y="23"/>
                  </a:lnTo>
                  <a:lnTo>
                    <a:pt x="289" y="15"/>
                  </a:lnTo>
                  <a:lnTo>
                    <a:pt x="270" y="8"/>
                  </a:lnTo>
                  <a:lnTo>
                    <a:pt x="251" y="3"/>
                  </a:lnTo>
                  <a:lnTo>
                    <a:pt x="229" y="1"/>
                  </a:lnTo>
                  <a:lnTo>
                    <a:pt x="2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30" name="Полилиния 2994">
              <a:extLst>
                <a:ext uri="{FF2B5EF4-FFF2-40B4-BE49-F238E27FC236}">
                  <a16:creationId xmlns:a16="http://schemas.microsoft.com/office/drawing/2014/main" xmlns="" id="{983071EF-DBDF-4331-848B-74957C821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788" y="863600"/>
              <a:ext cx="190500" cy="201613"/>
            </a:xfrm>
            <a:custGeom>
              <a:avLst/>
              <a:gdLst>
                <a:gd name="T0" fmla="*/ 393 w 480"/>
                <a:gd name="T1" fmla="*/ 357 h 507"/>
                <a:gd name="T2" fmla="*/ 312 w 480"/>
                <a:gd name="T3" fmla="*/ 312 h 507"/>
                <a:gd name="T4" fmla="*/ 320 w 480"/>
                <a:gd name="T5" fmla="*/ 267 h 507"/>
                <a:gd name="T6" fmla="*/ 324 w 480"/>
                <a:gd name="T7" fmla="*/ 261 h 507"/>
                <a:gd name="T8" fmla="*/ 329 w 480"/>
                <a:gd name="T9" fmla="*/ 254 h 507"/>
                <a:gd name="T10" fmla="*/ 332 w 480"/>
                <a:gd name="T11" fmla="*/ 244 h 507"/>
                <a:gd name="T12" fmla="*/ 336 w 480"/>
                <a:gd name="T13" fmla="*/ 231 h 507"/>
                <a:gd name="T14" fmla="*/ 338 w 480"/>
                <a:gd name="T15" fmla="*/ 219 h 507"/>
                <a:gd name="T16" fmla="*/ 339 w 480"/>
                <a:gd name="T17" fmla="*/ 203 h 507"/>
                <a:gd name="T18" fmla="*/ 350 w 480"/>
                <a:gd name="T19" fmla="*/ 190 h 507"/>
                <a:gd name="T20" fmla="*/ 354 w 480"/>
                <a:gd name="T21" fmla="*/ 185 h 507"/>
                <a:gd name="T22" fmla="*/ 356 w 480"/>
                <a:gd name="T23" fmla="*/ 179 h 507"/>
                <a:gd name="T24" fmla="*/ 357 w 480"/>
                <a:gd name="T25" fmla="*/ 173 h 507"/>
                <a:gd name="T26" fmla="*/ 358 w 480"/>
                <a:gd name="T27" fmla="*/ 166 h 507"/>
                <a:gd name="T28" fmla="*/ 357 w 480"/>
                <a:gd name="T29" fmla="*/ 149 h 507"/>
                <a:gd name="T30" fmla="*/ 354 w 480"/>
                <a:gd name="T31" fmla="*/ 140 h 507"/>
                <a:gd name="T32" fmla="*/ 350 w 480"/>
                <a:gd name="T33" fmla="*/ 131 h 507"/>
                <a:gd name="T34" fmla="*/ 343 w 480"/>
                <a:gd name="T35" fmla="*/ 125 h 507"/>
                <a:gd name="T36" fmla="*/ 355 w 480"/>
                <a:gd name="T37" fmla="*/ 84 h 507"/>
                <a:gd name="T38" fmla="*/ 353 w 480"/>
                <a:gd name="T39" fmla="*/ 54 h 507"/>
                <a:gd name="T40" fmla="*/ 336 w 480"/>
                <a:gd name="T41" fmla="*/ 28 h 507"/>
                <a:gd name="T42" fmla="*/ 305 w 480"/>
                <a:gd name="T43" fmla="*/ 9 h 507"/>
                <a:gd name="T44" fmla="*/ 286 w 480"/>
                <a:gd name="T45" fmla="*/ 4 h 507"/>
                <a:gd name="T46" fmla="*/ 267 w 480"/>
                <a:gd name="T47" fmla="*/ 0 h 507"/>
                <a:gd name="T48" fmla="*/ 251 w 480"/>
                <a:gd name="T49" fmla="*/ 0 h 507"/>
                <a:gd name="T50" fmla="*/ 232 w 480"/>
                <a:gd name="T51" fmla="*/ 2 h 507"/>
                <a:gd name="T52" fmla="*/ 217 w 480"/>
                <a:gd name="T53" fmla="*/ 4 h 507"/>
                <a:gd name="T54" fmla="*/ 203 w 480"/>
                <a:gd name="T55" fmla="*/ 8 h 507"/>
                <a:gd name="T56" fmla="*/ 192 w 480"/>
                <a:gd name="T57" fmla="*/ 11 h 507"/>
                <a:gd name="T58" fmla="*/ 157 w 480"/>
                <a:gd name="T59" fmla="*/ 38 h 507"/>
                <a:gd name="T60" fmla="*/ 154 w 480"/>
                <a:gd name="T61" fmla="*/ 44 h 507"/>
                <a:gd name="T62" fmla="*/ 140 w 480"/>
                <a:gd name="T63" fmla="*/ 46 h 507"/>
                <a:gd name="T64" fmla="*/ 131 w 480"/>
                <a:gd name="T65" fmla="*/ 48 h 507"/>
                <a:gd name="T66" fmla="*/ 126 w 480"/>
                <a:gd name="T67" fmla="*/ 53 h 507"/>
                <a:gd name="T68" fmla="*/ 123 w 480"/>
                <a:gd name="T69" fmla="*/ 56 h 507"/>
                <a:gd name="T70" fmla="*/ 118 w 480"/>
                <a:gd name="T71" fmla="*/ 66 h 507"/>
                <a:gd name="T72" fmla="*/ 118 w 480"/>
                <a:gd name="T73" fmla="*/ 75 h 507"/>
                <a:gd name="T74" fmla="*/ 118 w 480"/>
                <a:gd name="T75" fmla="*/ 84 h 507"/>
                <a:gd name="T76" fmla="*/ 121 w 480"/>
                <a:gd name="T77" fmla="*/ 92 h 507"/>
                <a:gd name="T78" fmla="*/ 123 w 480"/>
                <a:gd name="T79" fmla="*/ 100 h 507"/>
                <a:gd name="T80" fmla="*/ 125 w 480"/>
                <a:gd name="T81" fmla="*/ 109 h 507"/>
                <a:gd name="T82" fmla="*/ 132 w 480"/>
                <a:gd name="T83" fmla="*/ 125 h 507"/>
                <a:gd name="T84" fmla="*/ 116 w 480"/>
                <a:gd name="T85" fmla="*/ 148 h 507"/>
                <a:gd name="T86" fmla="*/ 115 w 480"/>
                <a:gd name="T87" fmla="*/ 174 h 507"/>
                <a:gd name="T88" fmla="*/ 118 w 480"/>
                <a:gd name="T89" fmla="*/ 185 h 507"/>
                <a:gd name="T90" fmla="*/ 124 w 480"/>
                <a:gd name="T91" fmla="*/ 193 h 507"/>
                <a:gd name="T92" fmla="*/ 130 w 480"/>
                <a:gd name="T93" fmla="*/ 199 h 507"/>
                <a:gd name="T94" fmla="*/ 138 w 480"/>
                <a:gd name="T95" fmla="*/ 216 h 507"/>
                <a:gd name="T96" fmla="*/ 144 w 480"/>
                <a:gd name="T97" fmla="*/ 242 h 507"/>
                <a:gd name="T98" fmla="*/ 161 w 480"/>
                <a:gd name="T99" fmla="*/ 268 h 507"/>
                <a:gd name="T100" fmla="*/ 168 w 480"/>
                <a:gd name="T101" fmla="*/ 312 h 507"/>
                <a:gd name="T102" fmla="*/ 87 w 480"/>
                <a:gd name="T103" fmla="*/ 357 h 507"/>
                <a:gd name="T104" fmla="*/ 19 w 480"/>
                <a:gd name="T105" fmla="*/ 399 h 507"/>
                <a:gd name="T106" fmla="*/ 2 w 480"/>
                <a:gd name="T107" fmla="*/ 420 h 507"/>
                <a:gd name="T108" fmla="*/ 4 w 480"/>
                <a:gd name="T109" fmla="*/ 504 h 507"/>
                <a:gd name="T110" fmla="*/ 473 w 480"/>
                <a:gd name="T111" fmla="*/ 506 h 507"/>
                <a:gd name="T112" fmla="*/ 480 w 480"/>
                <a:gd name="T113" fmla="*/ 424 h 507"/>
                <a:gd name="T114" fmla="*/ 471 w 480"/>
                <a:gd name="T115" fmla="*/ 408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0" h="507">
                  <a:moveTo>
                    <a:pt x="446" y="388"/>
                  </a:moveTo>
                  <a:lnTo>
                    <a:pt x="435" y="380"/>
                  </a:lnTo>
                  <a:lnTo>
                    <a:pt x="418" y="370"/>
                  </a:lnTo>
                  <a:lnTo>
                    <a:pt x="393" y="357"/>
                  </a:lnTo>
                  <a:lnTo>
                    <a:pt x="367" y="344"/>
                  </a:lnTo>
                  <a:lnTo>
                    <a:pt x="339" y="331"/>
                  </a:lnTo>
                  <a:lnTo>
                    <a:pt x="312" y="319"/>
                  </a:lnTo>
                  <a:lnTo>
                    <a:pt x="312" y="312"/>
                  </a:lnTo>
                  <a:lnTo>
                    <a:pt x="312" y="280"/>
                  </a:lnTo>
                  <a:lnTo>
                    <a:pt x="312" y="274"/>
                  </a:lnTo>
                  <a:lnTo>
                    <a:pt x="316" y="272"/>
                  </a:lnTo>
                  <a:lnTo>
                    <a:pt x="320" y="267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3" y="263"/>
                  </a:lnTo>
                  <a:lnTo>
                    <a:pt x="324" y="261"/>
                  </a:lnTo>
                  <a:lnTo>
                    <a:pt x="325" y="260"/>
                  </a:lnTo>
                  <a:lnTo>
                    <a:pt x="325" y="260"/>
                  </a:lnTo>
                  <a:lnTo>
                    <a:pt x="326" y="256"/>
                  </a:lnTo>
                  <a:lnTo>
                    <a:pt x="329" y="254"/>
                  </a:lnTo>
                  <a:lnTo>
                    <a:pt x="329" y="253"/>
                  </a:lnTo>
                  <a:lnTo>
                    <a:pt x="329" y="251"/>
                  </a:lnTo>
                  <a:lnTo>
                    <a:pt x="331" y="248"/>
                  </a:lnTo>
                  <a:lnTo>
                    <a:pt x="332" y="244"/>
                  </a:lnTo>
                  <a:lnTo>
                    <a:pt x="332" y="243"/>
                  </a:lnTo>
                  <a:lnTo>
                    <a:pt x="332" y="243"/>
                  </a:lnTo>
                  <a:lnTo>
                    <a:pt x="335" y="237"/>
                  </a:lnTo>
                  <a:lnTo>
                    <a:pt x="336" y="231"/>
                  </a:lnTo>
                  <a:lnTo>
                    <a:pt x="336" y="231"/>
                  </a:lnTo>
                  <a:lnTo>
                    <a:pt x="336" y="231"/>
                  </a:lnTo>
                  <a:lnTo>
                    <a:pt x="337" y="225"/>
                  </a:lnTo>
                  <a:lnTo>
                    <a:pt x="338" y="219"/>
                  </a:lnTo>
                  <a:lnTo>
                    <a:pt x="338" y="217"/>
                  </a:lnTo>
                  <a:lnTo>
                    <a:pt x="338" y="215"/>
                  </a:lnTo>
                  <a:lnTo>
                    <a:pt x="339" y="209"/>
                  </a:lnTo>
                  <a:lnTo>
                    <a:pt x="339" y="203"/>
                  </a:lnTo>
                  <a:lnTo>
                    <a:pt x="345" y="197"/>
                  </a:lnTo>
                  <a:lnTo>
                    <a:pt x="350" y="191"/>
                  </a:lnTo>
                  <a:lnTo>
                    <a:pt x="350" y="190"/>
                  </a:lnTo>
                  <a:lnTo>
                    <a:pt x="350" y="190"/>
                  </a:lnTo>
                  <a:lnTo>
                    <a:pt x="353" y="187"/>
                  </a:lnTo>
                  <a:lnTo>
                    <a:pt x="354" y="185"/>
                  </a:lnTo>
                  <a:lnTo>
                    <a:pt x="354" y="185"/>
                  </a:lnTo>
                  <a:lnTo>
                    <a:pt x="354" y="185"/>
                  </a:lnTo>
                  <a:lnTo>
                    <a:pt x="355" y="182"/>
                  </a:lnTo>
                  <a:lnTo>
                    <a:pt x="355" y="180"/>
                  </a:lnTo>
                  <a:lnTo>
                    <a:pt x="355" y="179"/>
                  </a:lnTo>
                  <a:lnTo>
                    <a:pt x="356" y="179"/>
                  </a:lnTo>
                  <a:lnTo>
                    <a:pt x="356" y="176"/>
                  </a:lnTo>
                  <a:lnTo>
                    <a:pt x="357" y="174"/>
                  </a:lnTo>
                  <a:lnTo>
                    <a:pt x="357" y="173"/>
                  </a:lnTo>
                  <a:lnTo>
                    <a:pt x="357" y="173"/>
                  </a:lnTo>
                  <a:lnTo>
                    <a:pt x="357" y="169"/>
                  </a:lnTo>
                  <a:lnTo>
                    <a:pt x="357" y="167"/>
                  </a:lnTo>
                  <a:lnTo>
                    <a:pt x="358" y="167"/>
                  </a:lnTo>
                  <a:lnTo>
                    <a:pt x="358" y="166"/>
                  </a:lnTo>
                  <a:lnTo>
                    <a:pt x="358" y="163"/>
                  </a:lnTo>
                  <a:lnTo>
                    <a:pt x="358" y="160"/>
                  </a:lnTo>
                  <a:lnTo>
                    <a:pt x="358" y="155"/>
                  </a:lnTo>
                  <a:lnTo>
                    <a:pt x="357" y="149"/>
                  </a:lnTo>
                  <a:lnTo>
                    <a:pt x="357" y="149"/>
                  </a:lnTo>
                  <a:lnTo>
                    <a:pt x="357" y="148"/>
                  </a:lnTo>
                  <a:lnTo>
                    <a:pt x="356" y="143"/>
                  </a:lnTo>
                  <a:lnTo>
                    <a:pt x="354" y="140"/>
                  </a:lnTo>
                  <a:lnTo>
                    <a:pt x="354" y="138"/>
                  </a:lnTo>
                  <a:lnTo>
                    <a:pt x="354" y="138"/>
                  </a:lnTo>
                  <a:lnTo>
                    <a:pt x="353" y="135"/>
                  </a:lnTo>
                  <a:lnTo>
                    <a:pt x="350" y="131"/>
                  </a:lnTo>
                  <a:lnTo>
                    <a:pt x="349" y="131"/>
                  </a:lnTo>
                  <a:lnTo>
                    <a:pt x="349" y="131"/>
                  </a:lnTo>
                  <a:lnTo>
                    <a:pt x="347" y="128"/>
                  </a:lnTo>
                  <a:lnTo>
                    <a:pt x="343" y="125"/>
                  </a:lnTo>
                  <a:lnTo>
                    <a:pt x="344" y="122"/>
                  </a:lnTo>
                  <a:lnTo>
                    <a:pt x="347" y="117"/>
                  </a:lnTo>
                  <a:lnTo>
                    <a:pt x="351" y="100"/>
                  </a:lnTo>
                  <a:lnTo>
                    <a:pt x="355" y="84"/>
                  </a:lnTo>
                  <a:lnTo>
                    <a:pt x="355" y="77"/>
                  </a:lnTo>
                  <a:lnTo>
                    <a:pt x="355" y="69"/>
                  </a:lnTo>
                  <a:lnTo>
                    <a:pt x="354" y="61"/>
                  </a:lnTo>
                  <a:lnTo>
                    <a:pt x="353" y="54"/>
                  </a:lnTo>
                  <a:lnTo>
                    <a:pt x="350" y="47"/>
                  </a:lnTo>
                  <a:lnTo>
                    <a:pt x="347" y="40"/>
                  </a:lnTo>
                  <a:lnTo>
                    <a:pt x="342" y="34"/>
                  </a:lnTo>
                  <a:lnTo>
                    <a:pt x="336" y="28"/>
                  </a:lnTo>
                  <a:lnTo>
                    <a:pt x="330" y="22"/>
                  </a:lnTo>
                  <a:lnTo>
                    <a:pt x="323" y="17"/>
                  </a:lnTo>
                  <a:lnTo>
                    <a:pt x="314" y="12"/>
                  </a:lnTo>
                  <a:lnTo>
                    <a:pt x="305" y="9"/>
                  </a:lnTo>
                  <a:lnTo>
                    <a:pt x="305" y="9"/>
                  </a:lnTo>
                  <a:lnTo>
                    <a:pt x="305" y="9"/>
                  </a:lnTo>
                  <a:lnTo>
                    <a:pt x="295" y="6"/>
                  </a:lnTo>
                  <a:lnTo>
                    <a:pt x="286" y="4"/>
                  </a:lnTo>
                  <a:lnTo>
                    <a:pt x="276" y="2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63" y="0"/>
                  </a:lnTo>
                  <a:lnTo>
                    <a:pt x="260" y="0"/>
                  </a:lnTo>
                  <a:lnTo>
                    <a:pt x="255" y="0"/>
                  </a:lnTo>
                  <a:lnTo>
                    <a:pt x="251" y="0"/>
                  </a:lnTo>
                  <a:lnTo>
                    <a:pt x="244" y="0"/>
                  </a:lnTo>
                  <a:lnTo>
                    <a:pt x="237" y="0"/>
                  </a:lnTo>
                  <a:lnTo>
                    <a:pt x="235" y="0"/>
                  </a:lnTo>
                  <a:lnTo>
                    <a:pt x="232" y="2"/>
                  </a:lnTo>
                  <a:lnTo>
                    <a:pt x="229" y="2"/>
                  </a:lnTo>
                  <a:lnTo>
                    <a:pt x="224" y="3"/>
                  </a:lnTo>
                  <a:lnTo>
                    <a:pt x="220" y="3"/>
                  </a:lnTo>
                  <a:lnTo>
                    <a:pt x="217" y="4"/>
                  </a:lnTo>
                  <a:lnTo>
                    <a:pt x="215" y="4"/>
                  </a:lnTo>
                  <a:lnTo>
                    <a:pt x="212" y="5"/>
                  </a:lnTo>
                  <a:lnTo>
                    <a:pt x="207" y="6"/>
                  </a:lnTo>
                  <a:lnTo>
                    <a:pt x="203" y="8"/>
                  </a:lnTo>
                  <a:lnTo>
                    <a:pt x="199" y="9"/>
                  </a:lnTo>
                  <a:lnTo>
                    <a:pt x="195" y="10"/>
                  </a:lnTo>
                  <a:lnTo>
                    <a:pt x="193" y="10"/>
                  </a:lnTo>
                  <a:lnTo>
                    <a:pt x="192" y="11"/>
                  </a:lnTo>
                  <a:lnTo>
                    <a:pt x="181" y="16"/>
                  </a:lnTo>
                  <a:lnTo>
                    <a:pt x="172" y="23"/>
                  </a:lnTo>
                  <a:lnTo>
                    <a:pt x="163" y="30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6" y="38"/>
                  </a:lnTo>
                  <a:lnTo>
                    <a:pt x="155" y="42"/>
                  </a:lnTo>
                  <a:lnTo>
                    <a:pt x="154" y="44"/>
                  </a:lnTo>
                  <a:lnTo>
                    <a:pt x="150" y="44"/>
                  </a:lnTo>
                  <a:lnTo>
                    <a:pt x="148" y="44"/>
                  </a:lnTo>
                  <a:lnTo>
                    <a:pt x="143" y="44"/>
                  </a:lnTo>
                  <a:lnTo>
                    <a:pt x="140" y="46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35" y="47"/>
                  </a:lnTo>
                  <a:lnTo>
                    <a:pt x="131" y="48"/>
                  </a:lnTo>
                  <a:lnTo>
                    <a:pt x="131" y="48"/>
                  </a:lnTo>
                  <a:lnTo>
                    <a:pt x="130" y="49"/>
                  </a:lnTo>
                  <a:lnTo>
                    <a:pt x="128" y="50"/>
                  </a:lnTo>
                  <a:lnTo>
                    <a:pt x="126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5"/>
                  </a:lnTo>
                  <a:lnTo>
                    <a:pt x="123" y="56"/>
                  </a:lnTo>
                  <a:lnTo>
                    <a:pt x="121" y="60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18" y="66"/>
                  </a:lnTo>
                  <a:lnTo>
                    <a:pt x="118" y="68"/>
                  </a:lnTo>
                  <a:lnTo>
                    <a:pt x="118" y="71"/>
                  </a:lnTo>
                  <a:lnTo>
                    <a:pt x="118" y="73"/>
                  </a:lnTo>
                  <a:lnTo>
                    <a:pt x="118" y="75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4"/>
                  </a:lnTo>
                  <a:lnTo>
                    <a:pt x="119" y="85"/>
                  </a:lnTo>
                  <a:lnTo>
                    <a:pt x="119" y="87"/>
                  </a:lnTo>
                  <a:lnTo>
                    <a:pt x="119" y="90"/>
                  </a:lnTo>
                  <a:lnTo>
                    <a:pt x="121" y="92"/>
                  </a:lnTo>
                  <a:lnTo>
                    <a:pt x="121" y="94"/>
                  </a:lnTo>
                  <a:lnTo>
                    <a:pt x="122" y="96"/>
                  </a:lnTo>
                  <a:lnTo>
                    <a:pt x="122" y="98"/>
                  </a:lnTo>
                  <a:lnTo>
                    <a:pt x="123" y="100"/>
                  </a:lnTo>
                  <a:lnTo>
                    <a:pt x="124" y="103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9" y="117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32" y="125"/>
                  </a:lnTo>
                  <a:lnTo>
                    <a:pt x="126" y="130"/>
                  </a:lnTo>
                  <a:lnTo>
                    <a:pt x="122" y="136"/>
                  </a:lnTo>
                  <a:lnTo>
                    <a:pt x="118" y="142"/>
                  </a:lnTo>
                  <a:lnTo>
                    <a:pt x="116" y="148"/>
                  </a:lnTo>
                  <a:lnTo>
                    <a:pt x="115" y="155"/>
                  </a:lnTo>
                  <a:lnTo>
                    <a:pt x="115" y="163"/>
                  </a:lnTo>
                  <a:lnTo>
                    <a:pt x="115" y="168"/>
                  </a:lnTo>
                  <a:lnTo>
                    <a:pt x="115" y="174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80"/>
                  </a:lnTo>
                  <a:lnTo>
                    <a:pt x="118" y="185"/>
                  </a:lnTo>
                  <a:lnTo>
                    <a:pt x="119" y="186"/>
                  </a:lnTo>
                  <a:lnTo>
                    <a:pt x="119" y="187"/>
                  </a:lnTo>
                  <a:lnTo>
                    <a:pt x="122" y="190"/>
                  </a:lnTo>
                  <a:lnTo>
                    <a:pt x="124" y="193"/>
                  </a:lnTo>
                  <a:lnTo>
                    <a:pt x="125" y="194"/>
                  </a:lnTo>
                  <a:lnTo>
                    <a:pt x="125" y="195"/>
                  </a:lnTo>
                  <a:lnTo>
                    <a:pt x="128" y="198"/>
                  </a:lnTo>
                  <a:lnTo>
                    <a:pt x="130" y="199"/>
                  </a:lnTo>
                  <a:lnTo>
                    <a:pt x="134" y="201"/>
                  </a:lnTo>
                  <a:lnTo>
                    <a:pt x="137" y="203"/>
                  </a:lnTo>
                  <a:lnTo>
                    <a:pt x="137" y="210"/>
                  </a:lnTo>
                  <a:lnTo>
                    <a:pt x="138" y="216"/>
                  </a:lnTo>
                  <a:lnTo>
                    <a:pt x="138" y="218"/>
                  </a:lnTo>
                  <a:lnTo>
                    <a:pt x="138" y="220"/>
                  </a:lnTo>
                  <a:lnTo>
                    <a:pt x="141" y="231"/>
                  </a:lnTo>
                  <a:lnTo>
                    <a:pt x="144" y="242"/>
                  </a:lnTo>
                  <a:lnTo>
                    <a:pt x="148" y="250"/>
                  </a:lnTo>
                  <a:lnTo>
                    <a:pt x="151" y="257"/>
                  </a:lnTo>
                  <a:lnTo>
                    <a:pt x="156" y="263"/>
                  </a:lnTo>
                  <a:lnTo>
                    <a:pt x="161" y="268"/>
                  </a:lnTo>
                  <a:lnTo>
                    <a:pt x="165" y="272"/>
                  </a:lnTo>
                  <a:lnTo>
                    <a:pt x="168" y="275"/>
                  </a:lnTo>
                  <a:lnTo>
                    <a:pt x="168" y="281"/>
                  </a:lnTo>
                  <a:lnTo>
                    <a:pt x="168" y="312"/>
                  </a:lnTo>
                  <a:lnTo>
                    <a:pt x="168" y="319"/>
                  </a:lnTo>
                  <a:lnTo>
                    <a:pt x="142" y="331"/>
                  </a:lnTo>
                  <a:lnTo>
                    <a:pt x="115" y="344"/>
                  </a:lnTo>
                  <a:lnTo>
                    <a:pt x="87" y="357"/>
                  </a:lnTo>
                  <a:lnTo>
                    <a:pt x="62" y="370"/>
                  </a:lnTo>
                  <a:lnTo>
                    <a:pt x="47" y="380"/>
                  </a:lnTo>
                  <a:lnTo>
                    <a:pt x="34" y="388"/>
                  </a:lnTo>
                  <a:lnTo>
                    <a:pt x="19" y="399"/>
                  </a:lnTo>
                  <a:lnTo>
                    <a:pt x="9" y="408"/>
                  </a:lnTo>
                  <a:lnTo>
                    <a:pt x="5" y="413"/>
                  </a:lnTo>
                  <a:lnTo>
                    <a:pt x="3" y="417"/>
                  </a:lnTo>
                  <a:lnTo>
                    <a:pt x="2" y="420"/>
                  </a:lnTo>
                  <a:lnTo>
                    <a:pt x="0" y="424"/>
                  </a:lnTo>
                  <a:lnTo>
                    <a:pt x="0" y="495"/>
                  </a:lnTo>
                  <a:lnTo>
                    <a:pt x="2" y="500"/>
                  </a:lnTo>
                  <a:lnTo>
                    <a:pt x="4" y="504"/>
                  </a:lnTo>
                  <a:lnTo>
                    <a:pt x="8" y="506"/>
                  </a:lnTo>
                  <a:lnTo>
                    <a:pt x="12" y="507"/>
                  </a:lnTo>
                  <a:lnTo>
                    <a:pt x="468" y="507"/>
                  </a:lnTo>
                  <a:lnTo>
                    <a:pt x="473" y="506"/>
                  </a:lnTo>
                  <a:lnTo>
                    <a:pt x="476" y="504"/>
                  </a:lnTo>
                  <a:lnTo>
                    <a:pt x="479" y="500"/>
                  </a:lnTo>
                  <a:lnTo>
                    <a:pt x="480" y="495"/>
                  </a:lnTo>
                  <a:lnTo>
                    <a:pt x="480" y="424"/>
                  </a:lnTo>
                  <a:lnTo>
                    <a:pt x="480" y="420"/>
                  </a:lnTo>
                  <a:lnTo>
                    <a:pt x="477" y="417"/>
                  </a:lnTo>
                  <a:lnTo>
                    <a:pt x="475" y="413"/>
                  </a:lnTo>
                  <a:lnTo>
                    <a:pt x="471" y="408"/>
                  </a:lnTo>
                  <a:lnTo>
                    <a:pt x="462" y="399"/>
                  </a:lnTo>
                  <a:lnTo>
                    <a:pt x="446" y="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2263255"/>
              </p:ext>
            </p:extLst>
          </p:nvPr>
        </p:nvGraphicFramePr>
        <p:xfrm>
          <a:off x="228600" y="522898"/>
          <a:ext cx="11485196" cy="62485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32227"/>
                <a:gridCol w="3232227"/>
                <a:gridCol w="2664123"/>
                <a:gridCol w="2356619"/>
              </a:tblGrid>
              <a:tr h="366698">
                <a:tc gridSpan="4">
                  <a:txBody>
                    <a:bodyPr/>
                    <a:lstStyle/>
                    <a:p>
                      <a:pPr indent="5403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муниципальной модели наставничества  "HR- академия" по формированию кадрового резерва системы образования города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создание системы работы по подготовке специалистов, имеющих высокий уровень мотивации и профессиональной подготовки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137"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</a:tr>
              <a:tr h="1124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Отбор лидеров из числа педагогических работников образовательных организаций с высоким уровнем трудовой активности, деловой инициативы и компетентности (профессиональной, коммуникативной, информационной, правовой)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1968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по развитию личностного потенциала, пути преодоления, выявленных дефицитов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 - терапия «Скрытые ресурсы, или что мне мешает двигаться вперед?»</a:t>
                      </a:r>
                    </a:p>
                    <a:p>
                      <a:pPr marL="342900" lvl="0" indent="-342900" algn="ctr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 «Лидерство и командобразование»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Разработаны проекты по актуальным для города проблемам, по итогам защиты проектов выбрана «Лучшая пятерка» победителей, проекты, которых будут реализованы.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Сформирован пул специалистов, имеющих высокий уровень мотивации и профессиональной подготовки, а также подготовлены участники конкурсов в сфере образования различного уровня.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 замещения управленческих позиций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удовлетворена.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Каждый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«прокачал» навыки работы в команде, профессиональные компетенции, определил возможные направления собственного развития, приобрел управленческие навыки.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</a:tr>
              <a:tr h="555890">
                <a:tc rowSpan="7"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планомерной подготовки и профессионального развития педагогических работников через специально разработанную, систему практико-ориентированных мероприятий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перспективных для системы образования города проектов, с их дальнейшей реализацией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Проектная сессия "От идеи до стратегии, от преимуществ до потенциальных возможностей"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Прокачивание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профессиональных компетенций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Деловая игра «Педагогическая перезагрузка»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управленческих навыков за счет замещения руководящей должности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Стажировка в рамках дня местного самоуправления «День стажера»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собирательного идеального образа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Написание эссе «Мой кумир»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4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навыков сотрудничества и поэтапная проработка поиска новых идей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 «Каша из топора»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Обзор нормативно-правовых актов системы образования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Регулярная подборка наиболее важных нормативных документов в сфере образования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1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Анализ, риски и перспективы реализуемых проектов. Включение перспективных участников в кадровый резерв системы образования города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стол победителей проекта с главой города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173" marR="3217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1" name="Рисунок 1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098" y="5448487"/>
            <a:ext cx="1308631" cy="131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544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A588A72A-976E-478A-9DD3-765AB3ED4C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/>
              <a:t>Слайд </a:t>
            </a:r>
            <a:r>
              <a:rPr lang="en-US" dirty="0" smtClean="0"/>
              <a:t>8</a:t>
            </a:r>
            <a:r>
              <a:rPr lang="ru-RU" dirty="0" smtClean="0"/>
              <a:t> </a:t>
            </a:r>
            <a:r>
              <a:rPr lang="ru-RU" dirty="0"/>
              <a:t>с анализом проекта</a:t>
            </a:r>
            <a:endParaRPr lang="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756919" y="-272591"/>
            <a:ext cx="11734800" cy="7755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Анализ ПРОЕКТА «</a:t>
            </a:r>
            <a:r>
              <a:rPr lang="en-US" sz="18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HR – </a:t>
            </a:r>
            <a:r>
              <a:rPr lang="ru-RU" sz="18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АКАДЕМИЯ</a:t>
            </a:r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</a:p>
          <a:p>
            <a:pPr algn="ctr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РАМКАХ </a:t>
            </a:r>
            <a:r>
              <a:rPr lang="ru-RU" sz="18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муниципальной модели наставничества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 1">
            <a:extLst>
              <a:ext uri="{FF2B5EF4-FFF2-40B4-BE49-F238E27FC236}">
                <a16:creationId xmlns:a16="http://schemas.microsoft.com/office/drawing/2014/main" xmlns="" id="{3C1CAF08-13B9-48BA-A271-8CE5B568A664}"/>
              </a:ext>
            </a:extLst>
          </p:cNvPr>
          <p:cNvSpPr/>
          <p:nvPr/>
        </p:nvSpPr>
        <p:spPr>
          <a:xfrm>
            <a:off x="1230086" y="1347561"/>
            <a:ext cx="4967514" cy="66479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СИЛЬНЫЕ СТОРОНЫ</a:t>
            </a:r>
          </a:p>
        </p:txBody>
      </p:sp>
      <p:sp>
        <p:nvSpPr>
          <p:cNvPr id="26" name="Прямоугольник: Скругленные углы 25">
            <a:extLst>
              <a:ext uri="{FF2B5EF4-FFF2-40B4-BE49-F238E27FC236}">
                <a16:creationId xmlns:a16="http://schemas.microsoft.com/office/drawing/2014/main" xmlns="" id="{D1B1E083-D07C-4934-9782-F7CCA3539ACF}"/>
              </a:ext>
            </a:extLst>
          </p:cNvPr>
          <p:cNvSpPr/>
          <p:nvPr/>
        </p:nvSpPr>
        <p:spPr>
          <a:xfrm>
            <a:off x="6313716" y="1347561"/>
            <a:ext cx="4967514" cy="66479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b="1" dirty="0" smtClean="0">
                <a:latin typeface="Arial" pitchFamily="34" charset="0"/>
                <a:cs typeface="Arial" pitchFamily="34" charset="0"/>
              </a:rPr>
              <a:t>ОТРИЦАТЕЛЬНЫЕ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EBD06280-71F4-4832-A31C-772537FAE929}"/>
              </a:ext>
            </a:extLst>
          </p:cNvPr>
          <p:cNvSpPr/>
          <p:nvPr/>
        </p:nvSpPr>
        <p:spPr>
          <a:xfrm rot="16200000">
            <a:off x="-106838" y="4864308"/>
            <a:ext cx="1972763" cy="66479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: Скругленные углы 27">
            <a:extLst>
              <a:ext uri="{FF2B5EF4-FFF2-40B4-BE49-F238E27FC236}">
                <a16:creationId xmlns:a16="http://schemas.microsoft.com/office/drawing/2014/main" xmlns="" id="{C917D965-B5BB-41DC-BB5E-C27AF802DD50}"/>
              </a:ext>
            </a:extLst>
          </p:cNvPr>
          <p:cNvSpPr/>
          <p:nvPr/>
        </p:nvSpPr>
        <p:spPr>
          <a:xfrm rot="16200000">
            <a:off x="-106838" y="2758556"/>
            <a:ext cx="1972763" cy="66479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8CBC1BB2-55FC-4E8F-A171-32FAA820D2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5888" y="4143831"/>
            <a:ext cx="989534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B31A2EAE-EBE4-4CB7-9D0A-105837E80B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5658" y="2104573"/>
            <a:ext cx="0" cy="407851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5ECF613A-FCF5-4CC5-AA46-DABB088D7230}"/>
              </a:ext>
            </a:extLst>
          </p:cNvPr>
          <p:cNvSpPr/>
          <p:nvPr/>
        </p:nvSpPr>
        <p:spPr>
          <a:xfrm>
            <a:off x="1632408" y="2604468"/>
            <a:ext cx="416287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аналогов проекта в муниципалитете;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перспективных и талантливых педагогов;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педагогов;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проектов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5842CE6B-862D-4B18-B10B-3436A7D24058}"/>
              </a:ext>
            </a:extLst>
          </p:cNvPr>
          <p:cNvSpPr/>
          <p:nvPr/>
        </p:nvSpPr>
        <p:spPr>
          <a:xfrm>
            <a:off x="6333559" y="2321281"/>
            <a:ext cx="4965816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каждым сезоном количества участников;</a:t>
            </a:r>
          </a:p>
          <a:p>
            <a:pPr marL="285750" indent="-285750" algn="just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образования в замещении педагогических, управленческих кадрах для карьерного роста победителей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</a:t>
            </a:r>
          </a:p>
          <a:p>
            <a:pPr marL="285750" indent="-285750" algn="just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развязка города (удаленность от крупных городов) для привлечения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топовых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бизнес-тренеров,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коучеров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D130C0AE-B52E-4C65-A461-AD2F7D2362DE}"/>
              </a:ext>
            </a:extLst>
          </p:cNvPr>
          <p:cNvSpPr/>
          <p:nvPr/>
        </p:nvSpPr>
        <p:spPr>
          <a:xfrm>
            <a:off x="1632408" y="4550136"/>
            <a:ext cx="4623250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и непрерывный мозговой штурм;</a:t>
            </a:r>
          </a:p>
          <a:p>
            <a:pPr marL="285750" indent="-285750" algn="just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ветеранами педагогического труда, привлечение, успешных людей;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в кадрах;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проекта;</a:t>
            </a:r>
          </a:p>
          <a:p>
            <a:pPr marL="285750" indent="-285750"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востребованных проектов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6E783ACB-62DF-4DA3-9240-822BAEA78497}"/>
              </a:ext>
            </a:extLst>
          </p:cNvPr>
          <p:cNvSpPr/>
          <p:nvPr/>
        </p:nvSpPr>
        <p:spPr>
          <a:xfrm>
            <a:off x="6716039" y="4710220"/>
            <a:ext cx="416287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spcBef>
                <a:spcPts val="1200"/>
              </a:spcBef>
              <a:buClr>
                <a:schemeClr val="tx2"/>
              </a:buClr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СУЩЕСТВОВАНИЯ МОДЕЛИ МИНИМИЗИРУЮТСЯ ЗА СЧЕТ СИЛЬНЫХ СТОРОН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6173DD7D-A9F5-4D7E-A942-64AE3F48B264}"/>
              </a:ext>
            </a:extLst>
          </p:cNvPr>
          <p:cNvSpPr/>
          <p:nvPr/>
        </p:nvSpPr>
        <p:spPr>
          <a:xfrm>
            <a:off x="1632399" y="2198171"/>
            <a:ext cx="416287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НАДЕЖНОСТЬ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95967C4C-72D9-469E-BB08-F31A36FBD11D}"/>
              </a:ext>
            </a:extLst>
          </p:cNvPr>
          <p:cNvSpPr/>
          <p:nvPr/>
        </p:nvSpPr>
        <p:spPr>
          <a:xfrm>
            <a:off x="6502169" y="2068392"/>
            <a:ext cx="416287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A2A2A928-93BB-46FE-9683-5A5BAADF87B3}"/>
              </a:ext>
            </a:extLst>
          </p:cNvPr>
          <p:cNvSpPr/>
          <p:nvPr/>
        </p:nvSpPr>
        <p:spPr>
          <a:xfrm>
            <a:off x="1632399" y="4303915"/>
            <a:ext cx="416287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D84D1B01-F5DB-4D77-80D5-5CACEA0F7047}"/>
              </a:ext>
            </a:extLst>
          </p:cNvPr>
          <p:cNvSpPr/>
          <p:nvPr/>
        </p:nvSpPr>
        <p:spPr>
          <a:xfrm>
            <a:off x="6716039" y="4303915"/>
            <a:ext cx="416287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УГРОЗА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578378"/>
            <a:ext cx="1196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проекта осуществляется с 2022г. с целью формирования кадрового резерва муниципальной системы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объективной оценки деятельности проекта проведен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664819"/>
            <a:ext cx="131075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7364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8324" y="0"/>
            <a:ext cx="12288647" cy="8189231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166BC32C-2E11-43D3-963B-9766918E0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6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190500"/>
            <a:ext cx="11734800" cy="6370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Конкурс на логотип проекта</a:t>
            </a:r>
            <a:r>
              <a:rPr lang="ru-RU" sz="1800" b="1" cap="all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«HR-академия»</a:t>
            </a:r>
            <a:r>
              <a:rPr lang="ru-RU" sz="2800" b="1" cap="all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800" cap="all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1225425" y="713142"/>
            <a:ext cx="2596077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апреле 2023 года прошел конкурс среди наставляемых на лучший логотип проекта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4423492" y="1200455"/>
            <a:ext cx="2986598" cy="468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конкурс было представлено </a:t>
            </a:r>
          </a:p>
          <a:p>
            <a:pPr algn="ctr" rtl="0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макета логотипа проекта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53F5EDC0-C02E-4790-A681-CA7AB9133338}"/>
              </a:ext>
            </a:extLst>
          </p:cNvPr>
          <p:cNvSpPr/>
          <p:nvPr/>
        </p:nvSpPr>
        <p:spPr>
          <a:xfrm>
            <a:off x="8691378" y="1525993"/>
            <a:ext cx="2990489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голосования среди участников,  наставников и руководителей образовательных организаций города Урай, был выбран логотип, набравший наибольшее количество голосов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774" b="24780"/>
          <a:stretch/>
        </p:blipFill>
        <p:spPr>
          <a:xfrm>
            <a:off x="1047365" y="1566598"/>
            <a:ext cx="1818973" cy="2030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70" y="3958770"/>
            <a:ext cx="2038889" cy="2093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5665" y="2843109"/>
            <a:ext cx="1921120" cy="2110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8669" y="2135134"/>
            <a:ext cx="2679940" cy="2009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12080" y="4006607"/>
            <a:ext cx="3922556" cy="2615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53F5EDC0-C02E-4790-A681-CA7AB9133338}"/>
              </a:ext>
            </a:extLst>
          </p:cNvPr>
          <p:cNvSpPr/>
          <p:nvPr/>
        </p:nvSpPr>
        <p:spPr>
          <a:xfrm>
            <a:off x="4419601" y="5883374"/>
            <a:ext cx="2990489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Статуэтка в виде логотипа ежегодно вручается каждому участнику проекта на его  торжественном закрытии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45743"/>
            <a:ext cx="131075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757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3057" cy="6895174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166BC32C-2E11-43D3-963B-9766918E0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6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190500"/>
            <a:ext cx="11734800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ru-RU" sz="18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ФОТОМАТЕРИАЛЫ проекта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/>
          <p:nvPr/>
        </p:nvPicPr>
        <p:blipFill rotWithShape="1">
          <a:blip r:embed="rId4" cstate="print"/>
          <a:srcRect l="12821" t="6973" r="11667" b="3596"/>
          <a:stretch/>
        </p:blipFill>
        <p:spPr bwMode="auto">
          <a:xfrm>
            <a:off x="251513" y="1077772"/>
            <a:ext cx="7574174" cy="5518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Рисунок 20" descr="C:\Users\ds10\OneDrive\Рабочий стол\HR академия\IMG_916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954"/>
          <a:stretch/>
        </p:blipFill>
        <p:spPr bwMode="auto">
          <a:xfrm>
            <a:off x="8077200" y="4461704"/>
            <a:ext cx="3886200" cy="2114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6534" y="1140067"/>
            <a:ext cx="3792097" cy="2133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608773" y="3432912"/>
            <a:ext cx="4812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Проектная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сессия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"От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идеи до стратегии, от преимуществ до потенциальных возможностей</a:t>
            </a:r>
            <a:r>
              <a:rPr lang="ru-RU" sz="1600" b="1" dirty="0"/>
              <a:t>"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3597" y="492997"/>
            <a:ext cx="361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Семинар «Скрытые ресурсы, или что мне мешает двигаться вперед?»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3249" y="682194"/>
            <a:ext cx="7717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Наставники (эксперты)</a:t>
            </a:r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23" y="-132479"/>
            <a:ext cx="131075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96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3057" cy="6895174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166BC32C-2E11-43D3-963B-9766918E0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6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190500"/>
            <a:ext cx="11734800" cy="6370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ФОТОМАТЕРИАЛЫ проекта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793226" y="615578"/>
            <a:ext cx="4760293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Лидерство 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6664432" y="6411286"/>
            <a:ext cx="456564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 победителей с главой города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160449" y="997451"/>
            <a:ext cx="3279518" cy="2459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4266" y="1273723"/>
            <a:ext cx="3920782" cy="2205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1396" y="3629642"/>
            <a:ext cx="4889404" cy="2750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900" y="3602175"/>
            <a:ext cx="4814944" cy="2708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1194266" y="6433593"/>
            <a:ext cx="4275899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квиз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«Встреча поколений»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024340" y="44971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по проектной деятельности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"Пятый элемент" - бизнес-игра по наставничеству"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32" y="33753"/>
            <a:ext cx="131075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645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29" y="-18587"/>
            <a:ext cx="12193057" cy="6895174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166BC32C-2E11-43D3-963B-9766918E0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 smtClean="0"/>
              <a:t>Слайд 6 с анализом проекта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600" y="190500"/>
            <a:ext cx="11734800" cy="6370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ТОРЖЕСТВЕННОЕ ЗАКРЫТИЕ ПРОЕКТА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object 5"/>
          <p:cNvGrpSpPr/>
          <p:nvPr/>
        </p:nvGrpSpPr>
        <p:grpSpPr>
          <a:xfrm>
            <a:off x="356860" y="1632696"/>
            <a:ext cx="1550035" cy="1923414"/>
            <a:chOff x="475487" y="1708404"/>
            <a:chExt cx="1550035" cy="1923414"/>
          </a:xfrm>
        </p:grpSpPr>
        <p:pic>
          <p:nvPicPr>
            <p:cNvPr id="18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487" y="1708404"/>
              <a:ext cx="1549908" cy="1923288"/>
            </a:xfrm>
            <a:prstGeom prst="rect">
              <a:avLst/>
            </a:prstGeom>
          </p:spPr>
        </p:pic>
        <p:pic>
          <p:nvPicPr>
            <p:cNvPr id="19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546" y="1772793"/>
              <a:ext cx="1368170" cy="1740662"/>
            </a:xfrm>
            <a:prstGeom prst="rect">
              <a:avLst/>
            </a:prstGeom>
          </p:spPr>
        </p:pic>
        <p:sp>
          <p:nvSpPr>
            <p:cNvPr id="20" name="object 8"/>
            <p:cNvSpPr/>
            <p:nvPr/>
          </p:nvSpPr>
          <p:spPr>
            <a:xfrm>
              <a:off x="520496" y="1753743"/>
              <a:ext cx="1406525" cy="1779270"/>
            </a:xfrm>
            <a:custGeom>
              <a:avLst/>
              <a:gdLst/>
              <a:ahLst/>
              <a:cxnLst/>
              <a:rect l="l" t="t" r="r" b="b"/>
              <a:pathLst>
                <a:path w="1406525" h="1779270">
                  <a:moveTo>
                    <a:pt x="0" y="1778762"/>
                  </a:moveTo>
                  <a:lnTo>
                    <a:pt x="1406270" y="1778762"/>
                  </a:lnTo>
                  <a:lnTo>
                    <a:pt x="1406270" y="0"/>
                  </a:lnTo>
                  <a:lnTo>
                    <a:pt x="0" y="0"/>
                  </a:lnTo>
                  <a:lnTo>
                    <a:pt x="0" y="1778762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13"/>
          <p:cNvGrpSpPr/>
          <p:nvPr/>
        </p:nvGrpSpPr>
        <p:grpSpPr>
          <a:xfrm>
            <a:off x="2264157" y="2007310"/>
            <a:ext cx="1524216" cy="1934566"/>
            <a:chOff x="4460747" y="1690116"/>
            <a:chExt cx="1460500" cy="1859280"/>
          </a:xfrm>
        </p:grpSpPr>
        <p:pic>
          <p:nvPicPr>
            <p:cNvPr id="22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60747" y="1690116"/>
              <a:ext cx="1459991" cy="1859279"/>
            </a:xfrm>
            <a:prstGeom prst="rect">
              <a:avLst/>
            </a:prstGeom>
          </p:spPr>
        </p:pic>
        <p:pic>
          <p:nvPicPr>
            <p:cNvPr id="23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5263" y="1754632"/>
              <a:ext cx="1276477" cy="1675892"/>
            </a:xfrm>
            <a:prstGeom prst="rect">
              <a:avLst/>
            </a:prstGeom>
          </p:spPr>
        </p:pic>
        <p:sp>
          <p:nvSpPr>
            <p:cNvPr id="24" name="object 16"/>
            <p:cNvSpPr/>
            <p:nvPr/>
          </p:nvSpPr>
          <p:spPr>
            <a:xfrm>
              <a:off x="4506213" y="1735582"/>
              <a:ext cx="1315085" cy="1714500"/>
            </a:xfrm>
            <a:custGeom>
              <a:avLst/>
              <a:gdLst/>
              <a:ahLst/>
              <a:cxnLst/>
              <a:rect l="l" t="t" r="r" b="b"/>
              <a:pathLst>
                <a:path w="1315085" h="1714500">
                  <a:moveTo>
                    <a:pt x="0" y="1713992"/>
                  </a:moveTo>
                  <a:lnTo>
                    <a:pt x="1314577" y="1713992"/>
                  </a:lnTo>
                  <a:lnTo>
                    <a:pt x="1314577" y="0"/>
                  </a:lnTo>
                  <a:lnTo>
                    <a:pt x="0" y="0"/>
                  </a:lnTo>
                  <a:lnTo>
                    <a:pt x="0" y="1713992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1"/>
          <p:cNvGrpSpPr/>
          <p:nvPr/>
        </p:nvGrpSpPr>
        <p:grpSpPr>
          <a:xfrm>
            <a:off x="2474532" y="4378943"/>
            <a:ext cx="1457325" cy="2060575"/>
            <a:chOff x="3773423" y="4101084"/>
            <a:chExt cx="1457325" cy="2060575"/>
          </a:xfrm>
        </p:grpSpPr>
        <p:pic>
          <p:nvPicPr>
            <p:cNvPr id="26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3423" y="4101084"/>
              <a:ext cx="1456944" cy="2060448"/>
            </a:xfrm>
            <a:prstGeom prst="rect">
              <a:avLst/>
            </a:prstGeom>
          </p:spPr>
        </p:pic>
        <p:pic>
          <p:nvPicPr>
            <p:cNvPr id="27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37939" y="4166184"/>
              <a:ext cx="1274699" cy="1877314"/>
            </a:xfrm>
            <a:prstGeom prst="rect">
              <a:avLst/>
            </a:prstGeom>
          </p:spPr>
        </p:pic>
        <p:sp>
          <p:nvSpPr>
            <p:cNvPr id="28" name="object 24"/>
            <p:cNvSpPr/>
            <p:nvPr/>
          </p:nvSpPr>
          <p:spPr>
            <a:xfrm>
              <a:off x="3818889" y="4147134"/>
              <a:ext cx="1313180" cy="1915795"/>
            </a:xfrm>
            <a:custGeom>
              <a:avLst/>
              <a:gdLst/>
              <a:ahLst/>
              <a:cxnLst/>
              <a:rect l="l" t="t" r="r" b="b"/>
              <a:pathLst>
                <a:path w="1313179" h="1915795">
                  <a:moveTo>
                    <a:pt x="0" y="1915414"/>
                  </a:moveTo>
                  <a:lnTo>
                    <a:pt x="1312799" y="1915414"/>
                  </a:lnTo>
                  <a:lnTo>
                    <a:pt x="1312799" y="0"/>
                  </a:lnTo>
                  <a:lnTo>
                    <a:pt x="0" y="0"/>
                  </a:lnTo>
                  <a:lnTo>
                    <a:pt x="0" y="1915414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9"/>
          <p:cNvGrpSpPr/>
          <p:nvPr/>
        </p:nvGrpSpPr>
        <p:grpSpPr>
          <a:xfrm>
            <a:off x="500358" y="4068908"/>
            <a:ext cx="1480737" cy="1901367"/>
            <a:chOff x="1524000" y="4146803"/>
            <a:chExt cx="1635760" cy="2059305"/>
          </a:xfrm>
        </p:grpSpPr>
        <p:pic>
          <p:nvPicPr>
            <p:cNvPr id="30" name="object 1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4000" y="4146803"/>
              <a:ext cx="1635252" cy="2058924"/>
            </a:xfrm>
            <a:prstGeom prst="rect">
              <a:avLst/>
            </a:prstGeom>
          </p:spPr>
        </p:pic>
        <p:pic>
          <p:nvPicPr>
            <p:cNvPr id="31" name="object 1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8007" y="4210722"/>
              <a:ext cx="1453006" cy="1877314"/>
            </a:xfrm>
            <a:prstGeom prst="rect">
              <a:avLst/>
            </a:prstGeom>
          </p:spPr>
        </p:pic>
        <p:sp>
          <p:nvSpPr>
            <p:cNvPr id="35" name="object 12"/>
            <p:cNvSpPr/>
            <p:nvPr/>
          </p:nvSpPr>
          <p:spPr>
            <a:xfrm>
              <a:off x="1568957" y="4191672"/>
              <a:ext cx="1491615" cy="1915795"/>
            </a:xfrm>
            <a:custGeom>
              <a:avLst/>
              <a:gdLst/>
              <a:ahLst/>
              <a:cxnLst/>
              <a:rect l="l" t="t" r="r" b="b"/>
              <a:pathLst>
                <a:path w="1491614" h="1915795">
                  <a:moveTo>
                    <a:pt x="0" y="1915414"/>
                  </a:moveTo>
                  <a:lnTo>
                    <a:pt x="1491106" y="1915414"/>
                  </a:lnTo>
                  <a:lnTo>
                    <a:pt x="1491106" y="0"/>
                  </a:lnTo>
                  <a:lnTo>
                    <a:pt x="0" y="0"/>
                  </a:lnTo>
                  <a:lnTo>
                    <a:pt x="0" y="1915414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655081" y="738119"/>
            <a:ext cx="7070955" cy="2444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108660" y="3320896"/>
            <a:ext cx="5327433" cy="3417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1173152" y="1054839"/>
            <a:ext cx="248796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</a:t>
            </a:r>
          </a:p>
          <a:p>
            <a:pPr algn="ctr">
              <a:lnSpc>
                <a:spcPts val="19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 2023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10106286" y="4505212"/>
            <a:ext cx="248796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2024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0518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301" y="-664819"/>
            <a:ext cx="12290601" cy="8187638"/>
          </a:xfrm>
          <a:prstGeom prst="rect">
            <a:avLst/>
          </a:prstGeom>
        </p:spPr>
      </p:pic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7C70995F-D8C5-410A-AA8B-1EE172A294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/>
              <a:t>Слайд </a:t>
            </a:r>
            <a:r>
              <a:rPr lang="en-US" dirty="0" smtClean="0"/>
              <a:t>10</a:t>
            </a:r>
            <a:r>
              <a:rPr lang="ru-RU" dirty="0" smtClean="0"/>
              <a:t> </a:t>
            </a:r>
            <a:r>
              <a:rPr lang="ru-RU" dirty="0"/>
              <a:t>с анализом проекта</a:t>
            </a:r>
            <a:endParaRPr lang="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228599" y="-233319"/>
            <a:ext cx="1173480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Результативность муниципальной </a:t>
            </a:r>
            <a:r>
              <a:rPr lang="ru-RU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модели наставничества «</a:t>
            </a:r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HR – </a:t>
            </a:r>
            <a:r>
              <a:rPr lang="ru-RU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АКАДЕМИЯ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 3" descr="Это изображение линейчатой диаграммы. ">
            <a:extLst>
              <a:ext uri="{FF2B5EF4-FFF2-40B4-BE49-F238E27FC236}">
                <a16:creationId xmlns:a16="http://schemas.microsoft.com/office/drawing/2014/main" xmlns="" id="{8B833BE5-F2DA-4155-B25C-866FA190E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4173932"/>
              </p:ext>
            </p:extLst>
          </p:nvPr>
        </p:nvGraphicFramePr>
        <p:xfrm>
          <a:off x="316523" y="744498"/>
          <a:ext cx="7174522" cy="558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A997C66-4ED4-4017-9439-1D07ED31D783}"/>
              </a:ext>
            </a:extLst>
          </p:cNvPr>
          <p:cNvSpPr/>
          <p:nvPr/>
        </p:nvSpPr>
        <p:spPr>
          <a:xfrm>
            <a:off x="7920598" y="1005951"/>
            <a:ext cx="405032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выявления успешности проекта проведен опрос участников муниципальной модели наставничества в рамках проекта «HR-академия»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90C1A7A-78BB-48B4-B5CE-2B9C34E5E67B}"/>
              </a:ext>
            </a:extLst>
          </p:cNvPr>
          <p:cNvSpPr/>
          <p:nvPr/>
        </p:nvSpPr>
        <p:spPr>
          <a:xfrm>
            <a:off x="7729658" y="2280047"/>
            <a:ext cx="4268298" cy="1508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вы решили стать участником проекта?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Ответы: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уровня профессиональных компетенций, карьерный рост, для получения новых эмоций, знаний. Преодоления своих страхов, Расширение практических навыков, повышение уровня квалификации и получение новых знаний в области управления персоналом.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7537938" y="4279140"/>
            <a:ext cx="4530173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вы удовлетворены качеством мероприятий проекта?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Ответы: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87,5% - удовлетворены, 12,5% не удовлетворены.</a:t>
            </a:r>
          </a:p>
        </p:txBody>
      </p:sp>
      <p:sp>
        <p:nvSpPr>
          <p:cNvPr id="15" name="Полилиния 931" descr="Значок линейного графика.">
            <a:extLst>
              <a:ext uri="{FF2B5EF4-FFF2-40B4-BE49-F238E27FC236}">
                <a16:creationId xmlns:a16="http://schemas.microsoft.com/office/drawing/2014/main" xmlns="" id="{D6E99607-03B7-41E5-AD6F-79DCFC17E713}"/>
              </a:ext>
            </a:extLst>
          </p:cNvPr>
          <p:cNvSpPr>
            <a:spLocks noEditPoints="1"/>
          </p:cNvSpPr>
          <p:nvPr/>
        </p:nvSpPr>
        <p:spPr bwMode="auto">
          <a:xfrm>
            <a:off x="9753476" y="668495"/>
            <a:ext cx="219075" cy="285750"/>
          </a:xfrm>
          <a:custGeom>
            <a:avLst/>
            <a:gdLst>
              <a:gd name="T0" fmla="*/ 348 w 553"/>
              <a:gd name="T1" fmla="*/ 11 h 722"/>
              <a:gd name="T2" fmla="*/ 348 w 553"/>
              <a:gd name="T3" fmla="*/ 204 h 722"/>
              <a:gd name="T4" fmla="*/ 108 w 553"/>
              <a:gd name="T5" fmla="*/ 602 h 722"/>
              <a:gd name="T6" fmla="*/ 99 w 553"/>
              <a:gd name="T7" fmla="*/ 599 h 722"/>
              <a:gd name="T8" fmla="*/ 95 w 553"/>
              <a:gd name="T9" fmla="*/ 590 h 722"/>
              <a:gd name="T10" fmla="*/ 96 w 553"/>
              <a:gd name="T11" fmla="*/ 236 h 722"/>
              <a:gd name="T12" fmla="*/ 104 w 553"/>
              <a:gd name="T13" fmla="*/ 230 h 722"/>
              <a:gd name="T14" fmla="*/ 113 w 553"/>
              <a:gd name="T15" fmla="*/ 230 h 722"/>
              <a:gd name="T16" fmla="*/ 119 w 553"/>
              <a:gd name="T17" fmla="*/ 236 h 722"/>
              <a:gd name="T18" fmla="*/ 120 w 553"/>
              <a:gd name="T19" fmla="*/ 467 h 722"/>
              <a:gd name="T20" fmla="*/ 233 w 553"/>
              <a:gd name="T21" fmla="*/ 365 h 722"/>
              <a:gd name="T22" fmla="*/ 241 w 553"/>
              <a:gd name="T23" fmla="*/ 365 h 722"/>
              <a:gd name="T24" fmla="*/ 327 w 553"/>
              <a:gd name="T25" fmla="*/ 421 h 722"/>
              <a:gd name="T26" fmla="*/ 440 w 553"/>
              <a:gd name="T27" fmla="*/ 303 h 722"/>
              <a:gd name="T28" fmla="*/ 447 w 553"/>
              <a:gd name="T29" fmla="*/ 301 h 722"/>
              <a:gd name="T30" fmla="*/ 451 w 553"/>
              <a:gd name="T31" fmla="*/ 303 h 722"/>
              <a:gd name="T32" fmla="*/ 456 w 553"/>
              <a:gd name="T33" fmla="*/ 308 h 722"/>
              <a:gd name="T34" fmla="*/ 456 w 553"/>
              <a:gd name="T35" fmla="*/ 317 h 722"/>
              <a:gd name="T36" fmla="*/ 338 w 553"/>
              <a:gd name="T37" fmla="*/ 446 h 722"/>
              <a:gd name="T38" fmla="*/ 330 w 553"/>
              <a:gd name="T39" fmla="*/ 449 h 722"/>
              <a:gd name="T40" fmla="*/ 322 w 553"/>
              <a:gd name="T41" fmla="*/ 448 h 722"/>
              <a:gd name="T42" fmla="*/ 120 w 553"/>
              <a:gd name="T43" fmla="*/ 500 h 722"/>
              <a:gd name="T44" fmla="*/ 450 w 553"/>
              <a:gd name="T45" fmla="*/ 577 h 722"/>
              <a:gd name="T46" fmla="*/ 458 w 553"/>
              <a:gd name="T47" fmla="*/ 581 h 722"/>
              <a:gd name="T48" fmla="*/ 462 w 553"/>
              <a:gd name="T49" fmla="*/ 590 h 722"/>
              <a:gd name="T50" fmla="*/ 458 w 553"/>
              <a:gd name="T51" fmla="*/ 599 h 722"/>
              <a:gd name="T52" fmla="*/ 450 w 553"/>
              <a:gd name="T53" fmla="*/ 602 h 722"/>
              <a:gd name="T54" fmla="*/ 357 w 553"/>
              <a:gd name="T55" fmla="*/ 3 h 722"/>
              <a:gd name="T56" fmla="*/ 348 w 553"/>
              <a:gd name="T57" fmla="*/ 0 h 722"/>
              <a:gd name="T58" fmla="*/ 7 w 553"/>
              <a:gd name="T59" fmla="*/ 1 h 722"/>
              <a:gd name="T60" fmla="*/ 1 w 553"/>
              <a:gd name="T61" fmla="*/ 7 h 722"/>
              <a:gd name="T62" fmla="*/ 0 w 553"/>
              <a:gd name="T63" fmla="*/ 710 h 722"/>
              <a:gd name="T64" fmla="*/ 3 w 553"/>
              <a:gd name="T65" fmla="*/ 719 h 722"/>
              <a:gd name="T66" fmla="*/ 12 w 553"/>
              <a:gd name="T67" fmla="*/ 722 h 722"/>
              <a:gd name="T68" fmla="*/ 546 w 553"/>
              <a:gd name="T69" fmla="*/ 721 h 722"/>
              <a:gd name="T70" fmla="*/ 552 w 553"/>
              <a:gd name="T71" fmla="*/ 715 h 722"/>
              <a:gd name="T72" fmla="*/ 553 w 553"/>
              <a:gd name="T73" fmla="*/ 204 h 722"/>
              <a:gd name="T74" fmla="*/ 550 w 553"/>
              <a:gd name="T75" fmla="*/ 196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3" h="722">
                <a:moveTo>
                  <a:pt x="348" y="204"/>
                </a:moveTo>
                <a:lnTo>
                  <a:pt x="348" y="11"/>
                </a:lnTo>
                <a:lnTo>
                  <a:pt x="541" y="204"/>
                </a:lnTo>
                <a:lnTo>
                  <a:pt x="348" y="204"/>
                </a:lnTo>
                <a:close/>
                <a:moveTo>
                  <a:pt x="450" y="602"/>
                </a:moveTo>
                <a:lnTo>
                  <a:pt x="108" y="602"/>
                </a:lnTo>
                <a:lnTo>
                  <a:pt x="104" y="601"/>
                </a:lnTo>
                <a:lnTo>
                  <a:pt x="99" y="599"/>
                </a:lnTo>
                <a:lnTo>
                  <a:pt x="96" y="595"/>
                </a:lnTo>
                <a:lnTo>
                  <a:pt x="95" y="590"/>
                </a:lnTo>
                <a:lnTo>
                  <a:pt x="95" y="241"/>
                </a:lnTo>
                <a:lnTo>
                  <a:pt x="96" y="236"/>
                </a:lnTo>
                <a:lnTo>
                  <a:pt x="99" y="232"/>
                </a:lnTo>
                <a:lnTo>
                  <a:pt x="104" y="230"/>
                </a:lnTo>
                <a:lnTo>
                  <a:pt x="108" y="229"/>
                </a:lnTo>
                <a:lnTo>
                  <a:pt x="113" y="230"/>
                </a:lnTo>
                <a:lnTo>
                  <a:pt x="117" y="232"/>
                </a:lnTo>
                <a:lnTo>
                  <a:pt x="119" y="236"/>
                </a:lnTo>
                <a:lnTo>
                  <a:pt x="120" y="241"/>
                </a:lnTo>
                <a:lnTo>
                  <a:pt x="120" y="467"/>
                </a:lnTo>
                <a:lnTo>
                  <a:pt x="230" y="368"/>
                </a:lnTo>
                <a:lnTo>
                  <a:pt x="233" y="365"/>
                </a:lnTo>
                <a:lnTo>
                  <a:pt x="237" y="364"/>
                </a:lnTo>
                <a:lnTo>
                  <a:pt x="241" y="365"/>
                </a:lnTo>
                <a:lnTo>
                  <a:pt x="244" y="367"/>
                </a:lnTo>
                <a:lnTo>
                  <a:pt x="327" y="421"/>
                </a:lnTo>
                <a:lnTo>
                  <a:pt x="436" y="306"/>
                </a:lnTo>
                <a:lnTo>
                  <a:pt x="440" y="303"/>
                </a:lnTo>
                <a:lnTo>
                  <a:pt x="445" y="301"/>
                </a:lnTo>
                <a:lnTo>
                  <a:pt x="447" y="301"/>
                </a:lnTo>
                <a:lnTo>
                  <a:pt x="449" y="302"/>
                </a:lnTo>
                <a:lnTo>
                  <a:pt x="451" y="303"/>
                </a:lnTo>
                <a:lnTo>
                  <a:pt x="453" y="304"/>
                </a:lnTo>
                <a:lnTo>
                  <a:pt x="456" y="308"/>
                </a:lnTo>
                <a:lnTo>
                  <a:pt x="457" y="313"/>
                </a:lnTo>
                <a:lnTo>
                  <a:pt x="456" y="317"/>
                </a:lnTo>
                <a:lnTo>
                  <a:pt x="454" y="321"/>
                </a:lnTo>
                <a:lnTo>
                  <a:pt x="338" y="446"/>
                </a:lnTo>
                <a:lnTo>
                  <a:pt x="334" y="448"/>
                </a:lnTo>
                <a:lnTo>
                  <a:pt x="330" y="449"/>
                </a:lnTo>
                <a:lnTo>
                  <a:pt x="326" y="449"/>
                </a:lnTo>
                <a:lnTo>
                  <a:pt x="322" y="448"/>
                </a:lnTo>
                <a:lnTo>
                  <a:pt x="239" y="393"/>
                </a:lnTo>
                <a:lnTo>
                  <a:pt x="120" y="500"/>
                </a:lnTo>
                <a:lnTo>
                  <a:pt x="120" y="577"/>
                </a:lnTo>
                <a:lnTo>
                  <a:pt x="450" y="577"/>
                </a:lnTo>
                <a:lnTo>
                  <a:pt x="455" y="578"/>
                </a:lnTo>
                <a:lnTo>
                  <a:pt x="458" y="581"/>
                </a:lnTo>
                <a:lnTo>
                  <a:pt x="461" y="585"/>
                </a:lnTo>
                <a:lnTo>
                  <a:pt x="462" y="590"/>
                </a:lnTo>
                <a:lnTo>
                  <a:pt x="461" y="595"/>
                </a:lnTo>
                <a:lnTo>
                  <a:pt x="458" y="599"/>
                </a:lnTo>
                <a:lnTo>
                  <a:pt x="455" y="601"/>
                </a:lnTo>
                <a:lnTo>
                  <a:pt x="450" y="602"/>
                </a:lnTo>
                <a:close/>
                <a:moveTo>
                  <a:pt x="550" y="196"/>
                </a:moveTo>
                <a:lnTo>
                  <a:pt x="357" y="3"/>
                </a:lnTo>
                <a:lnTo>
                  <a:pt x="353" y="0"/>
                </a:lnTo>
                <a:lnTo>
                  <a:pt x="348" y="0"/>
                </a:lnTo>
                <a:lnTo>
                  <a:pt x="12" y="0"/>
                </a:lnTo>
                <a:lnTo>
                  <a:pt x="7" y="1"/>
                </a:lnTo>
                <a:lnTo>
                  <a:pt x="3" y="3"/>
                </a:lnTo>
                <a:lnTo>
                  <a:pt x="1" y="7"/>
                </a:lnTo>
                <a:lnTo>
                  <a:pt x="0" y="11"/>
                </a:lnTo>
                <a:lnTo>
                  <a:pt x="0" y="710"/>
                </a:lnTo>
                <a:lnTo>
                  <a:pt x="1" y="715"/>
                </a:lnTo>
                <a:lnTo>
                  <a:pt x="3" y="719"/>
                </a:lnTo>
                <a:lnTo>
                  <a:pt x="7" y="721"/>
                </a:lnTo>
                <a:lnTo>
                  <a:pt x="12" y="722"/>
                </a:lnTo>
                <a:lnTo>
                  <a:pt x="541" y="722"/>
                </a:lnTo>
                <a:lnTo>
                  <a:pt x="546" y="721"/>
                </a:lnTo>
                <a:lnTo>
                  <a:pt x="550" y="719"/>
                </a:lnTo>
                <a:lnTo>
                  <a:pt x="552" y="715"/>
                </a:lnTo>
                <a:lnTo>
                  <a:pt x="553" y="710"/>
                </a:lnTo>
                <a:lnTo>
                  <a:pt x="553" y="204"/>
                </a:lnTo>
                <a:lnTo>
                  <a:pt x="552" y="200"/>
                </a:lnTo>
                <a:lnTo>
                  <a:pt x="550" y="19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16" name="Группа 15" descr="Это изображение со значком четырех листов бумаги. ">
            <a:extLst>
              <a:ext uri="{FF2B5EF4-FFF2-40B4-BE49-F238E27FC236}">
                <a16:creationId xmlns:a16="http://schemas.microsoft.com/office/drawing/2014/main" xmlns="" id="{6071F41E-4B08-43F7-BBE7-4A555CA73C1B}"/>
              </a:ext>
            </a:extLst>
          </p:cNvPr>
          <p:cNvGrpSpPr/>
          <p:nvPr/>
        </p:nvGrpSpPr>
        <p:grpSpPr>
          <a:xfrm>
            <a:off x="9687595" y="3870400"/>
            <a:ext cx="239712" cy="285750"/>
            <a:chOff x="5494338" y="1370013"/>
            <a:chExt cx="239712" cy="285750"/>
          </a:xfrm>
          <a:solidFill>
            <a:schemeClr val="accent4">
              <a:lumMod val="75000"/>
            </a:schemeClr>
          </a:solidFill>
        </p:grpSpPr>
        <p:sp>
          <p:nvSpPr>
            <p:cNvPr id="17" name="Полилиния 961">
              <a:extLst>
                <a:ext uri="{FF2B5EF4-FFF2-40B4-BE49-F238E27FC236}">
                  <a16:creationId xmlns:a16="http://schemas.microsoft.com/office/drawing/2014/main" xmlns="" id="{A4A2E5CB-F1CB-4509-8FE7-B24010CB5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370013"/>
              <a:ext cx="104775" cy="133350"/>
            </a:xfrm>
            <a:custGeom>
              <a:avLst/>
              <a:gdLst>
                <a:gd name="T0" fmla="*/ 156 w 265"/>
                <a:gd name="T1" fmla="*/ 108 h 337"/>
                <a:gd name="T2" fmla="*/ 156 w 265"/>
                <a:gd name="T3" fmla="*/ 12 h 337"/>
                <a:gd name="T4" fmla="*/ 252 w 265"/>
                <a:gd name="T5" fmla="*/ 108 h 337"/>
                <a:gd name="T6" fmla="*/ 156 w 265"/>
                <a:gd name="T7" fmla="*/ 108 h 337"/>
                <a:gd name="T8" fmla="*/ 261 w 265"/>
                <a:gd name="T9" fmla="*/ 100 h 337"/>
                <a:gd name="T10" fmla="*/ 165 w 265"/>
                <a:gd name="T11" fmla="*/ 3 h 337"/>
                <a:gd name="T12" fmla="*/ 161 w 265"/>
                <a:gd name="T13" fmla="*/ 1 h 337"/>
                <a:gd name="T14" fmla="*/ 156 w 265"/>
                <a:gd name="T15" fmla="*/ 0 h 337"/>
                <a:gd name="T16" fmla="*/ 12 w 265"/>
                <a:gd name="T17" fmla="*/ 0 h 337"/>
                <a:gd name="T18" fmla="*/ 7 w 265"/>
                <a:gd name="T19" fmla="*/ 1 h 337"/>
                <a:gd name="T20" fmla="*/ 3 w 265"/>
                <a:gd name="T21" fmla="*/ 3 h 337"/>
                <a:gd name="T22" fmla="*/ 1 w 265"/>
                <a:gd name="T23" fmla="*/ 7 h 337"/>
                <a:gd name="T24" fmla="*/ 0 w 265"/>
                <a:gd name="T25" fmla="*/ 12 h 337"/>
                <a:gd name="T26" fmla="*/ 0 w 265"/>
                <a:gd name="T27" fmla="*/ 325 h 337"/>
                <a:gd name="T28" fmla="*/ 1 w 265"/>
                <a:gd name="T29" fmla="*/ 329 h 337"/>
                <a:gd name="T30" fmla="*/ 3 w 265"/>
                <a:gd name="T31" fmla="*/ 334 h 337"/>
                <a:gd name="T32" fmla="*/ 7 w 265"/>
                <a:gd name="T33" fmla="*/ 337 h 337"/>
                <a:gd name="T34" fmla="*/ 12 w 265"/>
                <a:gd name="T35" fmla="*/ 337 h 337"/>
                <a:gd name="T36" fmla="*/ 253 w 265"/>
                <a:gd name="T37" fmla="*/ 337 h 337"/>
                <a:gd name="T38" fmla="*/ 258 w 265"/>
                <a:gd name="T39" fmla="*/ 337 h 337"/>
                <a:gd name="T40" fmla="*/ 261 w 265"/>
                <a:gd name="T41" fmla="*/ 334 h 337"/>
                <a:gd name="T42" fmla="*/ 264 w 265"/>
                <a:gd name="T43" fmla="*/ 329 h 337"/>
                <a:gd name="T44" fmla="*/ 265 w 265"/>
                <a:gd name="T45" fmla="*/ 325 h 337"/>
                <a:gd name="T46" fmla="*/ 265 w 265"/>
                <a:gd name="T47" fmla="*/ 108 h 337"/>
                <a:gd name="T48" fmla="*/ 264 w 265"/>
                <a:gd name="T49" fmla="*/ 104 h 337"/>
                <a:gd name="T50" fmla="*/ 261 w 265"/>
                <a:gd name="T51" fmla="*/ 10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7">
                  <a:moveTo>
                    <a:pt x="156" y="108"/>
                  </a:moveTo>
                  <a:lnTo>
                    <a:pt x="156" y="12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261" y="100"/>
                  </a:moveTo>
                  <a:lnTo>
                    <a:pt x="165" y="3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4"/>
                  </a:lnTo>
                  <a:lnTo>
                    <a:pt x="7" y="337"/>
                  </a:lnTo>
                  <a:lnTo>
                    <a:pt x="12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1" y="334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" name="Полилиния 962">
              <a:extLst>
                <a:ext uri="{FF2B5EF4-FFF2-40B4-BE49-F238E27FC236}">
                  <a16:creationId xmlns:a16="http://schemas.microsoft.com/office/drawing/2014/main" xmlns="" id="{644A9833-5FFF-4479-A665-0AEDD8C25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370013"/>
              <a:ext cx="106363" cy="133350"/>
            </a:xfrm>
            <a:custGeom>
              <a:avLst/>
              <a:gdLst>
                <a:gd name="T0" fmla="*/ 157 w 266"/>
                <a:gd name="T1" fmla="*/ 108 h 337"/>
                <a:gd name="T2" fmla="*/ 157 w 266"/>
                <a:gd name="T3" fmla="*/ 12 h 337"/>
                <a:gd name="T4" fmla="*/ 252 w 266"/>
                <a:gd name="T5" fmla="*/ 108 h 337"/>
                <a:gd name="T6" fmla="*/ 157 w 266"/>
                <a:gd name="T7" fmla="*/ 108 h 337"/>
                <a:gd name="T8" fmla="*/ 166 w 266"/>
                <a:gd name="T9" fmla="*/ 3 h 337"/>
                <a:gd name="T10" fmla="*/ 162 w 266"/>
                <a:gd name="T11" fmla="*/ 1 h 337"/>
                <a:gd name="T12" fmla="*/ 157 w 266"/>
                <a:gd name="T13" fmla="*/ 0 h 337"/>
                <a:gd name="T14" fmla="*/ 13 w 266"/>
                <a:gd name="T15" fmla="*/ 0 h 337"/>
                <a:gd name="T16" fmla="*/ 8 w 266"/>
                <a:gd name="T17" fmla="*/ 1 h 337"/>
                <a:gd name="T18" fmla="*/ 5 w 266"/>
                <a:gd name="T19" fmla="*/ 3 h 337"/>
                <a:gd name="T20" fmla="*/ 1 w 266"/>
                <a:gd name="T21" fmla="*/ 7 h 337"/>
                <a:gd name="T22" fmla="*/ 0 w 266"/>
                <a:gd name="T23" fmla="*/ 12 h 337"/>
                <a:gd name="T24" fmla="*/ 0 w 266"/>
                <a:gd name="T25" fmla="*/ 325 h 337"/>
                <a:gd name="T26" fmla="*/ 1 w 266"/>
                <a:gd name="T27" fmla="*/ 329 h 337"/>
                <a:gd name="T28" fmla="*/ 5 w 266"/>
                <a:gd name="T29" fmla="*/ 334 h 337"/>
                <a:gd name="T30" fmla="*/ 8 w 266"/>
                <a:gd name="T31" fmla="*/ 337 h 337"/>
                <a:gd name="T32" fmla="*/ 13 w 266"/>
                <a:gd name="T33" fmla="*/ 337 h 337"/>
                <a:gd name="T34" fmla="*/ 253 w 266"/>
                <a:gd name="T35" fmla="*/ 337 h 337"/>
                <a:gd name="T36" fmla="*/ 258 w 266"/>
                <a:gd name="T37" fmla="*/ 337 h 337"/>
                <a:gd name="T38" fmla="*/ 263 w 266"/>
                <a:gd name="T39" fmla="*/ 334 h 337"/>
                <a:gd name="T40" fmla="*/ 265 w 266"/>
                <a:gd name="T41" fmla="*/ 329 h 337"/>
                <a:gd name="T42" fmla="*/ 266 w 266"/>
                <a:gd name="T43" fmla="*/ 325 h 337"/>
                <a:gd name="T44" fmla="*/ 266 w 266"/>
                <a:gd name="T45" fmla="*/ 108 h 337"/>
                <a:gd name="T46" fmla="*/ 265 w 266"/>
                <a:gd name="T47" fmla="*/ 104 h 337"/>
                <a:gd name="T48" fmla="*/ 263 w 266"/>
                <a:gd name="T49" fmla="*/ 100 h 337"/>
                <a:gd name="T50" fmla="*/ 166 w 266"/>
                <a:gd name="T51" fmla="*/ 3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7">
                  <a:moveTo>
                    <a:pt x="157" y="108"/>
                  </a:moveTo>
                  <a:lnTo>
                    <a:pt x="157" y="12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4"/>
                  </a:lnTo>
                  <a:lnTo>
                    <a:pt x="8" y="337"/>
                  </a:lnTo>
                  <a:lnTo>
                    <a:pt x="13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3" y="334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" name="Полилиния 963">
              <a:extLst>
                <a:ext uri="{FF2B5EF4-FFF2-40B4-BE49-F238E27FC236}">
                  <a16:creationId xmlns:a16="http://schemas.microsoft.com/office/drawing/2014/main" xmlns="" id="{A6452485-9CCD-4979-A80D-5838A64ED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522413"/>
              <a:ext cx="104775" cy="133350"/>
            </a:xfrm>
            <a:custGeom>
              <a:avLst/>
              <a:gdLst>
                <a:gd name="T0" fmla="*/ 156 w 265"/>
                <a:gd name="T1" fmla="*/ 108 h 336"/>
                <a:gd name="T2" fmla="*/ 156 w 265"/>
                <a:gd name="T3" fmla="*/ 11 h 336"/>
                <a:gd name="T4" fmla="*/ 252 w 265"/>
                <a:gd name="T5" fmla="*/ 108 h 336"/>
                <a:gd name="T6" fmla="*/ 156 w 265"/>
                <a:gd name="T7" fmla="*/ 108 h 336"/>
                <a:gd name="T8" fmla="*/ 165 w 265"/>
                <a:gd name="T9" fmla="*/ 3 h 336"/>
                <a:gd name="T10" fmla="*/ 161 w 265"/>
                <a:gd name="T11" fmla="*/ 1 h 336"/>
                <a:gd name="T12" fmla="*/ 156 w 265"/>
                <a:gd name="T13" fmla="*/ 0 h 336"/>
                <a:gd name="T14" fmla="*/ 12 w 265"/>
                <a:gd name="T15" fmla="*/ 0 h 336"/>
                <a:gd name="T16" fmla="*/ 7 w 265"/>
                <a:gd name="T17" fmla="*/ 1 h 336"/>
                <a:gd name="T18" fmla="*/ 3 w 265"/>
                <a:gd name="T19" fmla="*/ 3 h 336"/>
                <a:gd name="T20" fmla="*/ 1 w 265"/>
                <a:gd name="T21" fmla="*/ 7 h 336"/>
                <a:gd name="T22" fmla="*/ 0 w 265"/>
                <a:gd name="T23" fmla="*/ 11 h 336"/>
                <a:gd name="T24" fmla="*/ 0 w 265"/>
                <a:gd name="T25" fmla="*/ 325 h 336"/>
                <a:gd name="T26" fmla="*/ 1 w 265"/>
                <a:gd name="T27" fmla="*/ 329 h 336"/>
                <a:gd name="T28" fmla="*/ 3 w 265"/>
                <a:gd name="T29" fmla="*/ 333 h 336"/>
                <a:gd name="T30" fmla="*/ 7 w 265"/>
                <a:gd name="T31" fmla="*/ 335 h 336"/>
                <a:gd name="T32" fmla="*/ 12 w 265"/>
                <a:gd name="T33" fmla="*/ 336 h 336"/>
                <a:gd name="T34" fmla="*/ 253 w 265"/>
                <a:gd name="T35" fmla="*/ 336 h 336"/>
                <a:gd name="T36" fmla="*/ 258 w 265"/>
                <a:gd name="T37" fmla="*/ 335 h 336"/>
                <a:gd name="T38" fmla="*/ 261 w 265"/>
                <a:gd name="T39" fmla="*/ 333 h 336"/>
                <a:gd name="T40" fmla="*/ 264 w 265"/>
                <a:gd name="T41" fmla="*/ 329 h 336"/>
                <a:gd name="T42" fmla="*/ 265 w 265"/>
                <a:gd name="T43" fmla="*/ 325 h 336"/>
                <a:gd name="T44" fmla="*/ 265 w 265"/>
                <a:gd name="T45" fmla="*/ 108 h 336"/>
                <a:gd name="T46" fmla="*/ 264 w 265"/>
                <a:gd name="T47" fmla="*/ 104 h 336"/>
                <a:gd name="T48" fmla="*/ 261 w 265"/>
                <a:gd name="T49" fmla="*/ 100 h 336"/>
                <a:gd name="T50" fmla="*/ 165 w 265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6">
                  <a:moveTo>
                    <a:pt x="156" y="108"/>
                  </a:moveTo>
                  <a:lnTo>
                    <a:pt x="156" y="11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165" y="3"/>
                  </a:move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3"/>
                  </a:lnTo>
                  <a:lnTo>
                    <a:pt x="7" y="335"/>
                  </a:lnTo>
                  <a:lnTo>
                    <a:pt x="12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1" y="333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lnTo>
                    <a:pt x="16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" name="Полилиния 964">
              <a:extLst>
                <a:ext uri="{FF2B5EF4-FFF2-40B4-BE49-F238E27FC236}">
                  <a16:creationId xmlns:a16="http://schemas.microsoft.com/office/drawing/2014/main" xmlns="" id="{5FFD2F41-7C2C-45FD-8108-197BFC996F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522413"/>
              <a:ext cx="106363" cy="133350"/>
            </a:xfrm>
            <a:custGeom>
              <a:avLst/>
              <a:gdLst>
                <a:gd name="T0" fmla="*/ 157 w 266"/>
                <a:gd name="T1" fmla="*/ 108 h 336"/>
                <a:gd name="T2" fmla="*/ 157 w 266"/>
                <a:gd name="T3" fmla="*/ 11 h 336"/>
                <a:gd name="T4" fmla="*/ 252 w 266"/>
                <a:gd name="T5" fmla="*/ 108 h 336"/>
                <a:gd name="T6" fmla="*/ 157 w 266"/>
                <a:gd name="T7" fmla="*/ 108 h 336"/>
                <a:gd name="T8" fmla="*/ 166 w 266"/>
                <a:gd name="T9" fmla="*/ 3 h 336"/>
                <a:gd name="T10" fmla="*/ 162 w 266"/>
                <a:gd name="T11" fmla="*/ 1 h 336"/>
                <a:gd name="T12" fmla="*/ 157 w 266"/>
                <a:gd name="T13" fmla="*/ 0 h 336"/>
                <a:gd name="T14" fmla="*/ 13 w 266"/>
                <a:gd name="T15" fmla="*/ 0 h 336"/>
                <a:gd name="T16" fmla="*/ 8 w 266"/>
                <a:gd name="T17" fmla="*/ 1 h 336"/>
                <a:gd name="T18" fmla="*/ 5 w 266"/>
                <a:gd name="T19" fmla="*/ 3 h 336"/>
                <a:gd name="T20" fmla="*/ 1 w 266"/>
                <a:gd name="T21" fmla="*/ 7 h 336"/>
                <a:gd name="T22" fmla="*/ 0 w 266"/>
                <a:gd name="T23" fmla="*/ 11 h 336"/>
                <a:gd name="T24" fmla="*/ 0 w 266"/>
                <a:gd name="T25" fmla="*/ 325 h 336"/>
                <a:gd name="T26" fmla="*/ 1 w 266"/>
                <a:gd name="T27" fmla="*/ 329 h 336"/>
                <a:gd name="T28" fmla="*/ 5 w 266"/>
                <a:gd name="T29" fmla="*/ 333 h 336"/>
                <a:gd name="T30" fmla="*/ 8 w 266"/>
                <a:gd name="T31" fmla="*/ 335 h 336"/>
                <a:gd name="T32" fmla="*/ 13 w 266"/>
                <a:gd name="T33" fmla="*/ 336 h 336"/>
                <a:gd name="T34" fmla="*/ 253 w 266"/>
                <a:gd name="T35" fmla="*/ 336 h 336"/>
                <a:gd name="T36" fmla="*/ 258 w 266"/>
                <a:gd name="T37" fmla="*/ 335 h 336"/>
                <a:gd name="T38" fmla="*/ 263 w 266"/>
                <a:gd name="T39" fmla="*/ 333 h 336"/>
                <a:gd name="T40" fmla="*/ 265 w 266"/>
                <a:gd name="T41" fmla="*/ 329 h 336"/>
                <a:gd name="T42" fmla="*/ 266 w 266"/>
                <a:gd name="T43" fmla="*/ 325 h 336"/>
                <a:gd name="T44" fmla="*/ 266 w 266"/>
                <a:gd name="T45" fmla="*/ 108 h 336"/>
                <a:gd name="T46" fmla="*/ 265 w 266"/>
                <a:gd name="T47" fmla="*/ 104 h 336"/>
                <a:gd name="T48" fmla="*/ 263 w 266"/>
                <a:gd name="T49" fmla="*/ 100 h 336"/>
                <a:gd name="T50" fmla="*/ 166 w 266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6">
                  <a:moveTo>
                    <a:pt x="157" y="108"/>
                  </a:moveTo>
                  <a:lnTo>
                    <a:pt x="157" y="11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3"/>
                  </a:lnTo>
                  <a:lnTo>
                    <a:pt x="8" y="335"/>
                  </a:lnTo>
                  <a:lnTo>
                    <a:pt x="13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3" y="333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21" name="Группа 20" descr="Это изображение со значком двух листов бумаги. ">
            <a:extLst>
              <a:ext uri="{FF2B5EF4-FFF2-40B4-BE49-F238E27FC236}">
                <a16:creationId xmlns:a16="http://schemas.microsoft.com/office/drawing/2014/main" xmlns="" id="{411839F8-FB7F-4D1C-9734-BE03FFF894B2}"/>
              </a:ext>
            </a:extLst>
          </p:cNvPr>
          <p:cNvGrpSpPr/>
          <p:nvPr/>
        </p:nvGrpSpPr>
        <p:grpSpPr>
          <a:xfrm>
            <a:off x="9714714" y="1967169"/>
            <a:ext cx="287338" cy="285750"/>
            <a:chOff x="4319588" y="1370013"/>
            <a:chExt cx="287338" cy="285750"/>
          </a:xfrm>
          <a:solidFill>
            <a:schemeClr val="accent3">
              <a:lumMod val="75000"/>
            </a:schemeClr>
          </a:solidFill>
        </p:grpSpPr>
        <p:sp>
          <p:nvSpPr>
            <p:cNvPr id="22" name="Полилиния 1084">
              <a:extLst>
                <a:ext uri="{FF2B5EF4-FFF2-40B4-BE49-F238E27FC236}">
                  <a16:creationId xmlns:a16="http://schemas.microsoft.com/office/drawing/2014/main" xmlns="" id="{07EEFD79-9F4F-4E94-94F0-8CD35D787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9588" y="1370013"/>
              <a:ext cx="161925" cy="209550"/>
            </a:xfrm>
            <a:custGeom>
              <a:avLst/>
              <a:gdLst>
                <a:gd name="T0" fmla="*/ 278 w 410"/>
                <a:gd name="T1" fmla="*/ 133 h 529"/>
                <a:gd name="T2" fmla="*/ 278 w 410"/>
                <a:gd name="T3" fmla="*/ 12 h 529"/>
                <a:gd name="T4" fmla="*/ 398 w 410"/>
                <a:gd name="T5" fmla="*/ 133 h 529"/>
                <a:gd name="T6" fmla="*/ 278 w 410"/>
                <a:gd name="T7" fmla="*/ 133 h 529"/>
                <a:gd name="T8" fmla="*/ 410 w 410"/>
                <a:gd name="T9" fmla="*/ 133 h 529"/>
                <a:gd name="T10" fmla="*/ 409 w 410"/>
                <a:gd name="T11" fmla="*/ 129 h 529"/>
                <a:gd name="T12" fmla="*/ 406 w 410"/>
                <a:gd name="T13" fmla="*/ 123 h 529"/>
                <a:gd name="T14" fmla="*/ 286 w 410"/>
                <a:gd name="T15" fmla="*/ 3 h 529"/>
                <a:gd name="T16" fmla="*/ 282 w 410"/>
                <a:gd name="T17" fmla="*/ 1 h 529"/>
                <a:gd name="T18" fmla="*/ 278 w 410"/>
                <a:gd name="T19" fmla="*/ 0 h 529"/>
                <a:gd name="T20" fmla="*/ 12 w 410"/>
                <a:gd name="T21" fmla="*/ 0 h 529"/>
                <a:gd name="T22" fmla="*/ 7 w 410"/>
                <a:gd name="T23" fmla="*/ 1 h 529"/>
                <a:gd name="T24" fmla="*/ 4 w 410"/>
                <a:gd name="T25" fmla="*/ 3 h 529"/>
                <a:gd name="T26" fmla="*/ 1 w 410"/>
                <a:gd name="T27" fmla="*/ 7 h 529"/>
                <a:gd name="T28" fmla="*/ 0 w 410"/>
                <a:gd name="T29" fmla="*/ 12 h 529"/>
                <a:gd name="T30" fmla="*/ 0 w 410"/>
                <a:gd name="T31" fmla="*/ 518 h 529"/>
                <a:gd name="T32" fmla="*/ 1 w 410"/>
                <a:gd name="T33" fmla="*/ 522 h 529"/>
                <a:gd name="T34" fmla="*/ 4 w 410"/>
                <a:gd name="T35" fmla="*/ 526 h 529"/>
                <a:gd name="T36" fmla="*/ 7 w 410"/>
                <a:gd name="T37" fmla="*/ 529 h 529"/>
                <a:gd name="T38" fmla="*/ 12 w 410"/>
                <a:gd name="T39" fmla="*/ 529 h 529"/>
                <a:gd name="T40" fmla="*/ 290 w 410"/>
                <a:gd name="T41" fmla="*/ 529 h 529"/>
                <a:gd name="T42" fmla="*/ 290 w 410"/>
                <a:gd name="T43" fmla="*/ 181 h 529"/>
                <a:gd name="T44" fmla="*/ 290 w 410"/>
                <a:gd name="T45" fmla="*/ 177 h 529"/>
                <a:gd name="T46" fmla="*/ 293 w 410"/>
                <a:gd name="T47" fmla="*/ 172 h 529"/>
                <a:gd name="T48" fmla="*/ 297 w 410"/>
                <a:gd name="T49" fmla="*/ 169 h 529"/>
                <a:gd name="T50" fmla="*/ 301 w 410"/>
                <a:gd name="T51" fmla="*/ 168 h 529"/>
                <a:gd name="T52" fmla="*/ 410 w 410"/>
                <a:gd name="T53" fmla="*/ 168 h 529"/>
                <a:gd name="T54" fmla="*/ 410 w 410"/>
                <a:gd name="T55" fmla="*/ 133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0" h="529">
                  <a:moveTo>
                    <a:pt x="278" y="133"/>
                  </a:moveTo>
                  <a:lnTo>
                    <a:pt x="278" y="12"/>
                  </a:lnTo>
                  <a:lnTo>
                    <a:pt x="398" y="133"/>
                  </a:lnTo>
                  <a:lnTo>
                    <a:pt x="278" y="133"/>
                  </a:lnTo>
                  <a:close/>
                  <a:moveTo>
                    <a:pt x="410" y="133"/>
                  </a:moveTo>
                  <a:lnTo>
                    <a:pt x="409" y="129"/>
                  </a:lnTo>
                  <a:lnTo>
                    <a:pt x="406" y="123"/>
                  </a:lnTo>
                  <a:lnTo>
                    <a:pt x="286" y="3"/>
                  </a:lnTo>
                  <a:lnTo>
                    <a:pt x="282" y="1"/>
                  </a:lnTo>
                  <a:lnTo>
                    <a:pt x="278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518"/>
                  </a:lnTo>
                  <a:lnTo>
                    <a:pt x="1" y="522"/>
                  </a:lnTo>
                  <a:lnTo>
                    <a:pt x="4" y="526"/>
                  </a:lnTo>
                  <a:lnTo>
                    <a:pt x="7" y="529"/>
                  </a:lnTo>
                  <a:lnTo>
                    <a:pt x="12" y="529"/>
                  </a:lnTo>
                  <a:lnTo>
                    <a:pt x="290" y="529"/>
                  </a:lnTo>
                  <a:lnTo>
                    <a:pt x="290" y="181"/>
                  </a:lnTo>
                  <a:lnTo>
                    <a:pt x="290" y="177"/>
                  </a:lnTo>
                  <a:lnTo>
                    <a:pt x="293" y="172"/>
                  </a:lnTo>
                  <a:lnTo>
                    <a:pt x="297" y="169"/>
                  </a:lnTo>
                  <a:lnTo>
                    <a:pt x="301" y="168"/>
                  </a:lnTo>
                  <a:lnTo>
                    <a:pt x="410" y="168"/>
                  </a:lnTo>
                  <a:lnTo>
                    <a:pt x="410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" name="Полилиния 1085">
              <a:extLst>
                <a:ext uri="{FF2B5EF4-FFF2-40B4-BE49-F238E27FC236}">
                  <a16:creationId xmlns:a16="http://schemas.microsoft.com/office/drawing/2014/main" xmlns="" id="{1EA0DC39-43EE-4E75-8303-A6AAAF344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325" y="1374775"/>
              <a:ext cx="90488" cy="66675"/>
            </a:xfrm>
            <a:custGeom>
              <a:avLst/>
              <a:gdLst>
                <a:gd name="T0" fmla="*/ 2 w 229"/>
                <a:gd name="T1" fmla="*/ 80 h 169"/>
                <a:gd name="T2" fmla="*/ 3 w 229"/>
                <a:gd name="T3" fmla="*/ 82 h 169"/>
                <a:gd name="T4" fmla="*/ 64 w 229"/>
                <a:gd name="T5" fmla="*/ 141 h 169"/>
                <a:gd name="T6" fmla="*/ 73 w 229"/>
                <a:gd name="T7" fmla="*/ 144 h 169"/>
                <a:gd name="T8" fmla="*/ 81 w 229"/>
                <a:gd name="T9" fmla="*/ 141 h 169"/>
                <a:gd name="T10" fmla="*/ 84 w 229"/>
                <a:gd name="T11" fmla="*/ 132 h 169"/>
                <a:gd name="T12" fmla="*/ 81 w 229"/>
                <a:gd name="T13" fmla="*/ 124 h 169"/>
                <a:gd name="T14" fmla="*/ 163 w 229"/>
                <a:gd name="T15" fmla="*/ 85 h 169"/>
                <a:gd name="T16" fmla="*/ 179 w 229"/>
                <a:gd name="T17" fmla="*/ 88 h 169"/>
                <a:gd name="T18" fmla="*/ 192 w 229"/>
                <a:gd name="T19" fmla="*/ 96 h 169"/>
                <a:gd name="T20" fmla="*/ 201 w 229"/>
                <a:gd name="T21" fmla="*/ 107 h 169"/>
                <a:gd name="T22" fmla="*/ 204 w 229"/>
                <a:gd name="T23" fmla="*/ 121 h 169"/>
                <a:gd name="T24" fmla="*/ 205 w 229"/>
                <a:gd name="T25" fmla="*/ 161 h 169"/>
                <a:gd name="T26" fmla="*/ 212 w 229"/>
                <a:gd name="T27" fmla="*/ 168 h 169"/>
                <a:gd name="T28" fmla="*/ 222 w 229"/>
                <a:gd name="T29" fmla="*/ 168 h 169"/>
                <a:gd name="T30" fmla="*/ 228 w 229"/>
                <a:gd name="T31" fmla="*/ 161 h 169"/>
                <a:gd name="T32" fmla="*/ 229 w 229"/>
                <a:gd name="T33" fmla="*/ 121 h 169"/>
                <a:gd name="T34" fmla="*/ 228 w 229"/>
                <a:gd name="T35" fmla="*/ 108 h 169"/>
                <a:gd name="T36" fmla="*/ 223 w 229"/>
                <a:gd name="T37" fmla="*/ 97 h 169"/>
                <a:gd name="T38" fmla="*/ 217 w 229"/>
                <a:gd name="T39" fmla="*/ 87 h 169"/>
                <a:gd name="T40" fmla="*/ 207 w 229"/>
                <a:gd name="T41" fmla="*/ 78 h 169"/>
                <a:gd name="T42" fmla="*/ 187 w 229"/>
                <a:gd name="T43" fmla="*/ 66 h 169"/>
                <a:gd name="T44" fmla="*/ 176 w 229"/>
                <a:gd name="T45" fmla="*/ 63 h 169"/>
                <a:gd name="T46" fmla="*/ 163 w 229"/>
                <a:gd name="T47" fmla="*/ 62 h 169"/>
                <a:gd name="T48" fmla="*/ 81 w 229"/>
                <a:gd name="T49" fmla="*/ 21 h 169"/>
                <a:gd name="T50" fmla="*/ 85 w 229"/>
                <a:gd name="T51" fmla="*/ 13 h 169"/>
                <a:gd name="T52" fmla="*/ 81 w 229"/>
                <a:gd name="T53" fmla="*/ 3 h 169"/>
                <a:gd name="T54" fmla="*/ 73 w 229"/>
                <a:gd name="T55" fmla="*/ 0 h 169"/>
                <a:gd name="T56" fmla="*/ 65 w 229"/>
                <a:gd name="T57" fmla="*/ 3 h 169"/>
                <a:gd name="T58" fmla="*/ 2 w 229"/>
                <a:gd name="T59" fmla="*/ 67 h 169"/>
                <a:gd name="T60" fmla="*/ 0 w 229"/>
                <a:gd name="T61" fmla="*/ 71 h 169"/>
                <a:gd name="T62" fmla="*/ 0 w 229"/>
                <a:gd name="T63" fmla="*/ 73 h 169"/>
                <a:gd name="T64" fmla="*/ 0 w 229"/>
                <a:gd name="T65" fmla="*/ 74 h 169"/>
                <a:gd name="T66" fmla="*/ 1 w 229"/>
                <a:gd name="T67" fmla="*/ 7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9" h="169">
                  <a:moveTo>
                    <a:pt x="1" y="78"/>
                  </a:moveTo>
                  <a:lnTo>
                    <a:pt x="2" y="80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3" y="82"/>
                  </a:lnTo>
                  <a:lnTo>
                    <a:pt x="64" y="141"/>
                  </a:lnTo>
                  <a:lnTo>
                    <a:pt x="68" y="143"/>
                  </a:lnTo>
                  <a:lnTo>
                    <a:pt x="73" y="144"/>
                  </a:lnTo>
                  <a:lnTo>
                    <a:pt x="77" y="143"/>
                  </a:lnTo>
                  <a:lnTo>
                    <a:pt x="81" y="141"/>
                  </a:lnTo>
                  <a:lnTo>
                    <a:pt x="83" y="137"/>
                  </a:lnTo>
                  <a:lnTo>
                    <a:pt x="84" y="132"/>
                  </a:lnTo>
                  <a:lnTo>
                    <a:pt x="83" y="128"/>
                  </a:lnTo>
                  <a:lnTo>
                    <a:pt x="81" y="124"/>
                  </a:lnTo>
                  <a:lnTo>
                    <a:pt x="41" y="85"/>
                  </a:lnTo>
                  <a:lnTo>
                    <a:pt x="163" y="85"/>
                  </a:lnTo>
                  <a:lnTo>
                    <a:pt x="172" y="86"/>
                  </a:lnTo>
                  <a:lnTo>
                    <a:pt x="179" y="88"/>
                  </a:lnTo>
                  <a:lnTo>
                    <a:pt x="186" y="92"/>
                  </a:lnTo>
                  <a:lnTo>
                    <a:pt x="192" y="96"/>
                  </a:lnTo>
                  <a:lnTo>
                    <a:pt x="197" y="102"/>
                  </a:lnTo>
                  <a:lnTo>
                    <a:pt x="201" y="107"/>
                  </a:lnTo>
                  <a:lnTo>
                    <a:pt x="203" y="114"/>
                  </a:lnTo>
                  <a:lnTo>
                    <a:pt x="204" y="121"/>
                  </a:lnTo>
                  <a:lnTo>
                    <a:pt x="204" y="156"/>
                  </a:lnTo>
                  <a:lnTo>
                    <a:pt x="205" y="161"/>
                  </a:lnTo>
                  <a:lnTo>
                    <a:pt x="208" y="166"/>
                  </a:lnTo>
                  <a:lnTo>
                    <a:pt x="212" y="168"/>
                  </a:lnTo>
                  <a:lnTo>
                    <a:pt x="217" y="169"/>
                  </a:lnTo>
                  <a:lnTo>
                    <a:pt x="222" y="168"/>
                  </a:lnTo>
                  <a:lnTo>
                    <a:pt x="226" y="166"/>
                  </a:lnTo>
                  <a:lnTo>
                    <a:pt x="228" y="161"/>
                  </a:lnTo>
                  <a:lnTo>
                    <a:pt x="229" y="156"/>
                  </a:lnTo>
                  <a:lnTo>
                    <a:pt x="229" y="121"/>
                  </a:lnTo>
                  <a:lnTo>
                    <a:pt x="229" y="115"/>
                  </a:lnTo>
                  <a:lnTo>
                    <a:pt x="228" y="108"/>
                  </a:lnTo>
                  <a:lnTo>
                    <a:pt x="226" y="102"/>
                  </a:lnTo>
                  <a:lnTo>
                    <a:pt x="223" y="97"/>
                  </a:lnTo>
                  <a:lnTo>
                    <a:pt x="220" y="92"/>
                  </a:lnTo>
                  <a:lnTo>
                    <a:pt x="217" y="87"/>
                  </a:lnTo>
                  <a:lnTo>
                    <a:pt x="212" y="82"/>
                  </a:lnTo>
                  <a:lnTo>
                    <a:pt x="207" y="78"/>
                  </a:lnTo>
                  <a:lnTo>
                    <a:pt x="197" y="71"/>
                  </a:lnTo>
                  <a:lnTo>
                    <a:pt x="187" y="66"/>
                  </a:lnTo>
                  <a:lnTo>
                    <a:pt x="181" y="64"/>
                  </a:lnTo>
                  <a:lnTo>
                    <a:pt x="176" y="63"/>
                  </a:lnTo>
                  <a:lnTo>
                    <a:pt x="170" y="62"/>
                  </a:lnTo>
                  <a:lnTo>
                    <a:pt x="163" y="62"/>
                  </a:lnTo>
                  <a:lnTo>
                    <a:pt x="41" y="62"/>
                  </a:lnTo>
                  <a:lnTo>
                    <a:pt x="81" y="21"/>
                  </a:lnTo>
                  <a:lnTo>
                    <a:pt x="84" y="17"/>
                  </a:lnTo>
                  <a:lnTo>
                    <a:pt x="85" y="13"/>
                  </a:lnTo>
                  <a:lnTo>
                    <a:pt x="84" y="7"/>
                  </a:lnTo>
                  <a:lnTo>
                    <a:pt x="81" y="3"/>
                  </a:lnTo>
                  <a:lnTo>
                    <a:pt x="77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5" y="3"/>
                  </a:lnTo>
                  <a:lnTo>
                    <a:pt x="3" y="65"/>
                  </a:lnTo>
                  <a:lnTo>
                    <a:pt x="2" y="67"/>
                  </a:lnTo>
                  <a:lnTo>
                    <a:pt x="1" y="69"/>
                  </a:lnTo>
                  <a:lnTo>
                    <a:pt x="0" y="71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" name="Полилиния 1086">
              <a:extLst>
                <a:ext uri="{FF2B5EF4-FFF2-40B4-BE49-F238E27FC236}">
                  <a16:creationId xmlns:a16="http://schemas.microsoft.com/office/drawing/2014/main" xmlns="" id="{D8023874-1D0B-4F45-BAF8-7FD883B21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113" y="1593850"/>
              <a:ext cx="90488" cy="58738"/>
            </a:xfrm>
            <a:custGeom>
              <a:avLst/>
              <a:gdLst>
                <a:gd name="T0" fmla="*/ 225 w 228"/>
                <a:gd name="T1" fmla="*/ 65 h 146"/>
                <a:gd name="T2" fmla="*/ 165 w 228"/>
                <a:gd name="T3" fmla="*/ 5 h 146"/>
                <a:gd name="T4" fmla="*/ 161 w 228"/>
                <a:gd name="T5" fmla="*/ 2 h 146"/>
                <a:gd name="T6" fmla="*/ 156 w 228"/>
                <a:gd name="T7" fmla="*/ 1 h 146"/>
                <a:gd name="T8" fmla="*/ 152 w 228"/>
                <a:gd name="T9" fmla="*/ 2 h 146"/>
                <a:gd name="T10" fmla="*/ 148 w 228"/>
                <a:gd name="T11" fmla="*/ 5 h 146"/>
                <a:gd name="T12" fmla="*/ 145 w 228"/>
                <a:gd name="T13" fmla="*/ 8 h 146"/>
                <a:gd name="T14" fmla="*/ 144 w 228"/>
                <a:gd name="T15" fmla="*/ 13 h 146"/>
                <a:gd name="T16" fmla="*/ 145 w 228"/>
                <a:gd name="T17" fmla="*/ 17 h 146"/>
                <a:gd name="T18" fmla="*/ 148 w 228"/>
                <a:gd name="T19" fmla="*/ 21 h 146"/>
                <a:gd name="T20" fmla="*/ 187 w 228"/>
                <a:gd name="T21" fmla="*/ 61 h 146"/>
                <a:gd name="T22" fmla="*/ 64 w 228"/>
                <a:gd name="T23" fmla="*/ 61 h 146"/>
                <a:gd name="T24" fmla="*/ 58 w 228"/>
                <a:gd name="T25" fmla="*/ 61 h 146"/>
                <a:gd name="T26" fmla="*/ 51 w 228"/>
                <a:gd name="T27" fmla="*/ 60 h 146"/>
                <a:gd name="T28" fmla="*/ 45 w 228"/>
                <a:gd name="T29" fmla="*/ 58 h 146"/>
                <a:gd name="T30" fmla="*/ 37 w 228"/>
                <a:gd name="T31" fmla="*/ 55 h 146"/>
                <a:gd name="T32" fmla="*/ 32 w 228"/>
                <a:gd name="T33" fmla="*/ 52 h 146"/>
                <a:gd name="T34" fmla="*/ 27 w 228"/>
                <a:gd name="T35" fmla="*/ 48 h 146"/>
                <a:gd name="T36" fmla="*/ 26 w 228"/>
                <a:gd name="T37" fmla="*/ 45 h 146"/>
                <a:gd name="T38" fmla="*/ 24 w 228"/>
                <a:gd name="T39" fmla="*/ 42 h 146"/>
                <a:gd name="T40" fmla="*/ 24 w 228"/>
                <a:gd name="T41" fmla="*/ 39 h 146"/>
                <a:gd name="T42" fmla="*/ 23 w 228"/>
                <a:gd name="T43" fmla="*/ 36 h 146"/>
                <a:gd name="T44" fmla="*/ 23 w 228"/>
                <a:gd name="T45" fmla="*/ 12 h 146"/>
                <a:gd name="T46" fmla="*/ 22 w 228"/>
                <a:gd name="T47" fmla="*/ 7 h 146"/>
                <a:gd name="T48" fmla="*/ 20 w 228"/>
                <a:gd name="T49" fmla="*/ 4 h 146"/>
                <a:gd name="T50" fmla="*/ 16 w 228"/>
                <a:gd name="T51" fmla="*/ 1 h 146"/>
                <a:gd name="T52" fmla="*/ 12 w 228"/>
                <a:gd name="T53" fmla="*/ 0 h 146"/>
                <a:gd name="T54" fmla="*/ 7 w 228"/>
                <a:gd name="T55" fmla="*/ 1 h 146"/>
                <a:gd name="T56" fmla="*/ 3 w 228"/>
                <a:gd name="T57" fmla="*/ 4 h 146"/>
                <a:gd name="T58" fmla="*/ 1 w 228"/>
                <a:gd name="T59" fmla="*/ 7 h 146"/>
                <a:gd name="T60" fmla="*/ 0 w 228"/>
                <a:gd name="T61" fmla="*/ 12 h 146"/>
                <a:gd name="T62" fmla="*/ 0 w 228"/>
                <a:gd name="T63" fmla="*/ 36 h 146"/>
                <a:gd name="T64" fmla="*/ 0 w 228"/>
                <a:gd name="T65" fmla="*/ 42 h 146"/>
                <a:gd name="T66" fmla="*/ 1 w 228"/>
                <a:gd name="T67" fmla="*/ 48 h 146"/>
                <a:gd name="T68" fmla="*/ 3 w 228"/>
                <a:gd name="T69" fmla="*/ 53 h 146"/>
                <a:gd name="T70" fmla="*/ 5 w 228"/>
                <a:gd name="T71" fmla="*/ 58 h 146"/>
                <a:gd name="T72" fmla="*/ 8 w 228"/>
                <a:gd name="T73" fmla="*/ 62 h 146"/>
                <a:gd name="T74" fmla="*/ 12 w 228"/>
                <a:gd name="T75" fmla="*/ 66 h 146"/>
                <a:gd name="T76" fmla="*/ 16 w 228"/>
                <a:gd name="T77" fmla="*/ 70 h 146"/>
                <a:gd name="T78" fmla="*/ 20 w 228"/>
                <a:gd name="T79" fmla="*/ 73 h 146"/>
                <a:gd name="T80" fmla="*/ 30 w 228"/>
                <a:gd name="T81" fmla="*/ 79 h 146"/>
                <a:gd name="T82" fmla="*/ 41 w 228"/>
                <a:gd name="T83" fmla="*/ 83 h 146"/>
                <a:gd name="T84" fmla="*/ 53 w 228"/>
                <a:gd name="T85" fmla="*/ 85 h 146"/>
                <a:gd name="T86" fmla="*/ 64 w 228"/>
                <a:gd name="T87" fmla="*/ 86 h 146"/>
                <a:gd name="T88" fmla="*/ 187 w 228"/>
                <a:gd name="T89" fmla="*/ 86 h 146"/>
                <a:gd name="T90" fmla="*/ 148 w 228"/>
                <a:gd name="T91" fmla="*/ 125 h 146"/>
                <a:gd name="T92" fmla="*/ 145 w 228"/>
                <a:gd name="T93" fmla="*/ 130 h 146"/>
                <a:gd name="T94" fmla="*/ 144 w 228"/>
                <a:gd name="T95" fmla="*/ 134 h 146"/>
                <a:gd name="T96" fmla="*/ 145 w 228"/>
                <a:gd name="T97" fmla="*/ 138 h 146"/>
                <a:gd name="T98" fmla="*/ 148 w 228"/>
                <a:gd name="T99" fmla="*/ 142 h 146"/>
                <a:gd name="T100" fmla="*/ 152 w 228"/>
                <a:gd name="T101" fmla="*/ 145 h 146"/>
                <a:gd name="T102" fmla="*/ 156 w 228"/>
                <a:gd name="T103" fmla="*/ 146 h 146"/>
                <a:gd name="T104" fmla="*/ 161 w 228"/>
                <a:gd name="T105" fmla="*/ 145 h 146"/>
                <a:gd name="T106" fmla="*/ 165 w 228"/>
                <a:gd name="T107" fmla="*/ 142 h 146"/>
                <a:gd name="T108" fmla="*/ 225 w 228"/>
                <a:gd name="T109" fmla="*/ 82 h 146"/>
                <a:gd name="T110" fmla="*/ 226 w 228"/>
                <a:gd name="T111" fmla="*/ 80 h 146"/>
                <a:gd name="T112" fmla="*/ 227 w 228"/>
                <a:gd name="T113" fmla="*/ 79 h 146"/>
                <a:gd name="T114" fmla="*/ 228 w 228"/>
                <a:gd name="T115" fmla="*/ 72 h 146"/>
                <a:gd name="T116" fmla="*/ 227 w 228"/>
                <a:gd name="T117" fmla="*/ 68 h 146"/>
                <a:gd name="T118" fmla="*/ 226 w 228"/>
                <a:gd name="T119" fmla="*/ 66 h 146"/>
                <a:gd name="T120" fmla="*/ 225 w 228"/>
                <a:gd name="T121" fmla="*/ 6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8" h="146">
                  <a:moveTo>
                    <a:pt x="225" y="65"/>
                  </a:moveTo>
                  <a:lnTo>
                    <a:pt x="165" y="5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52" y="2"/>
                  </a:lnTo>
                  <a:lnTo>
                    <a:pt x="148" y="5"/>
                  </a:lnTo>
                  <a:lnTo>
                    <a:pt x="145" y="8"/>
                  </a:lnTo>
                  <a:lnTo>
                    <a:pt x="144" y="13"/>
                  </a:lnTo>
                  <a:lnTo>
                    <a:pt x="145" y="17"/>
                  </a:lnTo>
                  <a:lnTo>
                    <a:pt x="148" y="21"/>
                  </a:lnTo>
                  <a:lnTo>
                    <a:pt x="187" y="61"/>
                  </a:lnTo>
                  <a:lnTo>
                    <a:pt x="64" y="61"/>
                  </a:lnTo>
                  <a:lnTo>
                    <a:pt x="58" y="61"/>
                  </a:lnTo>
                  <a:lnTo>
                    <a:pt x="51" y="60"/>
                  </a:lnTo>
                  <a:lnTo>
                    <a:pt x="45" y="58"/>
                  </a:lnTo>
                  <a:lnTo>
                    <a:pt x="37" y="55"/>
                  </a:lnTo>
                  <a:lnTo>
                    <a:pt x="32" y="52"/>
                  </a:lnTo>
                  <a:lnTo>
                    <a:pt x="27" y="48"/>
                  </a:lnTo>
                  <a:lnTo>
                    <a:pt x="26" y="45"/>
                  </a:lnTo>
                  <a:lnTo>
                    <a:pt x="24" y="42"/>
                  </a:lnTo>
                  <a:lnTo>
                    <a:pt x="24" y="39"/>
                  </a:lnTo>
                  <a:lnTo>
                    <a:pt x="23" y="3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1" y="48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8" y="62"/>
                  </a:lnTo>
                  <a:lnTo>
                    <a:pt x="12" y="66"/>
                  </a:lnTo>
                  <a:lnTo>
                    <a:pt x="16" y="70"/>
                  </a:lnTo>
                  <a:lnTo>
                    <a:pt x="20" y="73"/>
                  </a:lnTo>
                  <a:lnTo>
                    <a:pt x="30" y="79"/>
                  </a:lnTo>
                  <a:lnTo>
                    <a:pt x="41" y="83"/>
                  </a:lnTo>
                  <a:lnTo>
                    <a:pt x="53" y="85"/>
                  </a:lnTo>
                  <a:lnTo>
                    <a:pt x="64" y="86"/>
                  </a:lnTo>
                  <a:lnTo>
                    <a:pt x="187" y="86"/>
                  </a:lnTo>
                  <a:lnTo>
                    <a:pt x="148" y="125"/>
                  </a:lnTo>
                  <a:lnTo>
                    <a:pt x="145" y="130"/>
                  </a:lnTo>
                  <a:lnTo>
                    <a:pt x="144" y="134"/>
                  </a:lnTo>
                  <a:lnTo>
                    <a:pt x="145" y="138"/>
                  </a:lnTo>
                  <a:lnTo>
                    <a:pt x="148" y="142"/>
                  </a:lnTo>
                  <a:lnTo>
                    <a:pt x="152" y="145"/>
                  </a:lnTo>
                  <a:lnTo>
                    <a:pt x="156" y="146"/>
                  </a:lnTo>
                  <a:lnTo>
                    <a:pt x="161" y="145"/>
                  </a:lnTo>
                  <a:lnTo>
                    <a:pt x="165" y="142"/>
                  </a:lnTo>
                  <a:lnTo>
                    <a:pt x="225" y="82"/>
                  </a:lnTo>
                  <a:lnTo>
                    <a:pt x="226" y="80"/>
                  </a:lnTo>
                  <a:lnTo>
                    <a:pt x="227" y="79"/>
                  </a:lnTo>
                  <a:lnTo>
                    <a:pt x="228" y="72"/>
                  </a:lnTo>
                  <a:lnTo>
                    <a:pt x="227" y="68"/>
                  </a:lnTo>
                  <a:lnTo>
                    <a:pt x="226" y="66"/>
                  </a:lnTo>
                  <a:lnTo>
                    <a:pt x="22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" name="Полилиния 1087">
              <a:extLst>
                <a:ext uri="{FF2B5EF4-FFF2-40B4-BE49-F238E27FC236}">
                  <a16:creationId xmlns:a16="http://schemas.microsoft.com/office/drawing/2014/main" xmlns="" id="{CA85A1E3-5078-4027-BAFF-0C6D14C74A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3413" y="1446213"/>
              <a:ext cx="163513" cy="209550"/>
            </a:xfrm>
            <a:custGeom>
              <a:avLst/>
              <a:gdLst>
                <a:gd name="T0" fmla="*/ 278 w 410"/>
                <a:gd name="T1" fmla="*/ 132 h 529"/>
                <a:gd name="T2" fmla="*/ 278 w 410"/>
                <a:gd name="T3" fmla="*/ 12 h 529"/>
                <a:gd name="T4" fmla="*/ 398 w 410"/>
                <a:gd name="T5" fmla="*/ 132 h 529"/>
                <a:gd name="T6" fmla="*/ 278 w 410"/>
                <a:gd name="T7" fmla="*/ 132 h 529"/>
                <a:gd name="T8" fmla="*/ 406 w 410"/>
                <a:gd name="T9" fmla="*/ 123 h 529"/>
                <a:gd name="T10" fmla="*/ 286 w 410"/>
                <a:gd name="T11" fmla="*/ 3 h 529"/>
                <a:gd name="T12" fmla="*/ 282 w 410"/>
                <a:gd name="T13" fmla="*/ 1 h 529"/>
                <a:gd name="T14" fmla="*/ 278 w 410"/>
                <a:gd name="T15" fmla="*/ 0 h 529"/>
                <a:gd name="T16" fmla="*/ 13 w 410"/>
                <a:gd name="T17" fmla="*/ 0 h 529"/>
                <a:gd name="T18" fmla="*/ 0 w 410"/>
                <a:gd name="T19" fmla="*/ 0 h 529"/>
                <a:gd name="T20" fmla="*/ 0 w 410"/>
                <a:gd name="T21" fmla="*/ 12 h 529"/>
                <a:gd name="T22" fmla="*/ 0 w 410"/>
                <a:gd name="T23" fmla="*/ 518 h 529"/>
                <a:gd name="T24" fmla="*/ 1 w 410"/>
                <a:gd name="T25" fmla="*/ 522 h 529"/>
                <a:gd name="T26" fmla="*/ 4 w 410"/>
                <a:gd name="T27" fmla="*/ 526 h 529"/>
                <a:gd name="T28" fmla="*/ 7 w 410"/>
                <a:gd name="T29" fmla="*/ 528 h 529"/>
                <a:gd name="T30" fmla="*/ 13 w 410"/>
                <a:gd name="T31" fmla="*/ 529 h 529"/>
                <a:gd name="T32" fmla="*/ 398 w 410"/>
                <a:gd name="T33" fmla="*/ 529 h 529"/>
                <a:gd name="T34" fmla="*/ 402 w 410"/>
                <a:gd name="T35" fmla="*/ 528 h 529"/>
                <a:gd name="T36" fmla="*/ 406 w 410"/>
                <a:gd name="T37" fmla="*/ 526 h 529"/>
                <a:gd name="T38" fmla="*/ 409 w 410"/>
                <a:gd name="T39" fmla="*/ 522 h 529"/>
                <a:gd name="T40" fmla="*/ 410 w 410"/>
                <a:gd name="T41" fmla="*/ 518 h 529"/>
                <a:gd name="T42" fmla="*/ 410 w 410"/>
                <a:gd name="T43" fmla="*/ 132 h 529"/>
                <a:gd name="T44" fmla="*/ 409 w 410"/>
                <a:gd name="T45" fmla="*/ 127 h 529"/>
                <a:gd name="T46" fmla="*/ 406 w 410"/>
                <a:gd name="T47" fmla="*/ 123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0" h="529">
                  <a:moveTo>
                    <a:pt x="278" y="132"/>
                  </a:moveTo>
                  <a:lnTo>
                    <a:pt x="278" y="12"/>
                  </a:lnTo>
                  <a:lnTo>
                    <a:pt x="398" y="132"/>
                  </a:lnTo>
                  <a:lnTo>
                    <a:pt x="278" y="132"/>
                  </a:lnTo>
                  <a:close/>
                  <a:moveTo>
                    <a:pt x="406" y="123"/>
                  </a:moveTo>
                  <a:lnTo>
                    <a:pt x="286" y="3"/>
                  </a:lnTo>
                  <a:lnTo>
                    <a:pt x="282" y="1"/>
                  </a:lnTo>
                  <a:lnTo>
                    <a:pt x="278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518"/>
                  </a:lnTo>
                  <a:lnTo>
                    <a:pt x="1" y="522"/>
                  </a:lnTo>
                  <a:lnTo>
                    <a:pt x="4" y="526"/>
                  </a:lnTo>
                  <a:lnTo>
                    <a:pt x="7" y="528"/>
                  </a:lnTo>
                  <a:lnTo>
                    <a:pt x="13" y="529"/>
                  </a:lnTo>
                  <a:lnTo>
                    <a:pt x="398" y="529"/>
                  </a:lnTo>
                  <a:lnTo>
                    <a:pt x="402" y="528"/>
                  </a:lnTo>
                  <a:lnTo>
                    <a:pt x="406" y="526"/>
                  </a:lnTo>
                  <a:lnTo>
                    <a:pt x="409" y="522"/>
                  </a:lnTo>
                  <a:lnTo>
                    <a:pt x="410" y="518"/>
                  </a:lnTo>
                  <a:lnTo>
                    <a:pt x="410" y="132"/>
                  </a:lnTo>
                  <a:lnTo>
                    <a:pt x="409" y="127"/>
                  </a:lnTo>
                  <a:lnTo>
                    <a:pt x="406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7856790" y="5305931"/>
            <a:ext cx="426829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Рассмотрели бы вы возможность продолжить участие в проекте?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Ответы: </a:t>
            </a:r>
            <a:r>
              <a:rPr lang="ru-RU" sz="1400" dirty="0"/>
              <a:t>68,3% - да, 31,7% - нет.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6310254" y="6432376"/>
            <a:ext cx="588174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приобрели от участия в проекте?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Карьерный рост – 8 (33%), развитие лидерских качеств – 12 (50%), мотивация на собственное развитие – 19 (79,2%), повышение уровня профессиональной компетенции – 18 (75%), повышение уровня управленческих компетенций – 13 (54,2%).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 descr="Это изображение со значком четырех листов бумаги. ">
            <a:extLst>
              <a:ext uri="{FF2B5EF4-FFF2-40B4-BE49-F238E27FC236}">
                <a16:creationId xmlns:a16="http://schemas.microsoft.com/office/drawing/2014/main" xmlns="" id="{6071F41E-4B08-43F7-BBE7-4A555CA73C1B}"/>
              </a:ext>
            </a:extLst>
          </p:cNvPr>
          <p:cNvGrpSpPr/>
          <p:nvPr/>
        </p:nvGrpSpPr>
        <p:grpSpPr>
          <a:xfrm>
            <a:off x="9732839" y="4984985"/>
            <a:ext cx="239712" cy="285750"/>
            <a:chOff x="5494338" y="1370013"/>
            <a:chExt cx="239712" cy="285750"/>
          </a:xfrm>
          <a:solidFill>
            <a:schemeClr val="accent4">
              <a:lumMod val="75000"/>
            </a:schemeClr>
          </a:solidFill>
        </p:grpSpPr>
        <p:sp>
          <p:nvSpPr>
            <p:cNvPr id="29" name="Полилиния 961">
              <a:extLst>
                <a:ext uri="{FF2B5EF4-FFF2-40B4-BE49-F238E27FC236}">
                  <a16:creationId xmlns:a16="http://schemas.microsoft.com/office/drawing/2014/main" xmlns="" id="{A4A2E5CB-F1CB-4509-8FE7-B24010CB5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370013"/>
              <a:ext cx="104775" cy="133350"/>
            </a:xfrm>
            <a:custGeom>
              <a:avLst/>
              <a:gdLst>
                <a:gd name="T0" fmla="*/ 156 w 265"/>
                <a:gd name="T1" fmla="*/ 108 h 337"/>
                <a:gd name="T2" fmla="*/ 156 w 265"/>
                <a:gd name="T3" fmla="*/ 12 h 337"/>
                <a:gd name="T4" fmla="*/ 252 w 265"/>
                <a:gd name="T5" fmla="*/ 108 h 337"/>
                <a:gd name="T6" fmla="*/ 156 w 265"/>
                <a:gd name="T7" fmla="*/ 108 h 337"/>
                <a:gd name="T8" fmla="*/ 261 w 265"/>
                <a:gd name="T9" fmla="*/ 100 h 337"/>
                <a:gd name="T10" fmla="*/ 165 w 265"/>
                <a:gd name="T11" fmla="*/ 3 h 337"/>
                <a:gd name="T12" fmla="*/ 161 w 265"/>
                <a:gd name="T13" fmla="*/ 1 h 337"/>
                <a:gd name="T14" fmla="*/ 156 w 265"/>
                <a:gd name="T15" fmla="*/ 0 h 337"/>
                <a:gd name="T16" fmla="*/ 12 w 265"/>
                <a:gd name="T17" fmla="*/ 0 h 337"/>
                <a:gd name="T18" fmla="*/ 7 w 265"/>
                <a:gd name="T19" fmla="*/ 1 h 337"/>
                <a:gd name="T20" fmla="*/ 3 w 265"/>
                <a:gd name="T21" fmla="*/ 3 h 337"/>
                <a:gd name="T22" fmla="*/ 1 w 265"/>
                <a:gd name="T23" fmla="*/ 7 h 337"/>
                <a:gd name="T24" fmla="*/ 0 w 265"/>
                <a:gd name="T25" fmla="*/ 12 h 337"/>
                <a:gd name="T26" fmla="*/ 0 w 265"/>
                <a:gd name="T27" fmla="*/ 325 h 337"/>
                <a:gd name="T28" fmla="*/ 1 w 265"/>
                <a:gd name="T29" fmla="*/ 329 h 337"/>
                <a:gd name="T30" fmla="*/ 3 w 265"/>
                <a:gd name="T31" fmla="*/ 334 h 337"/>
                <a:gd name="T32" fmla="*/ 7 w 265"/>
                <a:gd name="T33" fmla="*/ 337 h 337"/>
                <a:gd name="T34" fmla="*/ 12 w 265"/>
                <a:gd name="T35" fmla="*/ 337 h 337"/>
                <a:gd name="T36" fmla="*/ 253 w 265"/>
                <a:gd name="T37" fmla="*/ 337 h 337"/>
                <a:gd name="T38" fmla="*/ 258 w 265"/>
                <a:gd name="T39" fmla="*/ 337 h 337"/>
                <a:gd name="T40" fmla="*/ 261 w 265"/>
                <a:gd name="T41" fmla="*/ 334 h 337"/>
                <a:gd name="T42" fmla="*/ 264 w 265"/>
                <a:gd name="T43" fmla="*/ 329 h 337"/>
                <a:gd name="T44" fmla="*/ 265 w 265"/>
                <a:gd name="T45" fmla="*/ 325 h 337"/>
                <a:gd name="T46" fmla="*/ 265 w 265"/>
                <a:gd name="T47" fmla="*/ 108 h 337"/>
                <a:gd name="T48" fmla="*/ 264 w 265"/>
                <a:gd name="T49" fmla="*/ 104 h 337"/>
                <a:gd name="T50" fmla="*/ 261 w 265"/>
                <a:gd name="T51" fmla="*/ 10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7">
                  <a:moveTo>
                    <a:pt x="156" y="108"/>
                  </a:moveTo>
                  <a:lnTo>
                    <a:pt x="156" y="12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261" y="100"/>
                  </a:moveTo>
                  <a:lnTo>
                    <a:pt x="165" y="3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4"/>
                  </a:lnTo>
                  <a:lnTo>
                    <a:pt x="7" y="337"/>
                  </a:lnTo>
                  <a:lnTo>
                    <a:pt x="12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1" y="334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" name="Полилиния 962">
              <a:extLst>
                <a:ext uri="{FF2B5EF4-FFF2-40B4-BE49-F238E27FC236}">
                  <a16:creationId xmlns:a16="http://schemas.microsoft.com/office/drawing/2014/main" xmlns="" id="{644A9833-5FFF-4479-A665-0AEDD8C25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370013"/>
              <a:ext cx="106363" cy="133350"/>
            </a:xfrm>
            <a:custGeom>
              <a:avLst/>
              <a:gdLst>
                <a:gd name="T0" fmla="*/ 157 w 266"/>
                <a:gd name="T1" fmla="*/ 108 h 337"/>
                <a:gd name="T2" fmla="*/ 157 w 266"/>
                <a:gd name="T3" fmla="*/ 12 h 337"/>
                <a:gd name="T4" fmla="*/ 252 w 266"/>
                <a:gd name="T5" fmla="*/ 108 h 337"/>
                <a:gd name="T6" fmla="*/ 157 w 266"/>
                <a:gd name="T7" fmla="*/ 108 h 337"/>
                <a:gd name="T8" fmla="*/ 166 w 266"/>
                <a:gd name="T9" fmla="*/ 3 h 337"/>
                <a:gd name="T10" fmla="*/ 162 w 266"/>
                <a:gd name="T11" fmla="*/ 1 h 337"/>
                <a:gd name="T12" fmla="*/ 157 w 266"/>
                <a:gd name="T13" fmla="*/ 0 h 337"/>
                <a:gd name="T14" fmla="*/ 13 w 266"/>
                <a:gd name="T15" fmla="*/ 0 h 337"/>
                <a:gd name="T16" fmla="*/ 8 w 266"/>
                <a:gd name="T17" fmla="*/ 1 h 337"/>
                <a:gd name="T18" fmla="*/ 5 w 266"/>
                <a:gd name="T19" fmla="*/ 3 h 337"/>
                <a:gd name="T20" fmla="*/ 1 w 266"/>
                <a:gd name="T21" fmla="*/ 7 h 337"/>
                <a:gd name="T22" fmla="*/ 0 w 266"/>
                <a:gd name="T23" fmla="*/ 12 h 337"/>
                <a:gd name="T24" fmla="*/ 0 w 266"/>
                <a:gd name="T25" fmla="*/ 325 h 337"/>
                <a:gd name="T26" fmla="*/ 1 w 266"/>
                <a:gd name="T27" fmla="*/ 329 h 337"/>
                <a:gd name="T28" fmla="*/ 5 w 266"/>
                <a:gd name="T29" fmla="*/ 334 h 337"/>
                <a:gd name="T30" fmla="*/ 8 w 266"/>
                <a:gd name="T31" fmla="*/ 337 h 337"/>
                <a:gd name="T32" fmla="*/ 13 w 266"/>
                <a:gd name="T33" fmla="*/ 337 h 337"/>
                <a:gd name="T34" fmla="*/ 253 w 266"/>
                <a:gd name="T35" fmla="*/ 337 h 337"/>
                <a:gd name="T36" fmla="*/ 258 w 266"/>
                <a:gd name="T37" fmla="*/ 337 h 337"/>
                <a:gd name="T38" fmla="*/ 263 w 266"/>
                <a:gd name="T39" fmla="*/ 334 h 337"/>
                <a:gd name="T40" fmla="*/ 265 w 266"/>
                <a:gd name="T41" fmla="*/ 329 h 337"/>
                <a:gd name="T42" fmla="*/ 266 w 266"/>
                <a:gd name="T43" fmla="*/ 325 h 337"/>
                <a:gd name="T44" fmla="*/ 266 w 266"/>
                <a:gd name="T45" fmla="*/ 108 h 337"/>
                <a:gd name="T46" fmla="*/ 265 w 266"/>
                <a:gd name="T47" fmla="*/ 104 h 337"/>
                <a:gd name="T48" fmla="*/ 263 w 266"/>
                <a:gd name="T49" fmla="*/ 100 h 337"/>
                <a:gd name="T50" fmla="*/ 166 w 266"/>
                <a:gd name="T51" fmla="*/ 3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7">
                  <a:moveTo>
                    <a:pt x="157" y="108"/>
                  </a:moveTo>
                  <a:lnTo>
                    <a:pt x="157" y="12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4"/>
                  </a:lnTo>
                  <a:lnTo>
                    <a:pt x="8" y="337"/>
                  </a:lnTo>
                  <a:lnTo>
                    <a:pt x="13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3" y="334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" name="Полилиния 963">
              <a:extLst>
                <a:ext uri="{FF2B5EF4-FFF2-40B4-BE49-F238E27FC236}">
                  <a16:creationId xmlns:a16="http://schemas.microsoft.com/office/drawing/2014/main" xmlns="" id="{A6452485-9CCD-4979-A80D-5838A64ED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522413"/>
              <a:ext cx="104775" cy="133350"/>
            </a:xfrm>
            <a:custGeom>
              <a:avLst/>
              <a:gdLst>
                <a:gd name="T0" fmla="*/ 156 w 265"/>
                <a:gd name="T1" fmla="*/ 108 h 336"/>
                <a:gd name="T2" fmla="*/ 156 w 265"/>
                <a:gd name="T3" fmla="*/ 11 h 336"/>
                <a:gd name="T4" fmla="*/ 252 w 265"/>
                <a:gd name="T5" fmla="*/ 108 h 336"/>
                <a:gd name="T6" fmla="*/ 156 w 265"/>
                <a:gd name="T7" fmla="*/ 108 h 336"/>
                <a:gd name="T8" fmla="*/ 165 w 265"/>
                <a:gd name="T9" fmla="*/ 3 h 336"/>
                <a:gd name="T10" fmla="*/ 161 w 265"/>
                <a:gd name="T11" fmla="*/ 1 h 336"/>
                <a:gd name="T12" fmla="*/ 156 w 265"/>
                <a:gd name="T13" fmla="*/ 0 h 336"/>
                <a:gd name="T14" fmla="*/ 12 w 265"/>
                <a:gd name="T15" fmla="*/ 0 h 336"/>
                <a:gd name="T16" fmla="*/ 7 w 265"/>
                <a:gd name="T17" fmla="*/ 1 h 336"/>
                <a:gd name="T18" fmla="*/ 3 w 265"/>
                <a:gd name="T19" fmla="*/ 3 h 336"/>
                <a:gd name="T20" fmla="*/ 1 w 265"/>
                <a:gd name="T21" fmla="*/ 7 h 336"/>
                <a:gd name="T22" fmla="*/ 0 w 265"/>
                <a:gd name="T23" fmla="*/ 11 h 336"/>
                <a:gd name="T24" fmla="*/ 0 w 265"/>
                <a:gd name="T25" fmla="*/ 325 h 336"/>
                <a:gd name="T26" fmla="*/ 1 w 265"/>
                <a:gd name="T27" fmla="*/ 329 h 336"/>
                <a:gd name="T28" fmla="*/ 3 w 265"/>
                <a:gd name="T29" fmla="*/ 333 h 336"/>
                <a:gd name="T30" fmla="*/ 7 w 265"/>
                <a:gd name="T31" fmla="*/ 335 h 336"/>
                <a:gd name="T32" fmla="*/ 12 w 265"/>
                <a:gd name="T33" fmla="*/ 336 h 336"/>
                <a:gd name="T34" fmla="*/ 253 w 265"/>
                <a:gd name="T35" fmla="*/ 336 h 336"/>
                <a:gd name="T36" fmla="*/ 258 w 265"/>
                <a:gd name="T37" fmla="*/ 335 h 336"/>
                <a:gd name="T38" fmla="*/ 261 w 265"/>
                <a:gd name="T39" fmla="*/ 333 h 336"/>
                <a:gd name="T40" fmla="*/ 264 w 265"/>
                <a:gd name="T41" fmla="*/ 329 h 336"/>
                <a:gd name="T42" fmla="*/ 265 w 265"/>
                <a:gd name="T43" fmla="*/ 325 h 336"/>
                <a:gd name="T44" fmla="*/ 265 w 265"/>
                <a:gd name="T45" fmla="*/ 108 h 336"/>
                <a:gd name="T46" fmla="*/ 264 w 265"/>
                <a:gd name="T47" fmla="*/ 104 h 336"/>
                <a:gd name="T48" fmla="*/ 261 w 265"/>
                <a:gd name="T49" fmla="*/ 100 h 336"/>
                <a:gd name="T50" fmla="*/ 165 w 265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6">
                  <a:moveTo>
                    <a:pt x="156" y="108"/>
                  </a:moveTo>
                  <a:lnTo>
                    <a:pt x="156" y="11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165" y="3"/>
                  </a:move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3"/>
                  </a:lnTo>
                  <a:lnTo>
                    <a:pt x="7" y="335"/>
                  </a:lnTo>
                  <a:lnTo>
                    <a:pt x="12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1" y="333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lnTo>
                    <a:pt x="16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" name="Полилиния 964">
              <a:extLst>
                <a:ext uri="{FF2B5EF4-FFF2-40B4-BE49-F238E27FC236}">
                  <a16:creationId xmlns:a16="http://schemas.microsoft.com/office/drawing/2014/main" xmlns="" id="{5FFD2F41-7C2C-45FD-8108-197BFC996F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522413"/>
              <a:ext cx="106363" cy="133350"/>
            </a:xfrm>
            <a:custGeom>
              <a:avLst/>
              <a:gdLst>
                <a:gd name="T0" fmla="*/ 157 w 266"/>
                <a:gd name="T1" fmla="*/ 108 h 336"/>
                <a:gd name="T2" fmla="*/ 157 w 266"/>
                <a:gd name="T3" fmla="*/ 11 h 336"/>
                <a:gd name="T4" fmla="*/ 252 w 266"/>
                <a:gd name="T5" fmla="*/ 108 h 336"/>
                <a:gd name="T6" fmla="*/ 157 w 266"/>
                <a:gd name="T7" fmla="*/ 108 h 336"/>
                <a:gd name="T8" fmla="*/ 166 w 266"/>
                <a:gd name="T9" fmla="*/ 3 h 336"/>
                <a:gd name="T10" fmla="*/ 162 w 266"/>
                <a:gd name="T11" fmla="*/ 1 h 336"/>
                <a:gd name="T12" fmla="*/ 157 w 266"/>
                <a:gd name="T13" fmla="*/ 0 h 336"/>
                <a:gd name="T14" fmla="*/ 13 w 266"/>
                <a:gd name="T15" fmla="*/ 0 h 336"/>
                <a:gd name="T16" fmla="*/ 8 w 266"/>
                <a:gd name="T17" fmla="*/ 1 h 336"/>
                <a:gd name="T18" fmla="*/ 5 w 266"/>
                <a:gd name="T19" fmla="*/ 3 h 336"/>
                <a:gd name="T20" fmla="*/ 1 w 266"/>
                <a:gd name="T21" fmla="*/ 7 h 336"/>
                <a:gd name="T22" fmla="*/ 0 w 266"/>
                <a:gd name="T23" fmla="*/ 11 h 336"/>
                <a:gd name="T24" fmla="*/ 0 w 266"/>
                <a:gd name="T25" fmla="*/ 325 h 336"/>
                <a:gd name="T26" fmla="*/ 1 w 266"/>
                <a:gd name="T27" fmla="*/ 329 h 336"/>
                <a:gd name="T28" fmla="*/ 5 w 266"/>
                <a:gd name="T29" fmla="*/ 333 h 336"/>
                <a:gd name="T30" fmla="*/ 8 w 266"/>
                <a:gd name="T31" fmla="*/ 335 h 336"/>
                <a:gd name="T32" fmla="*/ 13 w 266"/>
                <a:gd name="T33" fmla="*/ 336 h 336"/>
                <a:gd name="T34" fmla="*/ 253 w 266"/>
                <a:gd name="T35" fmla="*/ 336 h 336"/>
                <a:gd name="T36" fmla="*/ 258 w 266"/>
                <a:gd name="T37" fmla="*/ 335 h 336"/>
                <a:gd name="T38" fmla="*/ 263 w 266"/>
                <a:gd name="T39" fmla="*/ 333 h 336"/>
                <a:gd name="T40" fmla="*/ 265 w 266"/>
                <a:gd name="T41" fmla="*/ 329 h 336"/>
                <a:gd name="T42" fmla="*/ 266 w 266"/>
                <a:gd name="T43" fmla="*/ 325 h 336"/>
                <a:gd name="T44" fmla="*/ 266 w 266"/>
                <a:gd name="T45" fmla="*/ 108 h 336"/>
                <a:gd name="T46" fmla="*/ 265 w 266"/>
                <a:gd name="T47" fmla="*/ 104 h 336"/>
                <a:gd name="T48" fmla="*/ 263 w 266"/>
                <a:gd name="T49" fmla="*/ 100 h 336"/>
                <a:gd name="T50" fmla="*/ 166 w 266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6">
                  <a:moveTo>
                    <a:pt x="157" y="108"/>
                  </a:moveTo>
                  <a:lnTo>
                    <a:pt x="157" y="11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3"/>
                  </a:lnTo>
                  <a:lnTo>
                    <a:pt x="8" y="335"/>
                  </a:lnTo>
                  <a:lnTo>
                    <a:pt x="13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3" y="333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33" name="Группа 32" descr="Это изображение со значком четырех листов бумаги. ">
            <a:extLst>
              <a:ext uri="{FF2B5EF4-FFF2-40B4-BE49-F238E27FC236}">
                <a16:creationId xmlns:a16="http://schemas.microsoft.com/office/drawing/2014/main" xmlns="" id="{6071F41E-4B08-43F7-BBE7-4A555CA73C1B}"/>
              </a:ext>
            </a:extLst>
          </p:cNvPr>
          <p:cNvGrpSpPr/>
          <p:nvPr/>
        </p:nvGrpSpPr>
        <p:grpSpPr>
          <a:xfrm>
            <a:off x="9758435" y="6109168"/>
            <a:ext cx="239712" cy="285750"/>
            <a:chOff x="5494338" y="1370013"/>
            <a:chExt cx="239712" cy="285750"/>
          </a:xfrm>
          <a:solidFill>
            <a:schemeClr val="accent4">
              <a:lumMod val="75000"/>
            </a:schemeClr>
          </a:solidFill>
        </p:grpSpPr>
        <p:sp>
          <p:nvSpPr>
            <p:cNvPr id="34" name="Полилиния 961">
              <a:extLst>
                <a:ext uri="{FF2B5EF4-FFF2-40B4-BE49-F238E27FC236}">
                  <a16:creationId xmlns:a16="http://schemas.microsoft.com/office/drawing/2014/main" xmlns="" id="{A4A2E5CB-F1CB-4509-8FE7-B24010CB5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370013"/>
              <a:ext cx="104775" cy="133350"/>
            </a:xfrm>
            <a:custGeom>
              <a:avLst/>
              <a:gdLst>
                <a:gd name="T0" fmla="*/ 156 w 265"/>
                <a:gd name="T1" fmla="*/ 108 h 337"/>
                <a:gd name="T2" fmla="*/ 156 w 265"/>
                <a:gd name="T3" fmla="*/ 12 h 337"/>
                <a:gd name="T4" fmla="*/ 252 w 265"/>
                <a:gd name="T5" fmla="*/ 108 h 337"/>
                <a:gd name="T6" fmla="*/ 156 w 265"/>
                <a:gd name="T7" fmla="*/ 108 h 337"/>
                <a:gd name="T8" fmla="*/ 261 w 265"/>
                <a:gd name="T9" fmla="*/ 100 h 337"/>
                <a:gd name="T10" fmla="*/ 165 w 265"/>
                <a:gd name="T11" fmla="*/ 3 h 337"/>
                <a:gd name="T12" fmla="*/ 161 w 265"/>
                <a:gd name="T13" fmla="*/ 1 h 337"/>
                <a:gd name="T14" fmla="*/ 156 w 265"/>
                <a:gd name="T15" fmla="*/ 0 h 337"/>
                <a:gd name="T16" fmla="*/ 12 w 265"/>
                <a:gd name="T17" fmla="*/ 0 h 337"/>
                <a:gd name="T18" fmla="*/ 7 w 265"/>
                <a:gd name="T19" fmla="*/ 1 h 337"/>
                <a:gd name="T20" fmla="*/ 3 w 265"/>
                <a:gd name="T21" fmla="*/ 3 h 337"/>
                <a:gd name="T22" fmla="*/ 1 w 265"/>
                <a:gd name="T23" fmla="*/ 7 h 337"/>
                <a:gd name="T24" fmla="*/ 0 w 265"/>
                <a:gd name="T25" fmla="*/ 12 h 337"/>
                <a:gd name="T26" fmla="*/ 0 w 265"/>
                <a:gd name="T27" fmla="*/ 325 h 337"/>
                <a:gd name="T28" fmla="*/ 1 w 265"/>
                <a:gd name="T29" fmla="*/ 329 h 337"/>
                <a:gd name="T30" fmla="*/ 3 w 265"/>
                <a:gd name="T31" fmla="*/ 334 h 337"/>
                <a:gd name="T32" fmla="*/ 7 w 265"/>
                <a:gd name="T33" fmla="*/ 337 h 337"/>
                <a:gd name="T34" fmla="*/ 12 w 265"/>
                <a:gd name="T35" fmla="*/ 337 h 337"/>
                <a:gd name="T36" fmla="*/ 253 w 265"/>
                <a:gd name="T37" fmla="*/ 337 h 337"/>
                <a:gd name="T38" fmla="*/ 258 w 265"/>
                <a:gd name="T39" fmla="*/ 337 h 337"/>
                <a:gd name="T40" fmla="*/ 261 w 265"/>
                <a:gd name="T41" fmla="*/ 334 h 337"/>
                <a:gd name="T42" fmla="*/ 264 w 265"/>
                <a:gd name="T43" fmla="*/ 329 h 337"/>
                <a:gd name="T44" fmla="*/ 265 w 265"/>
                <a:gd name="T45" fmla="*/ 325 h 337"/>
                <a:gd name="T46" fmla="*/ 265 w 265"/>
                <a:gd name="T47" fmla="*/ 108 h 337"/>
                <a:gd name="T48" fmla="*/ 264 w 265"/>
                <a:gd name="T49" fmla="*/ 104 h 337"/>
                <a:gd name="T50" fmla="*/ 261 w 265"/>
                <a:gd name="T51" fmla="*/ 10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7">
                  <a:moveTo>
                    <a:pt x="156" y="108"/>
                  </a:moveTo>
                  <a:lnTo>
                    <a:pt x="156" y="12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261" y="100"/>
                  </a:moveTo>
                  <a:lnTo>
                    <a:pt x="165" y="3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4"/>
                  </a:lnTo>
                  <a:lnTo>
                    <a:pt x="7" y="337"/>
                  </a:lnTo>
                  <a:lnTo>
                    <a:pt x="12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1" y="334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" name="Полилиния 962">
              <a:extLst>
                <a:ext uri="{FF2B5EF4-FFF2-40B4-BE49-F238E27FC236}">
                  <a16:creationId xmlns:a16="http://schemas.microsoft.com/office/drawing/2014/main" xmlns="" id="{644A9833-5FFF-4479-A665-0AEDD8C25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370013"/>
              <a:ext cx="106363" cy="133350"/>
            </a:xfrm>
            <a:custGeom>
              <a:avLst/>
              <a:gdLst>
                <a:gd name="T0" fmla="*/ 157 w 266"/>
                <a:gd name="T1" fmla="*/ 108 h 337"/>
                <a:gd name="T2" fmla="*/ 157 w 266"/>
                <a:gd name="T3" fmla="*/ 12 h 337"/>
                <a:gd name="T4" fmla="*/ 252 w 266"/>
                <a:gd name="T5" fmla="*/ 108 h 337"/>
                <a:gd name="T6" fmla="*/ 157 w 266"/>
                <a:gd name="T7" fmla="*/ 108 h 337"/>
                <a:gd name="T8" fmla="*/ 166 w 266"/>
                <a:gd name="T9" fmla="*/ 3 h 337"/>
                <a:gd name="T10" fmla="*/ 162 w 266"/>
                <a:gd name="T11" fmla="*/ 1 h 337"/>
                <a:gd name="T12" fmla="*/ 157 w 266"/>
                <a:gd name="T13" fmla="*/ 0 h 337"/>
                <a:gd name="T14" fmla="*/ 13 w 266"/>
                <a:gd name="T15" fmla="*/ 0 h 337"/>
                <a:gd name="T16" fmla="*/ 8 w 266"/>
                <a:gd name="T17" fmla="*/ 1 h 337"/>
                <a:gd name="T18" fmla="*/ 5 w 266"/>
                <a:gd name="T19" fmla="*/ 3 h 337"/>
                <a:gd name="T20" fmla="*/ 1 w 266"/>
                <a:gd name="T21" fmla="*/ 7 h 337"/>
                <a:gd name="T22" fmla="*/ 0 w 266"/>
                <a:gd name="T23" fmla="*/ 12 h 337"/>
                <a:gd name="T24" fmla="*/ 0 w 266"/>
                <a:gd name="T25" fmla="*/ 325 h 337"/>
                <a:gd name="T26" fmla="*/ 1 w 266"/>
                <a:gd name="T27" fmla="*/ 329 h 337"/>
                <a:gd name="T28" fmla="*/ 5 w 266"/>
                <a:gd name="T29" fmla="*/ 334 h 337"/>
                <a:gd name="T30" fmla="*/ 8 w 266"/>
                <a:gd name="T31" fmla="*/ 337 h 337"/>
                <a:gd name="T32" fmla="*/ 13 w 266"/>
                <a:gd name="T33" fmla="*/ 337 h 337"/>
                <a:gd name="T34" fmla="*/ 253 w 266"/>
                <a:gd name="T35" fmla="*/ 337 h 337"/>
                <a:gd name="T36" fmla="*/ 258 w 266"/>
                <a:gd name="T37" fmla="*/ 337 h 337"/>
                <a:gd name="T38" fmla="*/ 263 w 266"/>
                <a:gd name="T39" fmla="*/ 334 h 337"/>
                <a:gd name="T40" fmla="*/ 265 w 266"/>
                <a:gd name="T41" fmla="*/ 329 h 337"/>
                <a:gd name="T42" fmla="*/ 266 w 266"/>
                <a:gd name="T43" fmla="*/ 325 h 337"/>
                <a:gd name="T44" fmla="*/ 266 w 266"/>
                <a:gd name="T45" fmla="*/ 108 h 337"/>
                <a:gd name="T46" fmla="*/ 265 w 266"/>
                <a:gd name="T47" fmla="*/ 104 h 337"/>
                <a:gd name="T48" fmla="*/ 263 w 266"/>
                <a:gd name="T49" fmla="*/ 100 h 337"/>
                <a:gd name="T50" fmla="*/ 166 w 266"/>
                <a:gd name="T51" fmla="*/ 3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7">
                  <a:moveTo>
                    <a:pt x="157" y="108"/>
                  </a:moveTo>
                  <a:lnTo>
                    <a:pt x="157" y="12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4"/>
                  </a:lnTo>
                  <a:lnTo>
                    <a:pt x="8" y="337"/>
                  </a:lnTo>
                  <a:lnTo>
                    <a:pt x="13" y="337"/>
                  </a:lnTo>
                  <a:lnTo>
                    <a:pt x="253" y="337"/>
                  </a:lnTo>
                  <a:lnTo>
                    <a:pt x="258" y="337"/>
                  </a:lnTo>
                  <a:lnTo>
                    <a:pt x="263" y="334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" name="Полилиния 963">
              <a:extLst>
                <a:ext uri="{FF2B5EF4-FFF2-40B4-BE49-F238E27FC236}">
                  <a16:creationId xmlns:a16="http://schemas.microsoft.com/office/drawing/2014/main" xmlns="" id="{A6452485-9CCD-4979-A80D-5838A64ED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9275" y="1522413"/>
              <a:ext cx="104775" cy="133350"/>
            </a:xfrm>
            <a:custGeom>
              <a:avLst/>
              <a:gdLst>
                <a:gd name="T0" fmla="*/ 156 w 265"/>
                <a:gd name="T1" fmla="*/ 108 h 336"/>
                <a:gd name="T2" fmla="*/ 156 w 265"/>
                <a:gd name="T3" fmla="*/ 11 h 336"/>
                <a:gd name="T4" fmla="*/ 252 w 265"/>
                <a:gd name="T5" fmla="*/ 108 h 336"/>
                <a:gd name="T6" fmla="*/ 156 w 265"/>
                <a:gd name="T7" fmla="*/ 108 h 336"/>
                <a:gd name="T8" fmla="*/ 165 w 265"/>
                <a:gd name="T9" fmla="*/ 3 h 336"/>
                <a:gd name="T10" fmla="*/ 161 w 265"/>
                <a:gd name="T11" fmla="*/ 1 h 336"/>
                <a:gd name="T12" fmla="*/ 156 w 265"/>
                <a:gd name="T13" fmla="*/ 0 h 336"/>
                <a:gd name="T14" fmla="*/ 12 w 265"/>
                <a:gd name="T15" fmla="*/ 0 h 336"/>
                <a:gd name="T16" fmla="*/ 7 w 265"/>
                <a:gd name="T17" fmla="*/ 1 h 336"/>
                <a:gd name="T18" fmla="*/ 3 w 265"/>
                <a:gd name="T19" fmla="*/ 3 h 336"/>
                <a:gd name="T20" fmla="*/ 1 w 265"/>
                <a:gd name="T21" fmla="*/ 7 h 336"/>
                <a:gd name="T22" fmla="*/ 0 w 265"/>
                <a:gd name="T23" fmla="*/ 11 h 336"/>
                <a:gd name="T24" fmla="*/ 0 w 265"/>
                <a:gd name="T25" fmla="*/ 325 h 336"/>
                <a:gd name="T26" fmla="*/ 1 w 265"/>
                <a:gd name="T27" fmla="*/ 329 h 336"/>
                <a:gd name="T28" fmla="*/ 3 w 265"/>
                <a:gd name="T29" fmla="*/ 333 h 336"/>
                <a:gd name="T30" fmla="*/ 7 w 265"/>
                <a:gd name="T31" fmla="*/ 335 h 336"/>
                <a:gd name="T32" fmla="*/ 12 w 265"/>
                <a:gd name="T33" fmla="*/ 336 h 336"/>
                <a:gd name="T34" fmla="*/ 253 w 265"/>
                <a:gd name="T35" fmla="*/ 336 h 336"/>
                <a:gd name="T36" fmla="*/ 258 w 265"/>
                <a:gd name="T37" fmla="*/ 335 h 336"/>
                <a:gd name="T38" fmla="*/ 261 w 265"/>
                <a:gd name="T39" fmla="*/ 333 h 336"/>
                <a:gd name="T40" fmla="*/ 264 w 265"/>
                <a:gd name="T41" fmla="*/ 329 h 336"/>
                <a:gd name="T42" fmla="*/ 265 w 265"/>
                <a:gd name="T43" fmla="*/ 325 h 336"/>
                <a:gd name="T44" fmla="*/ 265 w 265"/>
                <a:gd name="T45" fmla="*/ 108 h 336"/>
                <a:gd name="T46" fmla="*/ 264 w 265"/>
                <a:gd name="T47" fmla="*/ 104 h 336"/>
                <a:gd name="T48" fmla="*/ 261 w 265"/>
                <a:gd name="T49" fmla="*/ 100 h 336"/>
                <a:gd name="T50" fmla="*/ 165 w 265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5" h="336">
                  <a:moveTo>
                    <a:pt x="156" y="108"/>
                  </a:moveTo>
                  <a:lnTo>
                    <a:pt x="156" y="11"/>
                  </a:lnTo>
                  <a:lnTo>
                    <a:pt x="252" y="108"/>
                  </a:lnTo>
                  <a:lnTo>
                    <a:pt x="156" y="108"/>
                  </a:lnTo>
                  <a:close/>
                  <a:moveTo>
                    <a:pt x="165" y="3"/>
                  </a:moveTo>
                  <a:lnTo>
                    <a:pt x="161" y="1"/>
                  </a:lnTo>
                  <a:lnTo>
                    <a:pt x="156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3" y="333"/>
                  </a:lnTo>
                  <a:lnTo>
                    <a:pt x="7" y="335"/>
                  </a:lnTo>
                  <a:lnTo>
                    <a:pt x="12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1" y="333"/>
                  </a:lnTo>
                  <a:lnTo>
                    <a:pt x="264" y="329"/>
                  </a:lnTo>
                  <a:lnTo>
                    <a:pt x="265" y="325"/>
                  </a:lnTo>
                  <a:lnTo>
                    <a:pt x="265" y="108"/>
                  </a:lnTo>
                  <a:lnTo>
                    <a:pt x="264" y="104"/>
                  </a:lnTo>
                  <a:lnTo>
                    <a:pt x="261" y="100"/>
                  </a:lnTo>
                  <a:lnTo>
                    <a:pt x="16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" name="Полилиния 964">
              <a:extLst>
                <a:ext uri="{FF2B5EF4-FFF2-40B4-BE49-F238E27FC236}">
                  <a16:creationId xmlns:a16="http://schemas.microsoft.com/office/drawing/2014/main" xmlns="" id="{5FFD2F41-7C2C-45FD-8108-197BFC996F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1522413"/>
              <a:ext cx="106363" cy="133350"/>
            </a:xfrm>
            <a:custGeom>
              <a:avLst/>
              <a:gdLst>
                <a:gd name="T0" fmla="*/ 157 w 266"/>
                <a:gd name="T1" fmla="*/ 108 h 336"/>
                <a:gd name="T2" fmla="*/ 157 w 266"/>
                <a:gd name="T3" fmla="*/ 11 h 336"/>
                <a:gd name="T4" fmla="*/ 252 w 266"/>
                <a:gd name="T5" fmla="*/ 108 h 336"/>
                <a:gd name="T6" fmla="*/ 157 w 266"/>
                <a:gd name="T7" fmla="*/ 108 h 336"/>
                <a:gd name="T8" fmla="*/ 166 w 266"/>
                <a:gd name="T9" fmla="*/ 3 h 336"/>
                <a:gd name="T10" fmla="*/ 162 w 266"/>
                <a:gd name="T11" fmla="*/ 1 h 336"/>
                <a:gd name="T12" fmla="*/ 157 w 266"/>
                <a:gd name="T13" fmla="*/ 0 h 336"/>
                <a:gd name="T14" fmla="*/ 13 w 266"/>
                <a:gd name="T15" fmla="*/ 0 h 336"/>
                <a:gd name="T16" fmla="*/ 8 w 266"/>
                <a:gd name="T17" fmla="*/ 1 h 336"/>
                <a:gd name="T18" fmla="*/ 5 w 266"/>
                <a:gd name="T19" fmla="*/ 3 h 336"/>
                <a:gd name="T20" fmla="*/ 1 w 266"/>
                <a:gd name="T21" fmla="*/ 7 h 336"/>
                <a:gd name="T22" fmla="*/ 0 w 266"/>
                <a:gd name="T23" fmla="*/ 11 h 336"/>
                <a:gd name="T24" fmla="*/ 0 w 266"/>
                <a:gd name="T25" fmla="*/ 325 h 336"/>
                <a:gd name="T26" fmla="*/ 1 w 266"/>
                <a:gd name="T27" fmla="*/ 329 h 336"/>
                <a:gd name="T28" fmla="*/ 5 w 266"/>
                <a:gd name="T29" fmla="*/ 333 h 336"/>
                <a:gd name="T30" fmla="*/ 8 w 266"/>
                <a:gd name="T31" fmla="*/ 335 h 336"/>
                <a:gd name="T32" fmla="*/ 13 w 266"/>
                <a:gd name="T33" fmla="*/ 336 h 336"/>
                <a:gd name="T34" fmla="*/ 253 w 266"/>
                <a:gd name="T35" fmla="*/ 336 h 336"/>
                <a:gd name="T36" fmla="*/ 258 w 266"/>
                <a:gd name="T37" fmla="*/ 335 h 336"/>
                <a:gd name="T38" fmla="*/ 263 w 266"/>
                <a:gd name="T39" fmla="*/ 333 h 336"/>
                <a:gd name="T40" fmla="*/ 265 w 266"/>
                <a:gd name="T41" fmla="*/ 329 h 336"/>
                <a:gd name="T42" fmla="*/ 266 w 266"/>
                <a:gd name="T43" fmla="*/ 325 h 336"/>
                <a:gd name="T44" fmla="*/ 266 w 266"/>
                <a:gd name="T45" fmla="*/ 108 h 336"/>
                <a:gd name="T46" fmla="*/ 265 w 266"/>
                <a:gd name="T47" fmla="*/ 104 h 336"/>
                <a:gd name="T48" fmla="*/ 263 w 266"/>
                <a:gd name="T49" fmla="*/ 100 h 336"/>
                <a:gd name="T50" fmla="*/ 166 w 266"/>
                <a:gd name="T51" fmla="*/ 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336">
                  <a:moveTo>
                    <a:pt x="157" y="108"/>
                  </a:moveTo>
                  <a:lnTo>
                    <a:pt x="157" y="11"/>
                  </a:lnTo>
                  <a:lnTo>
                    <a:pt x="252" y="108"/>
                  </a:lnTo>
                  <a:lnTo>
                    <a:pt x="157" y="108"/>
                  </a:lnTo>
                  <a:close/>
                  <a:moveTo>
                    <a:pt x="166" y="3"/>
                  </a:moveTo>
                  <a:lnTo>
                    <a:pt x="162" y="1"/>
                  </a:lnTo>
                  <a:lnTo>
                    <a:pt x="157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25"/>
                  </a:lnTo>
                  <a:lnTo>
                    <a:pt x="1" y="329"/>
                  </a:lnTo>
                  <a:lnTo>
                    <a:pt x="5" y="333"/>
                  </a:lnTo>
                  <a:lnTo>
                    <a:pt x="8" y="335"/>
                  </a:lnTo>
                  <a:lnTo>
                    <a:pt x="13" y="336"/>
                  </a:lnTo>
                  <a:lnTo>
                    <a:pt x="253" y="336"/>
                  </a:lnTo>
                  <a:lnTo>
                    <a:pt x="258" y="335"/>
                  </a:lnTo>
                  <a:lnTo>
                    <a:pt x="263" y="333"/>
                  </a:lnTo>
                  <a:lnTo>
                    <a:pt x="265" y="329"/>
                  </a:lnTo>
                  <a:lnTo>
                    <a:pt x="266" y="325"/>
                  </a:lnTo>
                  <a:lnTo>
                    <a:pt x="266" y="108"/>
                  </a:lnTo>
                  <a:lnTo>
                    <a:pt x="265" y="104"/>
                  </a:lnTo>
                  <a:lnTo>
                    <a:pt x="263" y="100"/>
                  </a:lnTo>
                  <a:lnTo>
                    <a:pt x="16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61713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xmlns="" id="{7C70995F-D8C5-410A-AA8B-1EE172A294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r>
              <a:rPr lang="ru-RU" dirty="0"/>
              <a:t>Слайд </a:t>
            </a:r>
            <a:r>
              <a:rPr lang="en-US" dirty="0" smtClean="0"/>
              <a:t>10</a:t>
            </a:r>
            <a:r>
              <a:rPr lang="ru-RU" dirty="0" smtClean="0"/>
              <a:t> </a:t>
            </a:r>
            <a:r>
              <a:rPr lang="ru-RU" dirty="0"/>
              <a:t>с анализом проекта</a:t>
            </a:r>
            <a:endParaRPr lang="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D0986099-F5F2-4E8B-BE17-81194861A0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05775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0" y="147844"/>
            <a:ext cx="12190956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cap="all" dirty="0">
                <a:latin typeface="Arial" pitchFamily="34" charset="0"/>
                <a:cs typeface="Arial" pitchFamily="34" charset="0"/>
              </a:rPr>
              <a:t>Материалы о ходе реализации проекта</a:t>
            </a:r>
            <a:r>
              <a:rPr lang="ru-RU" sz="2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HR – </a:t>
            </a:r>
            <a:r>
              <a:rPr lang="ru-RU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АКАДЕМИЯ»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3E690F4-843A-47A5-8620-4FB01C0D8E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289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761274" y="147844"/>
            <a:ext cx="6723185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	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https://vk.com/wall-211705395_698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https://vk.com/wall-211705395_481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https://vk.com/wall-211705395_404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https://vk.com/wall-211705395_374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https://vk.com/wall-211705395_247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https://vk.com/wall-209792986_1318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https://vk.com/wall-209792986_1273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https://vk.com/wall-209792986_1088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https://vk.com/wall-209792986_997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https://vk.com/wall-209792986_894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https://vk.com/wall-11417917_3540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https://uray.bezformata.com/listnews/mozgovoy-shturm-ot-hr-akademii/113973493/?ysclid=lq81gronlr902566448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https://vk.com/wall-63159149_33491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7"/>
              </a:rPr>
              <a:t>https://shkola5uraj-r86.gosweb.gosuslugi.ru/roditelyam-i-uchenikam/novosti/novosti-193_227.html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8"/>
              </a:rPr>
              <a:t>https://vk.com/wall-63159149_30120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8" name="object 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30033" y="1290984"/>
            <a:ext cx="2386264" cy="23446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6862" y="583776"/>
            <a:ext cx="4642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/>
                <a:cs typeface="Times New Roman"/>
              </a:rPr>
              <a:t>Мероприятия</a:t>
            </a:r>
            <a:r>
              <a:rPr lang="ru-RU" b="1" spc="-20" dirty="0">
                <a:latin typeface="Times New Roman"/>
                <a:cs typeface="Times New Roman"/>
              </a:rPr>
              <a:t> </a:t>
            </a:r>
            <a:r>
              <a:rPr lang="ru-RU" b="1" spc="-5" dirty="0">
                <a:latin typeface="Times New Roman"/>
                <a:cs typeface="Times New Roman"/>
              </a:rPr>
              <a:t>"HR-академия"</a:t>
            </a:r>
            <a:r>
              <a:rPr lang="ru-RU" b="1" spc="-20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в</a:t>
            </a:r>
            <a:r>
              <a:rPr lang="ru-RU" b="1" spc="-15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2022</a:t>
            </a:r>
            <a:r>
              <a:rPr lang="ru-RU" b="1" spc="-40" dirty="0">
                <a:latin typeface="Times New Roman"/>
                <a:cs typeface="Times New Roman"/>
              </a:rPr>
              <a:t> </a:t>
            </a:r>
            <a:r>
              <a:rPr lang="ru-RU" b="1" spc="-20" dirty="0">
                <a:latin typeface="Times New Roman"/>
                <a:cs typeface="Times New Roman"/>
              </a:rPr>
              <a:t>году </a:t>
            </a:r>
            <a:r>
              <a:rPr lang="ru-RU" b="1" spc="-335" dirty="0">
                <a:latin typeface="Times New Roman"/>
                <a:cs typeface="Times New Roman"/>
              </a:rPr>
              <a:t> </a:t>
            </a:r>
            <a:r>
              <a:rPr lang="ru-RU" b="1" u="sng" spc="-5" dirty="0">
                <a:uFill>
                  <a:solidFill>
                    <a:srgbClr val="0080FF"/>
                  </a:solidFill>
                </a:uFill>
                <a:latin typeface="Times New Roman"/>
                <a:cs typeface="Times New Roman"/>
                <a:hlinkClick r:id="rId20"/>
              </a:rPr>
              <a:t>http://project5675354.tilda.ws/</a:t>
            </a:r>
            <a:endParaRPr lang="ru-RU" b="1" dirty="0">
              <a:latin typeface="Times New Roman"/>
              <a:cs typeface="Times New Roman"/>
            </a:endParaRPr>
          </a:p>
        </p:txBody>
      </p:sp>
      <p:pic>
        <p:nvPicPr>
          <p:cNvPr id="39" name="object 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30033" y="4403754"/>
            <a:ext cx="2235673" cy="22784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6191" y="3696546"/>
            <a:ext cx="4803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/>
                <a:cs typeface="Times New Roman"/>
              </a:rPr>
              <a:t>Мероприятия</a:t>
            </a:r>
            <a:r>
              <a:rPr lang="ru-RU" b="1" spc="-40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"HR-академия"</a:t>
            </a:r>
            <a:r>
              <a:rPr lang="ru-RU" b="1" spc="-30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в</a:t>
            </a:r>
            <a:r>
              <a:rPr lang="ru-RU" b="1" spc="-25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2023</a:t>
            </a:r>
            <a:r>
              <a:rPr lang="ru-RU" b="1" spc="-50" dirty="0">
                <a:latin typeface="Times New Roman"/>
                <a:cs typeface="Times New Roman"/>
              </a:rPr>
              <a:t> </a:t>
            </a:r>
            <a:r>
              <a:rPr lang="ru-RU" b="1" spc="-20" dirty="0">
                <a:latin typeface="Times New Roman"/>
                <a:cs typeface="Times New Roman"/>
              </a:rPr>
              <a:t>году</a:t>
            </a:r>
            <a:endParaRPr lang="ru-RU" b="1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b="1" u="sng" spc="-5" dirty="0">
                <a:uFill>
                  <a:solidFill>
                    <a:srgbClr val="0080FF"/>
                  </a:solidFill>
                </a:uFill>
                <a:latin typeface="Times New Roman"/>
                <a:cs typeface="Times New Roman"/>
                <a:hlinkClick r:id="rId22"/>
              </a:rPr>
              <a:t>https://hrakademiyaurai.tilda.ws/</a:t>
            </a:r>
            <a:endParaRPr lang="ru-RU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725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73">
      <a:dk1>
        <a:srgbClr val="000000"/>
      </a:dk1>
      <a:lt1>
        <a:sysClr val="window" lastClr="FFFFFF"/>
      </a:lt1>
      <a:dk2>
        <a:srgbClr val="585858"/>
      </a:dk2>
      <a:lt2>
        <a:srgbClr val="E3E3E3"/>
      </a:lt2>
      <a:accent1>
        <a:srgbClr val="E20613"/>
      </a:accent1>
      <a:accent2>
        <a:srgbClr val="A9C038"/>
      </a:accent2>
      <a:accent3>
        <a:srgbClr val="11AEC7"/>
      </a:accent3>
      <a:accent4>
        <a:srgbClr val="F59F26"/>
      </a:accent4>
      <a:accent5>
        <a:srgbClr val="0062A9"/>
      </a:accent5>
      <a:accent6>
        <a:srgbClr val="EB6047"/>
      </a:accent6>
      <a:hlink>
        <a:srgbClr val="8ED9F6"/>
      </a:hlink>
      <a:folHlink>
        <a:srgbClr val="C0000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740520_TF78455520.potx" id="{6194D418-000E-4B18-8B3F-3A59BEE2D1E7}" vid="{6F7872A1-CC0E-4A91-8B87-352845EDF7F6}"/>
    </a:ext>
  </a:extLst>
</a:theme>
</file>

<file path=ppt/theme/theme2.xml><?xml version="1.0" encoding="utf-8"?>
<a:theme xmlns:a="http://schemas.openxmlformats.org/drawingml/2006/main" name="1_Тема Office">
  <a:themeElements>
    <a:clrScheme name="Custom 1">
      <a:dk1>
        <a:srgbClr val="EBEDF3"/>
      </a:dk1>
      <a:lt1>
        <a:srgbClr val="FFFFFF"/>
      </a:lt1>
      <a:dk2>
        <a:srgbClr val="444444"/>
      </a:dk2>
      <a:lt2>
        <a:srgbClr val="E7E6E6"/>
      </a:lt2>
      <a:accent1>
        <a:srgbClr val="00B0EC"/>
      </a:accent1>
      <a:accent2>
        <a:srgbClr val="0083B1"/>
      </a:accent2>
      <a:accent3>
        <a:srgbClr val="FF8151"/>
      </a:accent3>
      <a:accent4>
        <a:srgbClr val="FFB148"/>
      </a:accent4>
      <a:accent5>
        <a:srgbClr val="98C419"/>
      </a:accent5>
      <a:accent6>
        <a:srgbClr val="FF393E"/>
      </a:accent6>
      <a:hlink>
        <a:srgbClr val="00AFEC"/>
      </a:hlink>
      <a:folHlink>
        <a:srgbClr val="98C419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34317508" id="{2762939A-3C7E-4E71-9A6F-6A0234143B88}" vid="{7541E917-0CE6-4A9E-8449-A5B09D494E9B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Анализ проекта, от 24Slides</Template>
  <TotalTime>0</TotalTime>
  <Words>1643</Words>
  <Application>Microsoft Office PowerPoint</Application>
  <PresentationFormat>Произвольный</PresentationFormat>
  <Paragraphs>249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1_Тема Office</vt:lpstr>
      <vt:lpstr>Проект  «HR-академия»,  как инструмент формирования кадрового резерва муниципальной системы образования» в рамках муниципальной модели наставничества города Урай  для участия в конкурсе моделей наставничества педагогических работников Югры в 2024 году  номинация «Лучшая модель наставничества педагогических работников в сфере воспитания и социализации»  </vt:lpstr>
      <vt:lpstr>Слайд 2</vt:lpstr>
      <vt:lpstr>Слайд 3 с анализом проекта</vt:lpstr>
      <vt:lpstr>Слайд 2 с анализом проекта</vt:lpstr>
      <vt:lpstr>Слайд 4 с анализом проекта</vt:lpstr>
      <vt:lpstr>Слайд 6</vt:lpstr>
      <vt:lpstr>Слайд 4 с анализом проекта</vt:lpstr>
      <vt:lpstr>Слайд 5 с анализом проекта</vt:lpstr>
      <vt:lpstr>Слайд 6 с анализом проекта</vt:lpstr>
      <vt:lpstr>Слайд 7 с анализом проекта</vt:lpstr>
      <vt:lpstr>Слайд 8 с анализом проекта</vt:lpstr>
      <vt:lpstr>Слайд 6 с анализом проекта</vt:lpstr>
      <vt:lpstr>Слайд 6 с анализом проекта</vt:lpstr>
      <vt:lpstr>Слайд 6 с анализом проекта</vt:lpstr>
      <vt:lpstr>Слайд 6 с анализом проекта</vt:lpstr>
      <vt:lpstr>Слайд 10 с анализом проекта</vt:lpstr>
      <vt:lpstr>Слайд 10 с анализом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2024-10-02T05:53:58Z</dcterms:created>
  <dcterms:modified xsi:type="dcterms:W3CDTF">2024-11-18T06:22:22Z</dcterms:modified>
</cp:coreProperties>
</file>