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70" r:id="rId3"/>
    <p:sldId id="281" r:id="rId4"/>
    <p:sldId id="273" r:id="rId5"/>
    <p:sldId id="266" r:id="rId6"/>
    <p:sldId id="278" r:id="rId7"/>
    <p:sldId id="279" r:id="rId8"/>
    <p:sldId id="280" r:id="rId9"/>
    <p:sldId id="272" r:id="rId10"/>
    <p:sldId id="282" r:id="rId11"/>
    <p:sldId id="276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F25"/>
    <a:srgbClr val="77121A"/>
    <a:srgbClr val="76161A"/>
    <a:srgbClr val="B79555"/>
    <a:srgbClr val="CDAF69"/>
    <a:srgbClr val="A76E28"/>
    <a:srgbClr val="B2914E"/>
    <a:srgbClr val="D3BB73"/>
    <a:srgbClr val="E2CB80"/>
    <a:srgbClr val="D8C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BC6FFE-F984-458A-951D-7B13CAB5200D}" type="doc">
      <dgm:prSet loTypeId="urn:microsoft.com/office/officeart/2005/8/layout/defaul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69E4B1-7543-46E9-8D95-E7AFF9666D8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ru-RU" sz="1300" b="1" i="0" dirty="0">
              <a:solidFill>
                <a:schemeClr val="tx1"/>
              </a:solidFill>
            </a:rPr>
            <a:t>Развитие координации глаз и рук</a:t>
          </a:r>
        </a:p>
        <a:p>
          <a:pPr rtl="0"/>
          <a:r>
            <a:rPr lang="ru-RU" sz="1200" b="0" i="0" dirty="0">
              <a:solidFill>
                <a:schemeClr val="tx1"/>
              </a:solidFill>
            </a:rPr>
            <a:t>Чтобы собрать карту, ученики используют метод проб и ошибок, и это требует большой концентрации внимания и правильной координации глаз и рук</a:t>
          </a:r>
          <a:r>
            <a:rPr lang="ru-RU" sz="1300" b="0" i="0" dirty="0"/>
            <a:t>.</a:t>
          </a:r>
          <a:endParaRPr lang="ru-RU" sz="1300" dirty="0"/>
        </a:p>
      </dgm:t>
    </dgm:pt>
    <dgm:pt modelId="{1040D917-21D9-43BE-B56F-A09B71507AFF}" type="parTrans" cxnId="{E94CB833-B523-48D4-94C1-FC972603DD51}">
      <dgm:prSet/>
      <dgm:spPr/>
      <dgm:t>
        <a:bodyPr/>
        <a:lstStyle/>
        <a:p>
          <a:endParaRPr lang="ru-RU"/>
        </a:p>
      </dgm:t>
    </dgm:pt>
    <dgm:pt modelId="{369FCDF7-A7E7-4885-A145-B827D1E11118}" type="sibTrans" cxnId="{E94CB833-B523-48D4-94C1-FC972603DD51}">
      <dgm:prSet/>
      <dgm:spPr/>
      <dgm:t>
        <a:bodyPr/>
        <a:lstStyle/>
        <a:p>
          <a:endParaRPr lang="ru-RU"/>
        </a:p>
      </dgm:t>
    </dgm:pt>
    <dgm:pt modelId="{AD679E59-7944-40BB-B18E-889C278AE75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ru-RU" sz="1300" b="1" i="0" dirty="0">
              <a:solidFill>
                <a:schemeClr val="tx1"/>
              </a:solidFill>
            </a:rPr>
            <a:t>Решение проблемы, развитие умения добиваться поставленной цели</a:t>
          </a:r>
        </a:p>
        <a:p>
          <a:pPr rtl="0"/>
          <a:r>
            <a:rPr lang="ru-RU" sz="1200" b="0" i="0" dirty="0">
              <a:solidFill>
                <a:schemeClr val="tx1"/>
              </a:solidFill>
            </a:rPr>
            <a:t>Основная проблема в сборе </a:t>
          </a:r>
          <a:r>
            <a:rPr lang="ru-RU" sz="1200" b="0" i="0" dirty="0" err="1">
              <a:solidFill>
                <a:schemeClr val="tx1"/>
              </a:solidFill>
            </a:rPr>
            <a:t>спилс</a:t>
          </a:r>
          <a:r>
            <a:rPr lang="ru-RU" sz="1200" b="0" i="0" dirty="0">
              <a:solidFill>
                <a:schemeClr val="tx1"/>
              </a:solidFill>
            </a:rPr>
            <a:t>-карт - это верно соединить субъекты, и тут необходимо приложить старание, усердие, знания для решения проблемы</a:t>
          </a:r>
        </a:p>
      </dgm:t>
    </dgm:pt>
    <dgm:pt modelId="{9B60AAEC-014A-402B-B270-AAF62E56EFB4}" type="parTrans" cxnId="{97C35970-4803-4F56-A906-237B35DB0A14}">
      <dgm:prSet/>
      <dgm:spPr/>
      <dgm:t>
        <a:bodyPr/>
        <a:lstStyle/>
        <a:p>
          <a:endParaRPr lang="ru-RU"/>
        </a:p>
      </dgm:t>
    </dgm:pt>
    <dgm:pt modelId="{22196AF6-0133-4C8C-B6D6-3DAC6B149D4C}" type="sibTrans" cxnId="{97C35970-4803-4F56-A906-237B35DB0A14}">
      <dgm:prSet/>
      <dgm:spPr/>
      <dgm:t>
        <a:bodyPr/>
        <a:lstStyle/>
        <a:p>
          <a:endParaRPr lang="ru-RU"/>
        </a:p>
      </dgm:t>
    </dgm:pt>
    <dgm:pt modelId="{CB2D389B-4E56-4C84-A6CB-5507BD6AC710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ru-RU" sz="1300" b="1" i="0" dirty="0">
              <a:solidFill>
                <a:schemeClr val="tx1"/>
              </a:solidFill>
            </a:rPr>
            <a:t>Развитие когнитивных навыков</a:t>
          </a:r>
        </a:p>
        <a:p>
          <a:pPr rtl="0"/>
          <a:r>
            <a:rPr lang="ru-RU" sz="1200" b="0" i="0" dirty="0">
              <a:solidFill>
                <a:schemeClr val="tx1"/>
              </a:solidFill>
            </a:rPr>
            <a:t>Осуществляемый познавательный процесс позволяет сознанию обрабатывать поступающую информацию, преобразовывать е ее в знания, хранить и использовать накопленный опыт в повседневной жизни</a:t>
          </a:r>
        </a:p>
      </dgm:t>
    </dgm:pt>
    <dgm:pt modelId="{87837CCC-7744-4032-883A-FD5AC877C0C0}" type="parTrans" cxnId="{D4E0AD8C-8A98-490A-83C7-8BE28CE2AA4A}">
      <dgm:prSet/>
      <dgm:spPr/>
      <dgm:t>
        <a:bodyPr/>
        <a:lstStyle/>
        <a:p>
          <a:endParaRPr lang="ru-RU"/>
        </a:p>
      </dgm:t>
    </dgm:pt>
    <dgm:pt modelId="{523BA3F8-23A4-4B61-A3E2-E12FE582DE43}" type="sibTrans" cxnId="{D4E0AD8C-8A98-490A-83C7-8BE28CE2AA4A}">
      <dgm:prSet/>
      <dgm:spPr/>
      <dgm:t>
        <a:bodyPr/>
        <a:lstStyle/>
        <a:p>
          <a:endParaRPr lang="ru-RU"/>
        </a:p>
      </dgm:t>
    </dgm:pt>
    <dgm:pt modelId="{7E2FC591-D32E-4087-95D0-07E91A71007A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ru-RU" sz="1300" b="1" i="0" dirty="0">
              <a:solidFill>
                <a:schemeClr val="tx1"/>
              </a:solidFill>
            </a:rPr>
            <a:t>Развитие словарного запаса, способствует запоминанию географической номенклатуры</a:t>
          </a:r>
        </a:p>
        <a:p>
          <a:pPr rtl="0"/>
          <a:r>
            <a:rPr lang="ru-RU" sz="1200" b="0" i="0" dirty="0">
              <a:solidFill>
                <a:schemeClr val="tx1"/>
              </a:solidFill>
            </a:rPr>
            <a:t>Ярким преимуществом </a:t>
          </a:r>
          <a:r>
            <a:rPr lang="ru-RU" sz="1200" b="0" i="0" dirty="0" err="1">
              <a:solidFill>
                <a:schemeClr val="tx1"/>
              </a:solidFill>
            </a:rPr>
            <a:t>спилс</a:t>
          </a:r>
          <a:r>
            <a:rPr lang="ru-RU" sz="1200" b="0" i="0" dirty="0">
              <a:solidFill>
                <a:schemeClr val="tx1"/>
              </a:solidFill>
            </a:rPr>
            <a:t>-карт является формирование и развитие географических словарных навыков. Название некоторых субъектов достаточно не просты для запоминания, особенно когда они еще не приступили в силу возраста к изучению этой темы. Собрав карту самостоятельно, ребенок гораздо лучше усвоит расположение субъектов, а также запомнит административные центры</a:t>
          </a:r>
        </a:p>
      </dgm:t>
    </dgm:pt>
    <dgm:pt modelId="{48BAEE90-19E1-4577-B98A-34656D760C79}" type="parTrans" cxnId="{709B038D-3CB1-468B-9784-8D7D48AD863A}">
      <dgm:prSet/>
      <dgm:spPr/>
      <dgm:t>
        <a:bodyPr/>
        <a:lstStyle/>
        <a:p>
          <a:endParaRPr lang="ru-RU"/>
        </a:p>
      </dgm:t>
    </dgm:pt>
    <dgm:pt modelId="{5A0B0D43-B4D7-47F2-95E9-2847747CCE44}" type="sibTrans" cxnId="{709B038D-3CB1-468B-9784-8D7D48AD863A}">
      <dgm:prSet/>
      <dgm:spPr/>
      <dgm:t>
        <a:bodyPr/>
        <a:lstStyle/>
        <a:p>
          <a:endParaRPr lang="ru-RU"/>
        </a:p>
      </dgm:t>
    </dgm:pt>
    <dgm:pt modelId="{A7EA7111-9C3B-4A73-980C-81FDB17B6749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rtl="0"/>
          <a:r>
            <a:rPr lang="ru-RU" sz="1300" b="1" i="0" dirty="0" err="1">
              <a:solidFill>
                <a:schemeClr val="tx1"/>
              </a:solidFill>
            </a:rPr>
            <a:t>Развивитие</a:t>
          </a:r>
          <a:r>
            <a:rPr lang="ru-RU" sz="1300" b="1" i="0" dirty="0">
              <a:solidFill>
                <a:schemeClr val="tx1"/>
              </a:solidFill>
            </a:rPr>
            <a:t> навыков социального общения</a:t>
          </a:r>
        </a:p>
        <a:p>
          <a:pPr rtl="0"/>
          <a:r>
            <a:rPr lang="ru-RU" sz="1200" b="0" i="0" dirty="0" err="1">
              <a:solidFill>
                <a:schemeClr val="tx1"/>
              </a:solidFill>
            </a:rPr>
            <a:t>Спилс</a:t>
          </a:r>
          <a:r>
            <a:rPr lang="ru-RU" sz="1200" b="0" i="0" dirty="0">
              <a:solidFill>
                <a:schemeClr val="tx1"/>
              </a:solidFill>
            </a:rPr>
            <a:t>-карты могут собирать совместно с одноклассниками, друзьями, братьями/сестрами или родителями и это помогает развивать социальные/коммуникативные навыки у детей</a:t>
          </a:r>
          <a:r>
            <a:rPr lang="ru-RU" sz="1200" b="0" i="0" dirty="0"/>
            <a:t>.</a:t>
          </a:r>
          <a:endParaRPr lang="ru-RU" sz="1200" dirty="0"/>
        </a:p>
      </dgm:t>
    </dgm:pt>
    <dgm:pt modelId="{36F2AA3F-89C8-4293-A7B3-2E2C401E10A0}" type="parTrans" cxnId="{7512C2A7-206E-45B7-9783-03709A759B78}">
      <dgm:prSet/>
      <dgm:spPr/>
      <dgm:t>
        <a:bodyPr/>
        <a:lstStyle/>
        <a:p>
          <a:endParaRPr lang="ru-RU"/>
        </a:p>
      </dgm:t>
    </dgm:pt>
    <dgm:pt modelId="{CC8F094B-AFF3-4771-92CE-1E08729205E8}" type="sibTrans" cxnId="{7512C2A7-206E-45B7-9783-03709A759B78}">
      <dgm:prSet/>
      <dgm:spPr/>
      <dgm:t>
        <a:bodyPr/>
        <a:lstStyle/>
        <a:p>
          <a:endParaRPr lang="ru-RU"/>
        </a:p>
      </dgm:t>
    </dgm:pt>
    <dgm:pt modelId="{8055C371-9B8A-47F7-9659-447E039FB75B}" type="pres">
      <dgm:prSet presAssocID="{5ABC6FFE-F984-458A-951D-7B13CAB5200D}" presName="diagram" presStyleCnt="0">
        <dgm:presLayoutVars>
          <dgm:dir/>
          <dgm:resizeHandles val="exact"/>
        </dgm:presLayoutVars>
      </dgm:prSet>
      <dgm:spPr/>
    </dgm:pt>
    <dgm:pt modelId="{7C4392ED-DF27-467B-84CD-2E07D4B8BC8A}" type="pres">
      <dgm:prSet presAssocID="{3069E4B1-7543-46E9-8D95-E7AFF9666D8E}" presName="node" presStyleLbl="node1" presStyleIdx="0" presStyleCnt="5" custScaleX="107553" custScaleY="110240" custLinFactNeighborX="-371">
        <dgm:presLayoutVars>
          <dgm:bulletEnabled val="1"/>
        </dgm:presLayoutVars>
      </dgm:prSet>
      <dgm:spPr/>
    </dgm:pt>
    <dgm:pt modelId="{F23AFDEE-D3AD-46F9-833A-14E9E9CE9F05}" type="pres">
      <dgm:prSet presAssocID="{369FCDF7-A7E7-4885-A145-B827D1E11118}" presName="sibTrans" presStyleCnt="0"/>
      <dgm:spPr/>
    </dgm:pt>
    <dgm:pt modelId="{1DB4CA07-91F6-4E3D-9A8B-C4D2E2C2DD13}" type="pres">
      <dgm:prSet presAssocID="{AD679E59-7944-40BB-B18E-889C278AE75E}" presName="node" presStyleLbl="node1" presStyleIdx="1" presStyleCnt="5" custScaleX="114000" custScaleY="108289">
        <dgm:presLayoutVars>
          <dgm:bulletEnabled val="1"/>
        </dgm:presLayoutVars>
      </dgm:prSet>
      <dgm:spPr/>
    </dgm:pt>
    <dgm:pt modelId="{15A79D3A-7356-42F2-99A0-5093E4718E87}" type="pres">
      <dgm:prSet presAssocID="{22196AF6-0133-4C8C-B6D6-3DAC6B149D4C}" presName="sibTrans" presStyleCnt="0"/>
      <dgm:spPr/>
    </dgm:pt>
    <dgm:pt modelId="{8573032C-3B8D-4B10-BA00-F1BEAF4EE817}" type="pres">
      <dgm:prSet presAssocID="{CB2D389B-4E56-4C84-A6CB-5507BD6AC710}" presName="node" presStyleLbl="node1" presStyleIdx="2" presStyleCnt="5" custScaleX="107622" custScaleY="108290">
        <dgm:presLayoutVars>
          <dgm:bulletEnabled val="1"/>
        </dgm:presLayoutVars>
      </dgm:prSet>
      <dgm:spPr/>
    </dgm:pt>
    <dgm:pt modelId="{86F2D2F8-5205-45AD-ACB8-D94C90AF21D0}" type="pres">
      <dgm:prSet presAssocID="{523BA3F8-23A4-4B61-A3E2-E12FE582DE43}" presName="sibTrans" presStyleCnt="0"/>
      <dgm:spPr/>
    </dgm:pt>
    <dgm:pt modelId="{94B61DFF-3C2C-42DA-A7FE-8958CC97616E}" type="pres">
      <dgm:prSet presAssocID="{7E2FC591-D32E-4087-95D0-07E91A71007A}" presName="node" presStyleLbl="node1" presStyleIdx="3" presStyleCnt="5" custScaleX="136129" custScaleY="104968">
        <dgm:presLayoutVars>
          <dgm:bulletEnabled val="1"/>
        </dgm:presLayoutVars>
      </dgm:prSet>
      <dgm:spPr/>
    </dgm:pt>
    <dgm:pt modelId="{5A1AEC84-955B-4AD3-A1B2-E5A181EBA54C}" type="pres">
      <dgm:prSet presAssocID="{5A0B0D43-B4D7-47F2-95E9-2847747CCE44}" presName="sibTrans" presStyleCnt="0"/>
      <dgm:spPr/>
    </dgm:pt>
    <dgm:pt modelId="{E910262B-8A9F-404A-8141-C77EBA7B745C}" type="pres">
      <dgm:prSet presAssocID="{A7EA7111-9C3B-4A73-980C-81FDB17B6749}" presName="node" presStyleLbl="node1" presStyleIdx="4" presStyleCnt="5" custScaleX="114718" custScaleY="104481" custLinFactNeighborX="3483">
        <dgm:presLayoutVars>
          <dgm:bulletEnabled val="1"/>
        </dgm:presLayoutVars>
      </dgm:prSet>
      <dgm:spPr/>
    </dgm:pt>
  </dgm:ptLst>
  <dgm:cxnLst>
    <dgm:cxn modelId="{E94CB833-B523-48D4-94C1-FC972603DD51}" srcId="{5ABC6FFE-F984-458A-951D-7B13CAB5200D}" destId="{3069E4B1-7543-46E9-8D95-E7AFF9666D8E}" srcOrd="0" destOrd="0" parTransId="{1040D917-21D9-43BE-B56F-A09B71507AFF}" sibTransId="{369FCDF7-A7E7-4885-A145-B827D1E11118}"/>
    <dgm:cxn modelId="{CE1E6D45-A957-4585-8567-2A55FBD3BDDC}" type="presOf" srcId="{AD679E59-7944-40BB-B18E-889C278AE75E}" destId="{1DB4CA07-91F6-4E3D-9A8B-C4D2E2C2DD13}" srcOrd="0" destOrd="0" presId="urn:microsoft.com/office/officeart/2005/8/layout/default"/>
    <dgm:cxn modelId="{97C35970-4803-4F56-A906-237B35DB0A14}" srcId="{5ABC6FFE-F984-458A-951D-7B13CAB5200D}" destId="{AD679E59-7944-40BB-B18E-889C278AE75E}" srcOrd="1" destOrd="0" parTransId="{9B60AAEC-014A-402B-B270-AAF62E56EFB4}" sibTransId="{22196AF6-0133-4C8C-B6D6-3DAC6B149D4C}"/>
    <dgm:cxn modelId="{A54FC056-99EC-4EA9-A292-C13298DB76BE}" type="presOf" srcId="{5ABC6FFE-F984-458A-951D-7B13CAB5200D}" destId="{8055C371-9B8A-47F7-9659-447E039FB75B}" srcOrd="0" destOrd="0" presId="urn:microsoft.com/office/officeart/2005/8/layout/default"/>
    <dgm:cxn modelId="{D4E0AD8C-8A98-490A-83C7-8BE28CE2AA4A}" srcId="{5ABC6FFE-F984-458A-951D-7B13CAB5200D}" destId="{CB2D389B-4E56-4C84-A6CB-5507BD6AC710}" srcOrd="2" destOrd="0" parTransId="{87837CCC-7744-4032-883A-FD5AC877C0C0}" sibTransId="{523BA3F8-23A4-4B61-A3E2-E12FE582DE43}"/>
    <dgm:cxn modelId="{709B038D-3CB1-468B-9784-8D7D48AD863A}" srcId="{5ABC6FFE-F984-458A-951D-7B13CAB5200D}" destId="{7E2FC591-D32E-4087-95D0-07E91A71007A}" srcOrd="3" destOrd="0" parTransId="{48BAEE90-19E1-4577-B98A-34656D760C79}" sibTransId="{5A0B0D43-B4D7-47F2-95E9-2847747CCE44}"/>
    <dgm:cxn modelId="{AB5CAA9B-D1EF-42D8-8BF1-1BA2B4E77DCB}" type="presOf" srcId="{CB2D389B-4E56-4C84-A6CB-5507BD6AC710}" destId="{8573032C-3B8D-4B10-BA00-F1BEAF4EE817}" srcOrd="0" destOrd="0" presId="urn:microsoft.com/office/officeart/2005/8/layout/default"/>
    <dgm:cxn modelId="{7512C2A7-206E-45B7-9783-03709A759B78}" srcId="{5ABC6FFE-F984-458A-951D-7B13CAB5200D}" destId="{A7EA7111-9C3B-4A73-980C-81FDB17B6749}" srcOrd="4" destOrd="0" parTransId="{36F2AA3F-89C8-4293-A7B3-2E2C401E10A0}" sibTransId="{CC8F094B-AFF3-4771-92CE-1E08729205E8}"/>
    <dgm:cxn modelId="{E31E1DAA-7F2E-4ED4-8C4F-CC1F8FCA6CB6}" type="presOf" srcId="{A7EA7111-9C3B-4A73-980C-81FDB17B6749}" destId="{E910262B-8A9F-404A-8141-C77EBA7B745C}" srcOrd="0" destOrd="0" presId="urn:microsoft.com/office/officeart/2005/8/layout/default"/>
    <dgm:cxn modelId="{B663C9AA-0AEC-429F-9C6D-F6CACC3CC872}" type="presOf" srcId="{7E2FC591-D32E-4087-95D0-07E91A71007A}" destId="{94B61DFF-3C2C-42DA-A7FE-8958CC97616E}" srcOrd="0" destOrd="0" presId="urn:microsoft.com/office/officeart/2005/8/layout/default"/>
    <dgm:cxn modelId="{04D076BA-B264-4BDB-B325-EF3ED781C1AC}" type="presOf" srcId="{3069E4B1-7543-46E9-8D95-E7AFF9666D8E}" destId="{7C4392ED-DF27-467B-84CD-2E07D4B8BC8A}" srcOrd="0" destOrd="0" presId="urn:microsoft.com/office/officeart/2005/8/layout/default"/>
    <dgm:cxn modelId="{FE25BF4B-C7E3-4886-B530-9F5D9B1D4670}" type="presParOf" srcId="{8055C371-9B8A-47F7-9659-447E039FB75B}" destId="{7C4392ED-DF27-467B-84CD-2E07D4B8BC8A}" srcOrd="0" destOrd="0" presId="urn:microsoft.com/office/officeart/2005/8/layout/default"/>
    <dgm:cxn modelId="{835C7315-7BD0-44FB-BA80-7433F71B6494}" type="presParOf" srcId="{8055C371-9B8A-47F7-9659-447E039FB75B}" destId="{F23AFDEE-D3AD-46F9-833A-14E9E9CE9F05}" srcOrd="1" destOrd="0" presId="urn:microsoft.com/office/officeart/2005/8/layout/default"/>
    <dgm:cxn modelId="{F3A6C3E2-162E-4DDD-9F49-E5618ED2439B}" type="presParOf" srcId="{8055C371-9B8A-47F7-9659-447E039FB75B}" destId="{1DB4CA07-91F6-4E3D-9A8B-C4D2E2C2DD13}" srcOrd="2" destOrd="0" presId="urn:microsoft.com/office/officeart/2005/8/layout/default"/>
    <dgm:cxn modelId="{C338B950-5712-4416-B6AC-6AE81B074FE9}" type="presParOf" srcId="{8055C371-9B8A-47F7-9659-447E039FB75B}" destId="{15A79D3A-7356-42F2-99A0-5093E4718E87}" srcOrd="3" destOrd="0" presId="urn:microsoft.com/office/officeart/2005/8/layout/default"/>
    <dgm:cxn modelId="{599D53C1-03DB-4FFE-B3AD-5D93AB6D107E}" type="presParOf" srcId="{8055C371-9B8A-47F7-9659-447E039FB75B}" destId="{8573032C-3B8D-4B10-BA00-F1BEAF4EE817}" srcOrd="4" destOrd="0" presId="urn:microsoft.com/office/officeart/2005/8/layout/default"/>
    <dgm:cxn modelId="{1CEB3001-4CFB-4FC8-9180-3281A0EE40A0}" type="presParOf" srcId="{8055C371-9B8A-47F7-9659-447E039FB75B}" destId="{86F2D2F8-5205-45AD-ACB8-D94C90AF21D0}" srcOrd="5" destOrd="0" presId="urn:microsoft.com/office/officeart/2005/8/layout/default"/>
    <dgm:cxn modelId="{FDF7027A-FF00-4216-BF8A-0181960752B6}" type="presParOf" srcId="{8055C371-9B8A-47F7-9659-447E039FB75B}" destId="{94B61DFF-3C2C-42DA-A7FE-8958CC97616E}" srcOrd="6" destOrd="0" presId="urn:microsoft.com/office/officeart/2005/8/layout/default"/>
    <dgm:cxn modelId="{52BADC48-D4B1-49C9-8C22-B18FE3937AA9}" type="presParOf" srcId="{8055C371-9B8A-47F7-9659-447E039FB75B}" destId="{5A1AEC84-955B-4AD3-A1B2-E5A181EBA54C}" srcOrd="7" destOrd="0" presId="urn:microsoft.com/office/officeart/2005/8/layout/default"/>
    <dgm:cxn modelId="{6E9108AA-1501-4279-B926-F5CEDAC67AB2}" type="presParOf" srcId="{8055C371-9B8A-47F7-9659-447E039FB75B}" destId="{E910262B-8A9F-404A-8141-C77EBA7B745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1C7E30-BA6D-45EC-A540-3C6BBFAF228B}" type="doc">
      <dgm:prSet loTypeId="urn:microsoft.com/office/officeart/2005/8/layout/chevron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E16993-53A4-43A6-8C8C-64446F04BB0D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ru-RU" sz="28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Федеральная просветительская программа «Знаю Россию – служу Отечеству»</a:t>
          </a:r>
        </a:p>
        <a:p>
          <a:r>
            <a:rPr lang="ru-RU" sz="1200" b="0" i="0" dirty="0">
              <a:solidFill>
                <a:schemeClr val="tx1"/>
              </a:solidFill>
            </a:rPr>
            <a:t>✱</a:t>
          </a:r>
          <a:r>
            <a:rPr lang="ru-RU" sz="2000" b="1" i="1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запущена в марте 2016 года </a:t>
          </a:r>
          <a:endParaRPr lang="ru-RU" sz="2000" b="1" i="1" dirty="0"/>
        </a:p>
      </dgm:t>
    </dgm:pt>
    <dgm:pt modelId="{B1F691A8-AD68-4D34-89CD-A66DEC4F309C}" type="parTrans" cxnId="{35D1C22B-AC83-42DA-80D0-D2475C0D3C5A}">
      <dgm:prSet/>
      <dgm:spPr/>
      <dgm:t>
        <a:bodyPr/>
        <a:lstStyle/>
        <a:p>
          <a:endParaRPr lang="ru-RU"/>
        </a:p>
      </dgm:t>
    </dgm:pt>
    <dgm:pt modelId="{93E46EBA-8D37-47C7-AC88-27122A884FAE}" type="sibTrans" cxnId="{35D1C22B-AC83-42DA-80D0-D2475C0D3C5A}">
      <dgm:prSet/>
      <dgm:spPr/>
      <dgm:t>
        <a:bodyPr/>
        <a:lstStyle/>
        <a:p>
          <a:endParaRPr lang="ru-RU"/>
        </a:p>
      </dgm:t>
    </dgm:pt>
    <dgm:pt modelId="{DC554370-776E-4150-BCFD-1AA22B7D6C7E}">
      <dgm:prSet/>
      <dgm:spPr/>
      <dgm:t>
        <a:bodyPr/>
        <a:lstStyle/>
        <a:p>
          <a:pPr algn="just"/>
          <a:r>
            <a:rPr lang="ru-RU" i="0" dirty="0">
              <a:latin typeface="+mn-lt"/>
            </a:rPr>
            <a:t>Патриотическое воспитание </a:t>
          </a:r>
          <a:r>
            <a:rPr lang="ru-RU" dirty="0">
              <a:latin typeface="+mn-lt"/>
            </a:rPr>
            <a:t>молодежи;</a:t>
          </a:r>
        </a:p>
      </dgm:t>
    </dgm:pt>
    <dgm:pt modelId="{191655B3-8F90-495B-BF05-B58B9BD7507E}" type="parTrans" cxnId="{CAF8F0B1-2A39-438F-A324-CCC56F840155}">
      <dgm:prSet/>
      <dgm:spPr/>
      <dgm:t>
        <a:bodyPr/>
        <a:lstStyle/>
        <a:p>
          <a:endParaRPr lang="ru-RU"/>
        </a:p>
      </dgm:t>
    </dgm:pt>
    <dgm:pt modelId="{D3D230DC-D31C-4100-A274-9D67AAB43922}" type="sibTrans" cxnId="{CAF8F0B1-2A39-438F-A324-CCC56F840155}">
      <dgm:prSet/>
      <dgm:spPr/>
      <dgm:t>
        <a:bodyPr/>
        <a:lstStyle/>
        <a:p>
          <a:endParaRPr lang="ru-RU"/>
        </a:p>
      </dgm:t>
    </dgm:pt>
    <dgm:pt modelId="{BA5FE8A7-1730-4AE2-9EE4-1B42CBFE5317}">
      <dgm:prSet/>
      <dgm:spPr/>
      <dgm:t>
        <a:bodyPr/>
        <a:lstStyle/>
        <a:p>
          <a:pPr algn="just"/>
          <a:r>
            <a:rPr lang="ru-RU" dirty="0">
              <a:latin typeface="+mn-lt"/>
            </a:rPr>
            <a:t>формирование единой российской гражданской нации, национально-государственной идентичности, воспитание толерантности к представителям различных этносов, межнационального сотрудничества;</a:t>
          </a:r>
        </a:p>
      </dgm:t>
    </dgm:pt>
    <dgm:pt modelId="{991BC818-1068-4700-9B26-AABDF603D4D4}" type="parTrans" cxnId="{5B437150-3385-4C00-B076-243A56330AC4}">
      <dgm:prSet/>
      <dgm:spPr/>
      <dgm:t>
        <a:bodyPr/>
        <a:lstStyle/>
        <a:p>
          <a:endParaRPr lang="ru-RU"/>
        </a:p>
      </dgm:t>
    </dgm:pt>
    <dgm:pt modelId="{804F5EA6-3681-465F-9AA0-AFFAD40A4A9A}" type="sibTrans" cxnId="{5B437150-3385-4C00-B076-243A56330AC4}">
      <dgm:prSet/>
      <dgm:spPr/>
      <dgm:t>
        <a:bodyPr/>
        <a:lstStyle/>
        <a:p>
          <a:endParaRPr lang="ru-RU"/>
        </a:p>
      </dgm:t>
    </dgm:pt>
    <dgm:pt modelId="{30070829-1A65-499D-A59A-3BBC76E01DEA}">
      <dgm:prSet/>
      <dgm:spPr/>
      <dgm:t>
        <a:bodyPr/>
        <a:lstStyle/>
        <a:p>
          <a:pPr algn="just"/>
          <a:r>
            <a:rPr lang="ru-RU" dirty="0">
              <a:latin typeface="+mn-lt"/>
            </a:rPr>
            <a:t>развитие интереса молодежи к историческому и культурному наследию России;</a:t>
          </a:r>
        </a:p>
      </dgm:t>
    </dgm:pt>
    <dgm:pt modelId="{32064242-8EF1-40FA-8D3F-8DC7DB0CC1FF}" type="parTrans" cxnId="{44182B9D-2F9A-4733-99C6-D703B4AAE6CD}">
      <dgm:prSet/>
      <dgm:spPr/>
      <dgm:t>
        <a:bodyPr/>
        <a:lstStyle/>
        <a:p>
          <a:endParaRPr lang="ru-RU"/>
        </a:p>
      </dgm:t>
    </dgm:pt>
    <dgm:pt modelId="{6521F7D7-D54D-46B6-ACB8-BD1A79E9663D}" type="sibTrans" cxnId="{44182B9D-2F9A-4733-99C6-D703B4AAE6CD}">
      <dgm:prSet/>
      <dgm:spPr/>
      <dgm:t>
        <a:bodyPr/>
        <a:lstStyle/>
        <a:p>
          <a:endParaRPr lang="ru-RU"/>
        </a:p>
      </dgm:t>
    </dgm:pt>
    <dgm:pt modelId="{B445239F-2177-4FDF-B6B8-68D83881D610}">
      <dgm:prSet/>
      <dgm:spPr/>
      <dgm:t>
        <a:bodyPr/>
        <a:lstStyle/>
        <a:p>
          <a:pPr algn="just"/>
          <a:r>
            <a:rPr lang="ru-RU" dirty="0">
              <a:latin typeface="+mn-lt"/>
            </a:rPr>
            <a:t>с административно- территориальным устройством связаны практически все фундаментальные явления политико-правовой и социально – экономической жизни современного общества и государства;</a:t>
          </a:r>
        </a:p>
      </dgm:t>
    </dgm:pt>
    <dgm:pt modelId="{719AA200-BD09-4DA6-BB9B-055735F3A87A}" type="parTrans" cxnId="{B2486307-7093-46A9-BCFD-268F324D8C9D}">
      <dgm:prSet/>
      <dgm:spPr/>
      <dgm:t>
        <a:bodyPr/>
        <a:lstStyle/>
        <a:p>
          <a:endParaRPr lang="ru-RU"/>
        </a:p>
      </dgm:t>
    </dgm:pt>
    <dgm:pt modelId="{7E67607D-FE1E-43EA-ACE7-A4F522F78508}" type="sibTrans" cxnId="{B2486307-7093-46A9-BCFD-268F324D8C9D}">
      <dgm:prSet/>
      <dgm:spPr/>
      <dgm:t>
        <a:bodyPr/>
        <a:lstStyle/>
        <a:p>
          <a:endParaRPr lang="ru-RU"/>
        </a:p>
      </dgm:t>
    </dgm:pt>
    <dgm:pt modelId="{274496D3-07D2-47A6-81FD-A7FA1CB6F597}">
      <dgm:prSet/>
      <dgm:spPr/>
      <dgm:t>
        <a:bodyPr/>
        <a:lstStyle/>
        <a:p>
          <a:pPr algn="just"/>
          <a:r>
            <a:rPr lang="ru-RU" dirty="0">
              <a:latin typeface="+mn-lt"/>
            </a:rPr>
            <a:t>административно-территориальное устройство России теснейшим образом связано с развитием рыночной экономики, рациональным размещением производительных сил, с условиями и задачами социально-экономического развития общества, с повышением социальной активности граждан.</a:t>
          </a:r>
        </a:p>
      </dgm:t>
    </dgm:pt>
    <dgm:pt modelId="{25E4B8E4-C515-47EB-87EC-A1252B18760D}" type="parTrans" cxnId="{DFC6CA4F-EA07-4D6B-8977-CB81447A3D21}">
      <dgm:prSet/>
      <dgm:spPr/>
      <dgm:t>
        <a:bodyPr/>
        <a:lstStyle/>
        <a:p>
          <a:endParaRPr lang="ru-RU"/>
        </a:p>
      </dgm:t>
    </dgm:pt>
    <dgm:pt modelId="{B47A07B4-5428-4039-BD25-A76FD2EF1FE0}" type="sibTrans" cxnId="{DFC6CA4F-EA07-4D6B-8977-CB81447A3D21}">
      <dgm:prSet/>
      <dgm:spPr/>
      <dgm:t>
        <a:bodyPr/>
        <a:lstStyle/>
        <a:p>
          <a:endParaRPr lang="ru-RU"/>
        </a:p>
      </dgm:t>
    </dgm:pt>
    <dgm:pt modelId="{180F3A74-6798-4C9D-92F5-157A44EC0681}" type="pres">
      <dgm:prSet presAssocID="{321C7E30-BA6D-45EC-A540-3C6BBFAF228B}" presName="linearFlow" presStyleCnt="0">
        <dgm:presLayoutVars>
          <dgm:dir/>
          <dgm:animLvl val="lvl"/>
          <dgm:resizeHandles val="exact"/>
        </dgm:presLayoutVars>
      </dgm:prSet>
      <dgm:spPr/>
    </dgm:pt>
    <dgm:pt modelId="{3E649006-429C-4B92-81C0-AFEA32B0FD79}" type="pres">
      <dgm:prSet presAssocID="{5CE16993-53A4-43A6-8C8C-64446F04BB0D}" presName="composite" presStyleCnt="0"/>
      <dgm:spPr/>
    </dgm:pt>
    <dgm:pt modelId="{A0C6AE10-0314-448D-8040-A22D4729E611}" type="pres">
      <dgm:prSet presAssocID="{5CE16993-53A4-43A6-8C8C-64446F04BB0D}" presName="parentText" presStyleLbl="alignNode1" presStyleIdx="0" presStyleCnt="1" custLinFactNeighborX="-6899" custLinFactNeighborY="204">
        <dgm:presLayoutVars>
          <dgm:chMax val="1"/>
          <dgm:bulletEnabled val="1"/>
        </dgm:presLayoutVars>
      </dgm:prSet>
      <dgm:spPr/>
    </dgm:pt>
    <dgm:pt modelId="{F6F0D7A6-BADD-4209-AB41-4F359D4A9DB7}" type="pres">
      <dgm:prSet presAssocID="{5CE16993-53A4-43A6-8C8C-64446F04BB0D}" presName="descendantText" presStyleLbl="alignAcc1" presStyleIdx="0" presStyleCnt="1" custLinFactNeighborX="1542" custLinFactNeighborY="262">
        <dgm:presLayoutVars>
          <dgm:bulletEnabled val="1"/>
        </dgm:presLayoutVars>
      </dgm:prSet>
      <dgm:spPr/>
    </dgm:pt>
  </dgm:ptLst>
  <dgm:cxnLst>
    <dgm:cxn modelId="{B2486307-7093-46A9-BCFD-268F324D8C9D}" srcId="{5CE16993-53A4-43A6-8C8C-64446F04BB0D}" destId="{B445239F-2177-4FDF-B6B8-68D83881D610}" srcOrd="3" destOrd="0" parTransId="{719AA200-BD09-4DA6-BB9B-055735F3A87A}" sibTransId="{7E67607D-FE1E-43EA-ACE7-A4F522F78508}"/>
    <dgm:cxn modelId="{1E64D015-FCC6-4659-880D-C4F89471DBB1}" type="presOf" srcId="{DC554370-776E-4150-BCFD-1AA22B7D6C7E}" destId="{F6F0D7A6-BADD-4209-AB41-4F359D4A9DB7}" srcOrd="0" destOrd="0" presId="urn:microsoft.com/office/officeart/2005/8/layout/chevron2"/>
    <dgm:cxn modelId="{4F802820-2D03-4030-9C77-5ED21E0B8915}" type="presOf" srcId="{B445239F-2177-4FDF-B6B8-68D83881D610}" destId="{F6F0D7A6-BADD-4209-AB41-4F359D4A9DB7}" srcOrd="0" destOrd="3" presId="urn:microsoft.com/office/officeart/2005/8/layout/chevron2"/>
    <dgm:cxn modelId="{35D1C22B-AC83-42DA-80D0-D2475C0D3C5A}" srcId="{321C7E30-BA6D-45EC-A540-3C6BBFAF228B}" destId="{5CE16993-53A4-43A6-8C8C-64446F04BB0D}" srcOrd="0" destOrd="0" parTransId="{B1F691A8-AD68-4D34-89CD-A66DEC4F309C}" sibTransId="{93E46EBA-8D37-47C7-AC88-27122A884FAE}"/>
    <dgm:cxn modelId="{E70C1066-C493-4B39-87D8-CF023500FDF4}" type="presOf" srcId="{321C7E30-BA6D-45EC-A540-3C6BBFAF228B}" destId="{180F3A74-6798-4C9D-92F5-157A44EC0681}" srcOrd="0" destOrd="0" presId="urn:microsoft.com/office/officeart/2005/8/layout/chevron2"/>
    <dgm:cxn modelId="{DFC6CA4F-EA07-4D6B-8977-CB81447A3D21}" srcId="{5CE16993-53A4-43A6-8C8C-64446F04BB0D}" destId="{274496D3-07D2-47A6-81FD-A7FA1CB6F597}" srcOrd="4" destOrd="0" parTransId="{25E4B8E4-C515-47EB-87EC-A1252B18760D}" sibTransId="{B47A07B4-5428-4039-BD25-A76FD2EF1FE0}"/>
    <dgm:cxn modelId="{5B437150-3385-4C00-B076-243A56330AC4}" srcId="{5CE16993-53A4-43A6-8C8C-64446F04BB0D}" destId="{BA5FE8A7-1730-4AE2-9EE4-1B42CBFE5317}" srcOrd="1" destOrd="0" parTransId="{991BC818-1068-4700-9B26-AABDF603D4D4}" sibTransId="{804F5EA6-3681-465F-9AA0-AFFAD40A4A9A}"/>
    <dgm:cxn modelId="{44182B9D-2F9A-4733-99C6-D703B4AAE6CD}" srcId="{5CE16993-53A4-43A6-8C8C-64446F04BB0D}" destId="{30070829-1A65-499D-A59A-3BBC76E01DEA}" srcOrd="2" destOrd="0" parTransId="{32064242-8EF1-40FA-8D3F-8DC7DB0CC1FF}" sibTransId="{6521F7D7-D54D-46B6-ACB8-BD1A79E9663D}"/>
    <dgm:cxn modelId="{CAF8F0B1-2A39-438F-A324-CCC56F840155}" srcId="{5CE16993-53A4-43A6-8C8C-64446F04BB0D}" destId="{DC554370-776E-4150-BCFD-1AA22B7D6C7E}" srcOrd="0" destOrd="0" parTransId="{191655B3-8F90-495B-BF05-B58B9BD7507E}" sibTransId="{D3D230DC-D31C-4100-A274-9D67AAB43922}"/>
    <dgm:cxn modelId="{62DB6BE7-D254-4B99-B5C1-FBBD6A43EB7C}" type="presOf" srcId="{274496D3-07D2-47A6-81FD-A7FA1CB6F597}" destId="{F6F0D7A6-BADD-4209-AB41-4F359D4A9DB7}" srcOrd="0" destOrd="4" presId="urn:microsoft.com/office/officeart/2005/8/layout/chevron2"/>
    <dgm:cxn modelId="{3B9849EA-D510-4E1A-A4A8-B53BB9412E9E}" type="presOf" srcId="{5CE16993-53A4-43A6-8C8C-64446F04BB0D}" destId="{A0C6AE10-0314-448D-8040-A22D4729E611}" srcOrd="0" destOrd="0" presId="urn:microsoft.com/office/officeart/2005/8/layout/chevron2"/>
    <dgm:cxn modelId="{8FCAA8ED-0440-4421-BCBE-360C96FEF255}" type="presOf" srcId="{30070829-1A65-499D-A59A-3BBC76E01DEA}" destId="{F6F0D7A6-BADD-4209-AB41-4F359D4A9DB7}" srcOrd="0" destOrd="2" presId="urn:microsoft.com/office/officeart/2005/8/layout/chevron2"/>
    <dgm:cxn modelId="{C97CDFF1-A807-4456-A6FE-3F718E1DDEC8}" type="presOf" srcId="{BA5FE8A7-1730-4AE2-9EE4-1B42CBFE5317}" destId="{F6F0D7A6-BADD-4209-AB41-4F359D4A9DB7}" srcOrd="0" destOrd="1" presId="urn:microsoft.com/office/officeart/2005/8/layout/chevron2"/>
    <dgm:cxn modelId="{50EF0840-6242-49D8-B714-EB9C8B96C55D}" type="presParOf" srcId="{180F3A74-6798-4C9D-92F5-157A44EC0681}" destId="{3E649006-429C-4B92-81C0-AFEA32B0FD79}" srcOrd="0" destOrd="0" presId="urn:microsoft.com/office/officeart/2005/8/layout/chevron2"/>
    <dgm:cxn modelId="{DDD330A0-3650-43FB-9090-F4F3E069628D}" type="presParOf" srcId="{3E649006-429C-4B92-81C0-AFEA32B0FD79}" destId="{A0C6AE10-0314-448D-8040-A22D4729E611}" srcOrd="0" destOrd="0" presId="urn:microsoft.com/office/officeart/2005/8/layout/chevron2"/>
    <dgm:cxn modelId="{25418179-32F4-4B3C-895C-DF569C7C85D6}" type="presParOf" srcId="{3E649006-429C-4B92-81C0-AFEA32B0FD79}" destId="{F6F0D7A6-BADD-4209-AB41-4F359D4A9DB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09A592-5663-4539-92A7-060C8DDD7EC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03D2A04-FE09-43A5-96BD-78BE936F4EF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/>
          <a:r>
            <a:rPr lang="ru-RU" sz="1900" b="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! С момента создания </a:t>
          </a:r>
          <a:r>
            <a:rPr lang="ru-RU" sz="1900" b="0" spc="-75" dirty="0" err="1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спилс</a:t>
          </a:r>
          <a:r>
            <a:rPr lang="ru-RU" sz="1900" b="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-карт (с 2014 года) проводятся соревнования по их скоростной сборке. </a:t>
          </a:r>
          <a:r>
            <a:rPr lang="ru-RU" sz="19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В ходе проведения турниров по скоростной сборке </a:t>
          </a:r>
          <a:r>
            <a:rPr lang="ru-RU" sz="1900" spc="-75" dirty="0" err="1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спилс</a:t>
          </a:r>
          <a:r>
            <a:rPr lang="ru-RU" sz="19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-карт была выявлена удручающая картина - 2/3 участников не смогли собрать карту России без подсказок ввиду отсутствия знаний федеративного устройства своей страны</a:t>
          </a:r>
          <a:endParaRPr lang="ru-RU" sz="1900" dirty="0"/>
        </a:p>
      </dgm:t>
    </dgm:pt>
    <dgm:pt modelId="{7A7E237E-6999-4D6F-941C-FE5BFDD90F63}" type="parTrans" cxnId="{11608B0F-12CB-4E68-B987-FBF2ABC5DD89}">
      <dgm:prSet/>
      <dgm:spPr/>
      <dgm:t>
        <a:bodyPr/>
        <a:lstStyle/>
        <a:p>
          <a:endParaRPr lang="ru-RU"/>
        </a:p>
      </dgm:t>
    </dgm:pt>
    <dgm:pt modelId="{F36AF2F1-3157-4C92-92B4-53CF6DA0CE4B}" type="sibTrans" cxnId="{11608B0F-12CB-4E68-B987-FBF2ABC5DD89}">
      <dgm:prSet/>
      <dgm:spPr/>
      <dgm:t>
        <a:bodyPr/>
        <a:lstStyle/>
        <a:p>
          <a:endParaRPr lang="ru-RU"/>
        </a:p>
      </dgm:t>
    </dgm:pt>
    <dgm:pt modelId="{EB0A21EF-1CCF-4D3C-BF35-F3CDD70C674F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/>
          <a:r>
            <a:rPr lang="ru-RU" sz="19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! Собрать </a:t>
          </a:r>
          <a:r>
            <a:rPr lang="ru-RU" sz="1900" spc="-75" dirty="0" err="1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спилс</a:t>
          </a:r>
          <a:r>
            <a:rPr lang="ru-RU" sz="19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-карту - задача не из легких. Собрать её быстро – для настоящих знатоков географии</a:t>
          </a:r>
          <a:endParaRPr lang="ru-RU" sz="1900" dirty="0"/>
        </a:p>
      </dgm:t>
    </dgm:pt>
    <dgm:pt modelId="{7F0E4D29-DD51-4CA8-9438-2D197728D862}" type="parTrans" cxnId="{C1466166-A5A4-4CBE-A447-DFD515DF01A3}">
      <dgm:prSet/>
      <dgm:spPr/>
      <dgm:t>
        <a:bodyPr/>
        <a:lstStyle/>
        <a:p>
          <a:endParaRPr lang="ru-RU"/>
        </a:p>
      </dgm:t>
    </dgm:pt>
    <dgm:pt modelId="{D241B99E-2DEE-4FD7-B0D1-49DD366B65F3}" type="sibTrans" cxnId="{C1466166-A5A4-4CBE-A447-DFD515DF01A3}">
      <dgm:prSet/>
      <dgm:spPr/>
      <dgm:t>
        <a:bodyPr/>
        <a:lstStyle/>
        <a:p>
          <a:endParaRPr lang="ru-RU"/>
        </a:p>
      </dgm:t>
    </dgm:pt>
    <dgm:pt modelId="{DBEACB7F-5874-48CA-8510-452A019D6EEF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just"/>
          <a:r>
            <a:rPr lang="ru-RU" sz="19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! Со знаний по географии, истории и культуры страны начинается воспитание патриотизма и формирование общероссийской гражданской идентичности</a:t>
          </a:r>
          <a:endParaRPr lang="ru-RU" sz="1900" dirty="0"/>
        </a:p>
      </dgm:t>
    </dgm:pt>
    <dgm:pt modelId="{25DFBF8B-4866-460C-9310-6B8BD5E4F2D5}" type="parTrans" cxnId="{054EEA5B-694E-4127-B08F-AA66A39B2C2A}">
      <dgm:prSet/>
      <dgm:spPr/>
      <dgm:t>
        <a:bodyPr/>
        <a:lstStyle/>
        <a:p>
          <a:endParaRPr lang="ru-RU"/>
        </a:p>
      </dgm:t>
    </dgm:pt>
    <dgm:pt modelId="{D940E319-2506-4306-8023-0351BC37F63A}" type="sibTrans" cxnId="{054EEA5B-694E-4127-B08F-AA66A39B2C2A}">
      <dgm:prSet/>
      <dgm:spPr/>
      <dgm:t>
        <a:bodyPr/>
        <a:lstStyle/>
        <a:p>
          <a:endParaRPr lang="ru-RU"/>
        </a:p>
      </dgm:t>
    </dgm:pt>
    <dgm:pt modelId="{B49CDC6C-EC15-4013-A204-48A929C9E94F}" type="pres">
      <dgm:prSet presAssocID="{B109A592-5663-4539-92A7-060C8DDD7EC2}" presName="Name0" presStyleCnt="0">
        <dgm:presLayoutVars>
          <dgm:chMax val="7"/>
          <dgm:chPref val="7"/>
          <dgm:dir/>
        </dgm:presLayoutVars>
      </dgm:prSet>
      <dgm:spPr/>
    </dgm:pt>
    <dgm:pt modelId="{C1E4D253-482D-438A-A2FD-B897386F8264}" type="pres">
      <dgm:prSet presAssocID="{B109A592-5663-4539-92A7-060C8DDD7EC2}" presName="Name1" presStyleCnt="0"/>
      <dgm:spPr/>
    </dgm:pt>
    <dgm:pt modelId="{A1D7ABF7-4065-4B2E-9F32-61B1F1DE60D7}" type="pres">
      <dgm:prSet presAssocID="{B109A592-5663-4539-92A7-060C8DDD7EC2}" presName="cycle" presStyleCnt="0"/>
      <dgm:spPr/>
    </dgm:pt>
    <dgm:pt modelId="{06FFB788-DCA6-4C3F-B624-ED3AF760B2BA}" type="pres">
      <dgm:prSet presAssocID="{B109A592-5663-4539-92A7-060C8DDD7EC2}" presName="srcNode" presStyleLbl="node1" presStyleIdx="0" presStyleCnt="3"/>
      <dgm:spPr/>
    </dgm:pt>
    <dgm:pt modelId="{2339C70F-8918-4894-8379-70B3C790E4B9}" type="pres">
      <dgm:prSet presAssocID="{B109A592-5663-4539-92A7-060C8DDD7EC2}" presName="conn" presStyleLbl="parChTrans1D2" presStyleIdx="0" presStyleCnt="1"/>
      <dgm:spPr/>
    </dgm:pt>
    <dgm:pt modelId="{EC30823F-C39C-465D-A063-24EDBA71A982}" type="pres">
      <dgm:prSet presAssocID="{B109A592-5663-4539-92A7-060C8DDD7EC2}" presName="extraNode" presStyleLbl="node1" presStyleIdx="0" presStyleCnt="3"/>
      <dgm:spPr/>
    </dgm:pt>
    <dgm:pt modelId="{95B45CCB-69B5-4D85-A03C-96562B52060B}" type="pres">
      <dgm:prSet presAssocID="{B109A592-5663-4539-92A7-060C8DDD7EC2}" presName="dstNode" presStyleLbl="node1" presStyleIdx="0" presStyleCnt="3"/>
      <dgm:spPr/>
    </dgm:pt>
    <dgm:pt modelId="{1BFB5C9F-2BFF-4AE0-9D07-0C7362675702}" type="pres">
      <dgm:prSet presAssocID="{603D2A04-FE09-43A5-96BD-78BE936F4EFC}" presName="text_1" presStyleLbl="node1" presStyleIdx="0" presStyleCnt="3" custScaleY="153409">
        <dgm:presLayoutVars>
          <dgm:bulletEnabled val="1"/>
        </dgm:presLayoutVars>
      </dgm:prSet>
      <dgm:spPr/>
    </dgm:pt>
    <dgm:pt modelId="{874CA871-0B9D-46C6-9901-EB596B34365A}" type="pres">
      <dgm:prSet presAssocID="{603D2A04-FE09-43A5-96BD-78BE936F4EFC}" presName="accent_1" presStyleCnt="0"/>
      <dgm:spPr/>
    </dgm:pt>
    <dgm:pt modelId="{982C8561-CA5B-423C-84F7-DEBA64FCB6EF}" type="pres">
      <dgm:prSet presAssocID="{603D2A04-FE09-43A5-96BD-78BE936F4EFC}" presName="accentRepeatNode" presStyleLbl="solidFgAcc1" presStyleIdx="0" presStyleCnt="3"/>
      <dgm:spPr/>
    </dgm:pt>
    <dgm:pt modelId="{24638069-1C8C-451B-9EE5-745B9520BFBA}" type="pres">
      <dgm:prSet presAssocID="{EB0A21EF-1CCF-4D3C-BF35-F3CDD70C674F}" presName="text_2" presStyleLbl="node1" presStyleIdx="1" presStyleCnt="3">
        <dgm:presLayoutVars>
          <dgm:bulletEnabled val="1"/>
        </dgm:presLayoutVars>
      </dgm:prSet>
      <dgm:spPr/>
    </dgm:pt>
    <dgm:pt modelId="{F03D4BA3-296A-4BE1-A4EC-364C8FEE8F25}" type="pres">
      <dgm:prSet presAssocID="{EB0A21EF-1CCF-4D3C-BF35-F3CDD70C674F}" presName="accent_2" presStyleCnt="0"/>
      <dgm:spPr/>
    </dgm:pt>
    <dgm:pt modelId="{E1562422-441C-4F77-80A0-9713D0A288CA}" type="pres">
      <dgm:prSet presAssocID="{EB0A21EF-1CCF-4D3C-BF35-F3CDD70C674F}" presName="accentRepeatNode" presStyleLbl="solidFgAcc1" presStyleIdx="1" presStyleCnt="3" custLinFactNeighborX="-1906" custLinFactNeighborY="-190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EA1F01-7B7A-40F5-A0D2-81C7B50B9DA4}" type="pres">
      <dgm:prSet presAssocID="{DBEACB7F-5874-48CA-8510-452A019D6EEF}" presName="text_3" presStyleLbl="node1" presStyleIdx="2" presStyleCnt="3">
        <dgm:presLayoutVars>
          <dgm:bulletEnabled val="1"/>
        </dgm:presLayoutVars>
      </dgm:prSet>
      <dgm:spPr/>
    </dgm:pt>
    <dgm:pt modelId="{9C22BFA8-0B65-4CE7-B753-70B656708622}" type="pres">
      <dgm:prSet presAssocID="{DBEACB7F-5874-48CA-8510-452A019D6EEF}" presName="accent_3" presStyleCnt="0"/>
      <dgm:spPr/>
    </dgm:pt>
    <dgm:pt modelId="{5E5439FC-AE76-4B6A-BFF2-1B8A86AB61DA}" type="pres">
      <dgm:prSet presAssocID="{DBEACB7F-5874-48CA-8510-452A019D6EEF}" presName="accentRepeatNode" presStyleLbl="solidFgAcc1" presStyleIdx="2" presStyleCnt="3"/>
      <dgm:spPr/>
    </dgm:pt>
  </dgm:ptLst>
  <dgm:cxnLst>
    <dgm:cxn modelId="{E96B0B0B-EB25-4FD0-A4D1-AFB67E0D6393}" type="presOf" srcId="{B109A592-5663-4539-92A7-060C8DDD7EC2}" destId="{B49CDC6C-EC15-4013-A204-48A929C9E94F}" srcOrd="0" destOrd="0" presId="urn:microsoft.com/office/officeart/2008/layout/VerticalCurvedList"/>
    <dgm:cxn modelId="{11608B0F-12CB-4E68-B987-FBF2ABC5DD89}" srcId="{B109A592-5663-4539-92A7-060C8DDD7EC2}" destId="{603D2A04-FE09-43A5-96BD-78BE936F4EFC}" srcOrd="0" destOrd="0" parTransId="{7A7E237E-6999-4D6F-941C-FE5BFDD90F63}" sibTransId="{F36AF2F1-3157-4C92-92B4-53CF6DA0CE4B}"/>
    <dgm:cxn modelId="{4810C630-AD1C-4C89-B013-021AE8317485}" type="presOf" srcId="{DBEACB7F-5874-48CA-8510-452A019D6EEF}" destId="{CDEA1F01-7B7A-40F5-A0D2-81C7B50B9DA4}" srcOrd="0" destOrd="0" presId="urn:microsoft.com/office/officeart/2008/layout/VerticalCurvedList"/>
    <dgm:cxn modelId="{054EEA5B-694E-4127-B08F-AA66A39B2C2A}" srcId="{B109A592-5663-4539-92A7-060C8DDD7EC2}" destId="{DBEACB7F-5874-48CA-8510-452A019D6EEF}" srcOrd="2" destOrd="0" parTransId="{25DFBF8B-4866-460C-9310-6B8BD5E4F2D5}" sibTransId="{D940E319-2506-4306-8023-0351BC37F63A}"/>
    <dgm:cxn modelId="{C1466166-A5A4-4CBE-A447-DFD515DF01A3}" srcId="{B109A592-5663-4539-92A7-060C8DDD7EC2}" destId="{EB0A21EF-1CCF-4D3C-BF35-F3CDD70C674F}" srcOrd="1" destOrd="0" parTransId="{7F0E4D29-DD51-4CA8-9438-2D197728D862}" sibTransId="{D241B99E-2DEE-4FD7-B0D1-49DD366B65F3}"/>
    <dgm:cxn modelId="{4FA9FCAE-9F4E-48B1-8835-842EFEA42EFC}" type="presOf" srcId="{603D2A04-FE09-43A5-96BD-78BE936F4EFC}" destId="{1BFB5C9F-2BFF-4AE0-9D07-0C7362675702}" srcOrd="0" destOrd="0" presId="urn:microsoft.com/office/officeart/2008/layout/VerticalCurvedList"/>
    <dgm:cxn modelId="{AFB2DAD0-438D-4516-AA03-25C411B367D7}" type="presOf" srcId="{EB0A21EF-1CCF-4D3C-BF35-F3CDD70C674F}" destId="{24638069-1C8C-451B-9EE5-745B9520BFBA}" srcOrd="0" destOrd="0" presId="urn:microsoft.com/office/officeart/2008/layout/VerticalCurvedList"/>
    <dgm:cxn modelId="{79F065F8-E5D2-46CC-BC5A-401E4AC1B837}" type="presOf" srcId="{F36AF2F1-3157-4C92-92B4-53CF6DA0CE4B}" destId="{2339C70F-8918-4894-8379-70B3C790E4B9}" srcOrd="0" destOrd="0" presId="urn:microsoft.com/office/officeart/2008/layout/VerticalCurvedList"/>
    <dgm:cxn modelId="{1FEDBEE8-BEE3-4501-88D1-DDE176FEBEA8}" type="presParOf" srcId="{B49CDC6C-EC15-4013-A204-48A929C9E94F}" destId="{C1E4D253-482D-438A-A2FD-B897386F8264}" srcOrd="0" destOrd="0" presId="urn:microsoft.com/office/officeart/2008/layout/VerticalCurvedList"/>
    <dgm:cxn modelId="{A4A898F2-5C0C-4C6C-9325-40B297A8B408}" type="presParOf" srcId="{C1E4D253-482D-438A-A2FD-B897386F8264}" destId="{A1D7ABF7-4065-4B2E-9F32-61B1F1DE60D7}" srcOrd="0" destOrd="0" presId="urn:microsoft.com/office/officeart/2008/layout/VerticalCurvedList"/>
    <dgm:cxn modelId="{7F05B4A8-8A29-4DCE-86B9-C4FE8AC62A40}" type="presParOf" srcId="{A1D7ABF7-4065-4B2E-9F32-61B1F1DE60D7}" destId="{06FFB788-DCA6-4C3F-B624-ED3AF760B2BA}" srcOrd="0" destOrd="0" presId="urn:microsoft.com/office/officeart/2008/layout/VerticalCurvedList"/>
    <dgm:cxn modelId="{13CCE8ED-B57A-4D3C-A953-D0CE863CEB5A}" type="presParOf" srcId="{A1D7ABF7-4065-4B2E-9F32-61B1F1DE60D7}" destId="{2339C70F-8918-4894-8379-70B3C790E4B9}" srcOrd="1" destOrd="0" presId="urn:microsoft.com/office/officeart/2008/layout/VerticalCurvedList"/>
    <dgm:cxn modelId="{6D06F6FE-48A8-408C-8805-AF10A4B547B8}" type="presParOf" srcId="{A1D7ABF7-4065-4B2E-9F32-61B1F1DE60D7}" destId="{EC30823F-C39C-465D-A063-24EDBA71A982}" srcOrd="2" destOrd="0" presId="urn:microsoft.com/office/officeart/2008/layout/VerticalCurvedList"/>
    <dgm:cxn modelId="{12B1D37D-BA59-4C39-9294-D1D883D92361}" type="presParOf" srcId="{A1D7ABF7-4065-4B2E-9F32-61B1F1DE60D7}" destId="{95B45CCB-69B5-4D85-A03C-96562B52060B}" srcOrd="3" destOrd="0" presId="urn:microsoft.com/office/officeart/2008/layout/VerticalCurvedList"/>
    <dgm:cxn modelId="{056E7503-6D7F-4531-BEBE-064801F700E5}" type="presParOf" srcId="{C1E4D253-482D-438A-A2FD-B897386F8264}" destId="{1BFB5C9F-2BFF-4AE0-9D07-0C7362675702}" srcOrd="1" destOrd="0" presId="urn:microsoft.com/office/officeart/2008/layout/VerticalCurvedList"/>
    <dgm:cxn modelId="{27A1C41B-0F91-4EB2-90D7-C79DA3850063}" type="presParOf" srcId="{C1E4D253-482D-438A-A2FD-B897386F8264}" destId="{874CA871-0B9D-46C6-9901-EB596B34365A}" srcOrd="2" destOrd="0" presId="urn:microsoft.com/office/officeart/2008/layout/VerticalCurvedList"/>
    <dgm:cxn modelId="{B06747CA-0888-424B-9ACB-1210321459E8}" type="presParOf" srcId="{874CA871-0B9D-46C6-9901-EB596B34365A}" destId="{982C8561-CA5B-423C-84F7-DEBA64FCB6EF}" srcOrd="0" destOrd="0" presId="urn:microsoft.com/office/officeart/2008/layout/VerticalCurvedList"/>
    <dgm:cxn modelId="{F359B1F0-0DCC-457E-A86C-A8F719BEC384}" type="presParOf" srcId="{C1E4D253-482D-438A-A2FD-B897386F8264}" destId="{24638069-1C8C-451B-9EE5-745B9520BFBA}" srcOrd="3" destOrd="0" presId="urn:microsoft.com/office/officeart/2008/layout/VerticalCurvedList"/>
    <dgm:cxn modelId="{BEB8BDE7-43BC-4D60-9100-DEB31BA253AB}" type="presParOf" srcId="{C1E4D253-482D-438A-A2FD-B897386F8264}" destId="{F03D4BA3-296A-4BE1-A4EC-364C8FEE8F25}" srcOrd="4" destOrd="0" presId="urn:microsoft.com/office/officeart/2008/layout/VerticalCurvedList"/>
    <dgm:cxn modelId="{083AA7C7-CEAF-4FCA-9637-17D2ADC2395D}" type="presParOf" srcId="{F03D4BA3-296A-4BE1-A4EC-364C8FEE8F25}" destId="{E1562422-441C-4F77-80A0-9713D0A288CA}" srcOrd="0" destOrd="0" presId="urn:microsoft.com/office/officeart/2008/layout/VerticalCurvedList"/>
    <dgm:cxn modelId="{66002211-2142-4855-A8EF-7BC59F596932}" type="presParOf" srcId="{C1E4D253-482D-438A-A2FD-B897386F8264}" destId="{CDEA1F01-7B7A-40F5-A0D2-81C7B50B9DA4}" srcOrd="5" destOrd="0" presId="urn:microsoft.com/office/officeart/2008/layout/VerticalCurvedList"/>
    <dgm:cxn modelId="{4F59CF59-71FA-4F9F-941F-6E3C9E28923F}" type="presParOf" srcId="{C1E4D253-482D-438A-A2FD-B897386F8264}" destId="{9C22BFA8-0B65-4CE7-B753-70B656708622}" srcOrd="6" destOrd="0" presId="urn:microsoft.com/office/officeart/2008/layout/VerticalCurvedList"/>
    <dgm:cxn modelId="{33624944-4ADF-485C-A844-69A1E8288A7F}" type="presParOf" srcId="{9C22BFA8-0B65-4CE7-B753-70B656708622}" destId="{5E5439FC-AE76-4B6A-BFF2-1B8A86AB61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392ED-DF27-467B-84CD-2E07D4B8BC8A}">
      <dsp:nvSpPr>
        <dsp:cNvPr id="0" name=""/>
        <dsp:cNvSpPr/>
      </dsp:nvSpPr>
      <dsp:spPr>
        <a:xfrm>
          <a:off x="0" y="556873"/>
          <a:ext cx="3327997" cy="2046684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i="0" kern="1200" dirty="0">
              <a:solidFill>
                <a:schemeClr val="tx1"/>
              </a:solidFill>
            </a:rPr>
            <a:t>Развитие координации глаз и рук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solidFill>
                <a:schemeClr val="tx1"/>
              </a:solidFill>
            </a:rPr>
            <a:t>Чтобы собрать карту, ученики используют метод проб и ошибок, и это требует большой концентрации внимания и правильной координации глаз и рук</a:t>
          </a:r>
          <a:r>
            <a:rPr lang="ru-RU" sz="1300" b="0" i="0" kern="1200" dirty="0"/>
            <a:t>.</a:t>
          </a:r>
          <a:endParaRPr lang="ru-RU" sz="1300" kern="1200" dirty="0"/>
        </a:p>
      </dsp:txBody>
      <dsp:txXfrm>
        <a:off x="0" y="556873"/>
        <a:ext cx="3327997" cy="2046684"/>
      </dsp:txXfrm>
    </dsp:sp>
    <dsp:sp modelId="{1DB4CA07-91F6-4E3D-9A8B-C4D2E2C2DD13}">
      <dsp:nvSpPr>
        <dsp:cNvPr id="0" name=""/>
        <dsp:cNvSpPr/>
      </dsp:nvSpPr>
      <dsp:spPr>
        <a:xfrm>
          <a:off x="3642269" y="574984"/>
          <a:ext cx="3527486" cy="2010462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i="0" kern="1200" dirty="0">
              <a:solidFill>
                <a:schemeClr val="tx1"/>
              </a:solidFill>
            </a:rPr>
            <a:t>Решение проблемы, развитие умения добиваться поставленной цели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solidFill>
                <a:schemeClr val="tx1"/>
              </a:solidFill>
            </a:rPr>
            <a:t>Основная проблема в сборе </a:t>
          </a:r>
          <a:r>
            <a:rPr lang="ru-RU" sz="1200" b="0" i="0" kern="1200" dirty="0" err="1">
              <a:solidFill>
                <a:schemeClr val="tx1"/>
              </a:solidFill>
            </a:rPr>
            <a:t>спилс</a:t>
          </a:r>
          <a:r>
            <a:rPr lang="ru-RU" sz="1200" b="0" i="0" kern="1200" dirty="0">
              <a:solidFill>
                <a:schemeClr val="tx1"/>
              </a:solidFill>
            </a:rPr>
            <a:t>-карт - это верно соединить субъекты, и тут необходимо приложить старание, усердие, знания для решения проблемы</a:t>
          </a:r>
        </a:p>
      </dsp:txBody>
      <dsp:txXfrm>
        <a:off x="3642269" y="574984"/>
        <a:ext cx="3527486" cy="2010462"/>
      </dsp:txXfrm>
    </dsp:sp>
    <dsp:sp modelId="{8573032C-3B8D-4B10-BA00-F1BEAF4EE817}">
      <dsp:nvSpPr>
        <dsp:cNvPr id="0" name=""/>
        <dsp:cNvSpPr/>
      </dsp:nvSpPr>
      <dsp:spPr>
        <a:xfrm>
          <a:off x="7479184" y="574975"/>
          <a:ext cx="3330132" cy="2010481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i="0" kern="1200" dirty="0">
              <a:solidFill>
                <a:schemeClr val="tx1"/>
              </a:solidFill>
            </a:rPr>
            <a:t>Развитие когнитивных навыков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solidFill>
                <a:schemeClr val="tx1"/>
              </a:solidFill>
            </a:rPr>
            <a:t>Осуществляемый познавательный процесс позволяет сознанию обрабатывать поступающую информацию, преобразовывать е ее в знания, хранить и использовать накопленный опыт в повседневной жизни</a:t>
          </a:r>
        </a:p>
      </dsp:txBody>
      <dsp:txXfrm>
        <a:off x="7479184" y="574975"/>
        <a:ext cx="3330132" cy="2010481"/>
      </dsp:txXfrm>
    </dsp:sp>
    <dsp:sp modelId="{94B61DFF-3C2C-42DA-A7FE-8958CC97616E}">
      <dsp:nvSpPr>
        <dsp:cNvPr id="0" name=""/>
        <dsp:cNvSpPr/>
      </dsp:nvSpPr>
      <dsp:spPr>
        <a:xfrm>
          <a:off x="1371403" y="2912987"/>
          <a:ext cx="4212220" cy="1948806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i="0" kern="1200" dirty="0">
              <a:solidFill>
                <a:schemeClr val="tx1"/>
              </a:solidFill>
            </a:rPr>
            <a:t>Развитие словарного запаса, способствует запоминанию географической номенклатуры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solidFill>
                <a:schemeClr val="tx1"/>
              </a:solidFill>
            </a:rPr>
            <a:t>Ярким преимуществом </a:t>
          </a:r>
          <a:r>
            <a:rPr lang="ru-RU" sz="1200" b="0" i="0" kern="1200" dirty="0" err="1">
              <a:solidFill>
                <a:schemeClr val="tx1"/>
              </a:solidFill>
            </a:rPr>
            <a:t>спилс</a:t>
          </a:r>
          <a:r>
            <a:rPr lang="ru-RU" sz="1200" b="0" i="0" kern="1200" dirty="0">
              <a:solidFill>
                <a:schemeClr val="tx1"/>
              </a:solidFill>
            </a:rPr>
            <a:t>-карт является формирование и развитие географических словарных навыков. Название некоторых субъектов достаточно не просты для запоминания, особенно когда они еще не приступили в силу возраста к изучению этой темы. Собрав карту самостоятельно, ребенок гораздо лучше усвоит расположение субъектов, а также запомнит административные центры</a:t>
          </a:r>
        </a:p>
      </dsp:txBody>
      <dsp:txXfrm>
        <a:off x="1371403" y="2912987"/>
        <a:ext cx="4212220" cy="1948806"/>
      </dsp:txXfrm>
    </dsp:sp>
    <dsp:sp modelId="{E910262B-8A9F-404A-8141-C77EBA7B745C}">
      <dsp:nvSpPr>
        <dsp:cNvPr id="0" name=""/>
        <dsp:cNvSpPr/>
      </dsp:nvSpPr>
      <dsp:spPr>
        <a:xfrm>
          <a:off x="6000827" y="2917507"/>
          <a:ext cx="3549703" cy="1939764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i="0" kern="1200" dirty="0" err="1">
              <a:solidFill>
                <a:schemeClr val="tx1"/>
              </a:solidFill>
            </a:rPr>
            <a:t>Развивитие</a:t>
          </a:r>
          <a:r>
            <a:rPr lang="ru-RU" sz="1300" b="1" i="0" kern="1200" dirty="0">
              <a:solidFill>
                <a:schemeClr val="tx1"/>
              </a:solidFill>
            </a:rPr>
            <a:t> навыков социального общения</a:t>
          </a:r>
        </a:p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 err="1">
              <a:solidFill>
                <a:schemeClr val="tx1"/>
              </a:solidFill>
            </a:rPr>
            <a:t>Спилс</a:t>
          </a:r>
          <a:r>
            <a:rPr lang="ru-RU" sz="1200" b="0" i="0" kern="1200" dirty="0">
              <a:solidFill>
                <a:schemeClr val="tx1"/>
              </a:solidFill>
            </a:rPr>
            <a:t>-карты могут собирать совместно с одноклассниками, друзьями, братьями/сестрами или родителями и это помогает развивать социальные/коммуникативные навыки у детей</a:t>
          </a:r>
          <a:r>
            <a:rPr lang="ru-RU" sz="1200" b="0" i="0" kern="1200" dirty="0"/>
            <a:t>.</a:t>
          </a:r>
          <a:endParaRPr lang="ru-RU" sz="1200" kern="1200" dirty="0"/>
        </a:p>
      </dsp:txBody>
      <dsp:txXfrm>
        <a:off x="6000827" y="2917507"/>
        <a:ext cx="3549703" cy="19397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C6AE10-0314-448D-8040-A22D4729E611}">
      <dsp:nvSpPr>
        <dsp:cNvPr id="0" name=""/>
        <dsp:cNvSpPr/>
      </dsp:nvSpPr>
      <dsp:spPr>
        <a:xfrm rot="5400000">
          <a:off x="-1310785" y="1310785"/>
          <a:ext cx="6144015" cy="3522444"/>
        </a:xfrm>
        <a:prstGeom prst="chevron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Федеральная просветительская программа «Знаю Россию – служу Отечеству»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>
              <a:solidFill>
                <a:schemeClr val="tx1"/>
              </a:solidFill>
            </a:rPr>
            <a:t>✱</a:t>
          </a:r>
          <a:r>
            <a:rPr lang="ru-RU" sz="2000" b="1" i="1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запущена в марте 2016 года </a:t>
          </a:r>
          <a:endParaRPr lang="ru-RU" sz="2000" b="1" i="1" kern="1200" dirty="0"/>
        </a:p>
      </dsp:txBody>
      <dsp:txXfrm rot="-5400000">
        <a:off x="1" y="1761221"/>
        <a:ext cx="3522444" cy="2621571"/>
      </dsp:txXfrm>
    </dsp:sp>
    <dsp:sp modelId="{F6F0D7A6-BADD-4209-AB41-4F359D4A9DB7}">
      <dsp:nvSpPr>
        <dsp:cNvPr id="0" name=""/>
        <dsp:cNvSpPr/>
      </dsp:nvSpPr>
      <dsp:spPr>
        <a:xfrm rot="5400000">
          <a:off x="3972880" y="-438953"/>
          <a:ext cx="4382794" cy="52836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i="0" kern="1200" dirty="0">
              <a:latin typeface="+mn-lt"/>
            </a:rPr>
            <a:t>Патриотическое воспитание </a:t>
          </a:r>
          <a:r>
            <a:rPr lang="ru-RU" sz="1500" kern="1200" dirty="0">
              <a:latin typeface="+mn-lt"/>
            </a:rPr>
            <a:t>молодежи;</a:t>
          </a: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+mn-lt"/>
            </a:rPr>
            <a:t>формирование единой российской гражданской нации, национально-государственной идентичности, воспитание толерантности к представителям различных этносов, межнационального сотрудничества;</a:t>
          </a: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+mn-lt"/>
            </a:rPr>
            <a:t>развитие интереса молодежи к историческому и культурному наследию России;</a:t>
          </a: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+mn-lt"/>
            </a:rPr>
            <a:t>с административно- территориальным устройством связаны практически все фундаментальные явления политико-правовой и социально – экономической жизни современного общества и государства;</a:t>
          </a: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latin typeface="+mn-lt"/>
            </a:rPr>
            <a:t>административно-территориальное устройство России теснейшим образом связано с развитием рыночной экономики, рациональным размещением производительных сил, с условиями и задачами социально-экономического развития общества, с повышением социальной активности граждан.</a:t>
          </a:r>
        </a:p>
      </dsp:txBody>
      <dsp:txXfrm rot="-5400000">
        <a:off x="3522444" y="225433"/>
        <a:ext cx="5069716" cy="39548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C70F-8918-4894-8379-70B3C790E4B9}">
      <dsp:nvSpPr>
        <dsp:cNvPr id="0" name=""/>
        <dsp:cNvSpPr/>
      </dsp:nvSpPr>
      <dsp:spPr>
        <a:xfrm>
          <a:off x="-6851035" y="-1047955"/>
          <a:ext cx="8157278" cy="8157278"/>
        </a:xfrm>
        <a:prstGeom prst="blockArc">
          <a:avLst>
            <a:gd name="adj1" fmla="val 18900000"/>
            <a:gd name="adj2" fmla="val 2700000"/>
            <a:gd name="adj3" fmla="val 26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FB5C9F-2BFF-4AE0-9D07-0C7362675702}">
      <dsp:nvSpPr>
        <dsp:cNvPr id="0" name=""/>
        <dsp:cNvSpPr/>
      </dsp:nvSpPr>
      <dsp:spPr>
        <a:xfrm>
          <a:off x="841317" y="282405"/>
          <a:ext cx="7519132" cy="1859736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242" tIns="48260" rIns="48260" bIns="4826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! С момента создания </a:t>
          </a:r>
          <a:r>
            <a:rPr lang="ru-RU" sz="1900" b="0" kern="1200" spc="-75" dirty="0" err="1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спилс</a:t>
          </a:r>
          <a:r>
            <a:rPr lang="ru-RU" sz="1900" b="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-карт (с 2014 года) проводятся соревнования по их скоростной сборке. </a:t>
          </a:r>
          <a:r>
            <a:rPr lang="ru-RU" sz="190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В ходе проведения турниров по скоростной сборке </a:t>
          </a:r>
          <a:r>
            <a:rPr lang="ru-RU" sz="1900" kern="1200" spc="-75" dirty="0" err="1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спилс</a:t>
          </a:r>
          <a:r>
            <a:rPr lang="ru-RU" sz="190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-карт была выявлена удручающая картина - 2/3 участников не смогли собрать карту России без подсказок ввиду отсутствия знаний федеративного устройства своей страны</a:t>
          </a:r>
          <a:endParaRPr lang="ru-RU" sz="1900" kern="1200" dirty="0"/>
        </a:p>
      </dsp:txBody>
      <dsp:txXfrm>
        <a:off x="841317" y="282405"/>
        <a:ext cx="7519132" cy="1859736"/>
      </dsp:txXfrm>
    </dsp:sp>
    <dsp:sp modelId="{982C8561-CA5B-423C-84F7-DEBA64FCB6EF}">
      <dsp:nvSpPr>
        <dsp:cNvPr id="0" name=""/>
        <dsp:cNvSpPr/>
      </dsp:nvSpPr>
      <dsp:spPr>
        <a:xfrm>
          <a:off x="83646" y="454602"/>
          <a:ext cx="1515342" cy="1515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38069-1C8C-451B-9EE5-745B9520BFBA}">
      <dsp:nvSpPr>
        <dsp:cNvPr id="0" name=""/>
        <dsp:cNvSpPr/>
      </dsp:nvSpPr>
      <dsp:spPr>
        <a:xfrm>
          <a:off x="1281979" y="2424547"/>
          <a:ext cx="7078470" cy="1212273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242" tIns="48260" rIns="48260" bIns="4826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! Собрать </a:t>
          </a:r>
          <a:r>
            <a:rPr lang="ru-RU" sz="1900" kern="1200" spc="-75" dirty="0" err="1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спилс</a:t>
          </a:r>
          <a:r>
            <a:rPr lang="ru-RU" sz="190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-карту - задача не из легких. Собрать её быстро – для настоящих знатоков географии</a:t>
          </a:r>
          <a:endParaRPr lang="ru-RU" sz="1900" kern="1200" dirty="0"/>
        </a:p>
      </dsp:txBody>
      <dsp:txXfrm>
        <a:off x="1281979" y="2424547"/>
        <a:ext cx="7078470" cy="1212273"/>
      </dsp:txXfrm>
    </dsp:sp>
    <dsp:sp modelId="{E1562422-441C-4F77-80A0-9713D0A288CA}">
      <dsp:nvSpPr>
        <dsp:cNvPr id="0" name=""/>
        <dsp:cNvSpPr/>
      </dsp:nvSpPr>
      <dsp:spPr>
        <a:xfrm>
          <a:off x="495425" y="2244130"/>
          <a:ext cx="1515342" cy="151534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EA1F01-7B7A-40F5-A0D2-81C7B50B9DA4}">
      <dsp:nvSpPr>
        <dsp:cNvPr id="0" name=""/>
        <dsp:cNvSpPr/>
      </dsp:nvSpPr>
      <dsp:spPr>
        <a:xfrm>
          <a:off x="841317" y="4242957"/>
          <a:ext cx="7519132" cy="1212273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2242" tIns="48260" rIns="48260" bIns="4826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rPr>
            <a:t>! Со знаний по географии, истории и культуры страны начинается воспитание патриотизма и формирование общероссийской гражданской идентичности</a:t>
          </a:r>
          <a:endParaRPr lang="ru-RU" sz="1900" kern="1200" dirty="0"/>
        </a:p>
      </dsp:txBody>
      <dsp:txXfrm>
        <a:off x="841317" y="4242957"/>
        <a:ext cx="7519132" cy="1212273"/>
      </dsp:txXfrm>
    </dsp:sp>
    <dsp:sp modelId="{5E5439FC-AE76-4B6A-BFF2-1B8A86AB61DA}">
      <dsp:nvSpPr>
        <dsp:cNvPr id="0" name=""/>
        <dsp:cNvSpPr/>
      </dsp:nvSpPr>
      <dsp:spPr>
        <a:xfrm>
          <a:off x="83646" y="4091423"/>
          <a:ext cx="1515342" cy="15153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59813-DFCA-43D0-B358-F24ECF72FB0C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41F87-7A4A-4C76-821A-DACEA4A9F4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3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41F87-7A4A-4C76-821A-DACEA4A9F4D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6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24.png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04523" y="1525395"/>
            <a:ext cx="8144780" cy="16921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«Опыт реализации проекта «</a:t>
            </a:r>
            <a:r>
              <a:rPr lang="ru-RU" sz="3600" b="1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Спилс</a:t>
            </a:r>
            <a:r>
              <a:rPr lang="ru-RU" sz="3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-карта </a:t>
            </a:r>
          </a:p>
          <a:p>
            <a:pPr marL="12700" algn="ctr">
              <a:spcBef>
                <a:spcPts val="135"/>
              </a:spcBef>
            </a:pPr>
            <a:r>
              <a:rPr lang="ru-RU" sz="3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«Знаю Россию, знаю Югру» в рамках деятельности региональной инновационной площадки»</a:t>
            </a:r>
            <a:endParaRPr sz="36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6912328" y="3696139"/>
            <a:ext cx="4673949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Учитель географии:  </a:t>
            </a:r>
          </a:p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Ефименков Николай Александрович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17073" y="5994315"/>
            <a:ext cx="11872321" cy="7688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2400" dirty="0" err="1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Лангепасское</a:t>
            </a:r>
            <a:r>
              <a:rPr lang="ru-RU" sz="2400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 городское муниципальное автономное общеобразовательное учреждение </a:t>
            </a:r>
          </a:p>
          <a:p>
            <a:pPr marL="12700" algn="ctr">
              <a:spcBef>
                <a:spcPts val="135"/>
              </a:spcBef>
            </a:pPr>
            <a:r>
              <a:rPr lang="ru-RU" sz="2400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«Средняя общеобразовательная школа № 3»</a:t>
            </a:r>
            <a:endParaRPr sz="2400" dirty="0">
              <a:solidFill>
                <a:prstClr val="white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4202058" y="1690057"/>
            <a:ext cx="6644494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Потребности обучающихся</a:t>
            </a:r>
            <a:endParaRPr lang="ru-RU"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52963947"/>
              </p:ext>
            </p:extLst>
          </p:nvPr>
        </p:nvGraphicFramePr>
        <p:xfrm>
          <a:off x="529832" y="1760815"/>
          <a:ext cx="1081416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6" descr="C:\Users\Master-101\Desktop\Безымянный 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97521" y="371416"/>
            <a:ext cx="3404537" cy="133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54799" y="0"/>
            <a:ext cx="11603114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Изучение научной литературы по выявленным потребностям</a:t>
            </a:r>
            <a:endParaRPr lang="ru-RU"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320240606"/>
              </p:ext>
            </p:extLst>
          </p:nvPr>
        </p:nvGraphicFramePr>
        <p:xfrm>
          <a:off x="0" y="713984"/>
          <a:ext cx="8806110" cy="6144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520928" y="5124261"/>
            <a:ext cx="4780230" cy="17337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just">
              <a:spcBef>
                <a:spcPts val="135"/>
              </a:spcBef>
            </a:pPr>
            <a:r>
              <a:rPr lang="en-US" sz="20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C</a:t>
            </a:r>
            <a:r>
              <a:rPr lang="ru-RU" sz="2000" b="1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оорганизаторы</a:t>
            </a:r>
            <a:r>
              <a:rPr lang="ru-RU" sz="20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программы:</a:t>
            </a:r>
          </a:p>
          <a:p>
            <a:pPr marL="298450" indent="-285750" algn="just">
              <a:spcBef>
                <a:spcPts val="135"/>
              </a:spcBef>
              <a:buFontTx/>
              <a:buChar char="-"/>
            </a:pPr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АНО “Всемирная федерация </a:t>
            </a:r>
            <a:r>
              <a:rPr lang="ru-RU" sz="20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спилс</a:t>
            </a:r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-карт”,</a:t>
            </a:r>
          </a:p>
          <a:p>
            <a:pPr marL="298450" indent="-285750" algn="just">
              <a:spcBef>
                <a:spcPts val="135"/>
              </a:spcBef>
              <a:buFontTx/>
              <a:buChar char="-"/>
            </a:pPr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НП “Единство регионов” </a:t>
            </a:r>
          </a:p>
          <a:p>
            <a:pPr marL="298450" indent="-285750" algn="just">
              <a:spcBef>
                <a:spcPts val="135"/>
              </a:spcBef>
              <a:buFontTx/>
              <a:buChar char="-"/>
            </a:pPr>
            <a:r>
              <a:rPr lang="ru-RU" sz="2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АНО “Центр инфраструктурного обеспечения общественно значимых проектов”. </a:t>
            </a:r>
          </a:p>
        </p:txBody>
      </p:sp>
      <p:pic>
        <p:nvPicPr>
          <p:cNvPr id="8" name="Picture 2" descr="C:\Users\Master-101\Desktop\Безымянный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269573" y="3351452"/>
            <a:ext cx="2534133" cy="18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6288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04316" y="0"/>
            <a:ext cx="794153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Анализ существующих практик по выявленным потребностям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88614903"/>
              </p:ext>
            </p:extLst>
          </p:nvPr>
        </p:nvGraphicFramePr>
        <p:xfrm>
          <a:off x="211016" y="719678"/>
          <a:ext cx="8444097" cy="606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C:\Users\Master-101\Desktop\Безымянный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56839" y="3750362"/>
            <a:ext cx="2534133" cy="18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Овал 8"/>
          <p:cNvSpPr/>
          <p:nvPr/>
        </p:nvSpPr>
        <p:spPr>
          <a:xfrm>
            <a:off x="304316" y="1160162"/>
            <a:ext cx="1515342" cy="1515342"/>
          </a:xfrm>
          <a:prstGeom prst="ellipse">
            <a:avLst/>
          </a:prstGeom>
          <a:blipFill rotWithShape="0">
            <a:blip r:embed="rId9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Овал 9"/>
          <p:cNvSpPr/>
          <p:nvPr/>
        </p:nvSpPr>
        <p:spPr>
          <a:xfrm>
            <a:off x="304316" y="4798512"/>
            <a:ext cx="1515342" cy="1515342"/>
          </a:xfrm>
          <a:prstGeom prst="ellipse">
            <a:avLst/>
          </a:prstGeom>
          <a:blipFill rotWithShape="0">
            <a:blip r:embed="rId9"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1206508" y="372518"/>
            <a:ext cx="9232246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 algn="ctr">
              <a:spcBef>
                <a:spcPts val="135"/>
              </a:spcBef>
            </a:pPr>
            <a:r>
              <a:rPr lang="ru-RU" alt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Внеурочная деятельность</a:t>
            </a:r>
            <a:endParaRPr sz="3200" b="1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47" y="1970030"/>
            <a:ext cx="5461348" cy="4096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197" y="1970030"/>
            <a:ext cx="5432121" cy="4074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208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1206508" y="372518"/>
            <a:ext cx="9232246" cy="152028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 algn="ctr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Методические сессии, выставки, семинары</a:t>
            </a:r>
          </a:p>
          <a:p>
            <a:pPr marL="12700" algn="ctr">
              <a:spcBef>
                <a:spcPts val="135"/>
              </a:spcBef>
            </a:pPr>
            <a:endParaRPr lang="ru-RU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" y="2038059"/>
            <a:ext cx="3734388" cy="2800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463" y="2784328"/>
            <a:ext cx="3701252" cy="2775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288" y="2038059"/>
            <a:ext cx="4031541" cy="3023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074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1206508" y="372518"/>
            <a:ext cx="9232246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 algn="ctr">
              <a:spcBef>
                <a:spcPts val="135"/>
              </a:spcBef>
            </a:pPr>
            <a:r>
              <a:rPr lang="ru-RU" alt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Турниры по скоростной сборке </a:t>
            </a:r>
            <a:r>
              <a:rPr lang="ru-RU" altLang="ru-RU" sz="3200" b="1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спилс</a:t>
            </a:r>
            <a:r>
              <a:rPr lang="ru-RU" alt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-карт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11" y="1977136"/>
            <a:ext cx="3940239" cy="2967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600" y="2767341"/>
            <a:ext cx="3753789" cy="280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934" y="1945804"/>
            <a:ext cx="3935243" cy="2963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6081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1206508" y="372518"/>
            <a:ext cx="9232246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 algn="ctr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Внеклассные мероприятия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7" y="1801648"/>
            <a:ext cx="5586853" cy="4190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465" y="1801643"/>
            <a:ext cx="5586853" cy="4190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5999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26349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  <a:endParaRPr lang="ru-RU" sz="3200" spc="-75" dirty="0">
              <a:solidFill>
                <a:srgbClr val="76161A"/>
              </a:solidFill>
              <a:highlight>
                <a:srgbClr val="FFFF00"/>
              </a:highlight>
              <a:latin typeface="Bahnschrift SemiLight Condensed" panose="020B0502040204020203" pitchFamily="34" charset="0"/>
              <a:cs typeface="NeueMachina-Medium"/>
            </a:endParaRPr>
          </a:p>
        </p:txBody>
      </p:sp>
      <p:graphicFrame>
        <p:nvGraphicFramePr>
          <p:cNvPr id="7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347600"/>
              </p:ext>
            </p:extLst>
          </p:nvPr>
        </p:nvGraphicFramePr>
        <p:xfrm>
          <a:off x="353469" y="986885"/>
          <a:ext cx="10130816" cy="4932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Chart" r:id="rId4" imgW="11339543" imgH="5328366" progId="Excel.Chart.8">
                  <p:embed/>
                </p:oleObj>
              </mc:Choice>
              <mc:Fallback>
                <p:oleObj name="Chart" r:id="rId4" imgW="11339543" imgH="5328366" progId="Excel.Chart.8">
                  <p:embed/>
                  <p:pic>
                    <p:nvPicPr>
                      <p:cNvPr id="14342" name="Диаграмма 1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469" y="986885"/>
                        <a:ext cx="10130816" cy="49323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6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88241"/>
            <a:ext cx="9232246" cy="1384353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практики.</a:t>
            </a:r>
          </a:p>
          <a:p>
            <a:pPr marL="12700" algn="ctr">
              <a:spcBef>
                <a:spcPts val="135"/>
              </a:spcBef>
            </a:pPr>
            <a:r>
              <a:rPr lang="ru-RU" sz="28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Муниципальный этап Всероссийской олимпиады школьников по географии</a:t>
            </a:r>
          </a:p>
        </p:txBody>
      </p:sp>
      <p:graphicFrame>
        <p:nvGraphicFramePr>
          <p:cNvPr id="6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0113934"/>
              </p:ext>
            </p:extLst>
          </p:nvPr>
        </p:nvGraphicFramePr>
        <p:xfrm>
          <a:off x="469538" y="1524738"/>
          <a:ext cx="10576258" cy="48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Диаграмма" r:id="rId4" imgW="11339543" imgH="5328366" progId="Excel.Chart.8">
                  <p:embed/>
                </p:oleObj>
              </mc:Choice>
              <mc:Fallback>
                <p:oleObj name="Диаграмма" r:id="rId4" imgW="11339543" imgH="5328366" progId="Excel.Chart.8">
                  <p:embed/>
                  <p:pic>
                    <p:nvPicPr>
                      <p:cNvPr id="16389" name="Диаграм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538" y="1524738"/>
                        <a:ext cx="10576258" cy="4874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6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84620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370859" y="43944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706498" y="1744286"/>
            <a:ext cx="7769225" cy="365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2700" algn="just">
              <a:spcBef>
                <a:spcPts val="135"/>
              </a:spcBef>
              <a:buFont typeface="Wingdings" panose="05000000000000000000" pitchFamily="2" charset="2"/>
              <a:buChar char="§"/>
            </a:pPr>
            <a:r>
              <a:rPr lang="ru-RU" altLang="ru-RU" sz="36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</a:t>
            </a:r>
            <a:r>
              <a:rPr lang="ru-RU" alt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Создание центра тестирования на базе третьей школы</a:t>
            </a:r>
          </a:p>
          <a:p>
            <a:pPr marL="12700" algn="just">
              <a:spcBef>
                <a:spcPts val="135"/>
              </a:spcBef>
              <a:buFont typeface="Wingdings" panose="05000000000000000000" pitchFamily="2" charset="2"/>
              <a:buChar char="§"/>
            </a:pPr>
            <a:endParaRPr lang="ru-RU" altLang="ru-RU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 algn="just">
              <a:spcBef>
                <a:spcPts val="135"/>
              </a:spcBef>
              <a:buFont typeface="Wingdings" panose="05000000000000000000" pitchFamily="2" charset="2"/>
              <a:buChar char="§"/>
            </a:pPr>
            <a:r>
              <a:rPr lang="ru-RU" alt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Создание нового направления «</a:t>
            </a:r>
            <a:r>
              <a:rPr lang="ru-RU" altLang="ru-RU" sz="32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Спилсарт</a:t>
            </a:r>
            <a:r>
              <a:rPr lang="ru-RU" alt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-портреты» </a:t>
            </a:r>
          </a:p>
          <a:p>
            <a:pPr marL="12700" algn="just">
              <a:spcBef>
                <a:spcPts val="135"/>
              </a:spcBef>
              <a:buFont typeface="Wingdings" panose="05000000000000000000" pitchFamily="2" charset="2"/>
              <a:buChar char="§"/>
            </a:pPr>
            <a:endParaRPr lang="ru-RU" altLang="ru-RU" sz="32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 algn="just">
              <a:spcBef>
                <a:spcPts val="135"/>
              </a:spcBef>
              <a:buFont typeface="Wingdings" panose="05000000000000000000" pitchFamily="2" charset="2"/>
              <a:buChar char="§"/>
            </a:pPr>
            <a:r>
              <a:rPr lang="ru-RU" alt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Заключение договора о сотрудничестве с Региональным отделением Русского географического общества в ХМАО-Югре</a:t>
            </a:r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586" y="1387896"/>
            <a:ext cx="3276600" cy="3275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135" y="3992908"/>
            <a:ext cx="41370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81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518</Words>
  <Application>Microsoft Office PowerPoint</Application>
  <PresentationFormat>Широкоэкранный</PresentationFormat>
  <Paragraphs>51</Paragraphs>
  <Slides>11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Bahnschrift SemiLight Condensed</vt:lpstr>
      <vt:lpstr>Calibri</vt:lpstr>
      <vt:lpstr>Druk Cyr</vt:lpstr>
      <vt:lpstr>NeueMachina-Medium</vt:lpstr>
      <vt:lpstr>Wingdings</vt:lpstr>
      <vt:lpstr>Office Theme</vt:lpstr>
      <vt:lpstr>Chart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87</cp:revision>
  <cp:lastPrinted>2024-11-18T04:07:43Z</cp:lastPrinted>
  <dcterms:created xsi:type="dcterms:W3CDTF">2023-02-14T15:50:37Z</dcterms:created>
  <dcterms:modified xsi:type="dcterms:W3CDTF">2024-11-18T07:10:15Z</dcterms:modified>
</cp:coreProperties>
</file>