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80" r:id="rId3"/>
    <p:sldId id="281" r:id="rId4"/>
    <p:sldId id="282" r:id="rId5"/>
    <p:sldId id="283" r:id="rId6"/>
    <p:sldId id="287" r:id="rId7"/>
    <p:sldId id="284" r:id="rId8"/>
    <p:sldId id="286" r:id="rId9"/>
    <p:sldId id="289" r:id="rId10"/>
    <p:sldId id="290" r:id="rId11"/>
    <p:sldId id="292" r:id="rId12"/>
    <p:sldId id="293" r:id="rId13"/>
    <p:sldId id="291" r:id="rId14"/>
    <p:sldId id="295" r:id="rId15"/>
    <p:sldId id="296" r:id="rId16"/>
    <p:sldId id="297" r:id="rId17"/>
    <p:sldId id="298" r:id="rId18"/>
    <p:sldId id="299" r:id="rId19"/>
    <p:sldId id="271" r:id="rId20"/>
  </p:sldIdLst>
  <p:sldSz cx="18288000" cy="10287000"/>
  <p:notesSz cx="6858000" cy="9144000"/>
  <p:embeddedFontLst>
    <p:embeddedFont>
      <p:font typeface="Inter" panose="020B0604020202020204" charset="0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843"/>
    <a:srgbClr val="143EFF"/>
    <a:srgbClr val="FF66FF"/>
    <a:srgbClr val="3333FF"/>
    <a:srgbClr val="0000FF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2BA46B3-B915-4C28-BB33-C5A333CCE7EE}">
  <a:tblStyle styleId="{52BA46B3-B915-4C28-BB33-C5A333CCE7E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94660"/>
  </p:normalViewPr>
  <p:slideViewPr>
    <p:cSldViewPr snapToGrid="0">
      <p:cViewPr>
        <p:scale>
          <a:sx n="60" d="100"/>
          <a:sy n="60" d="100"/>
        </p:scale>
        <p:origin x="-20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726207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4888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1" name="Google Shape;5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1" name="Google Shape;3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094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2" name="Google Shape;39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hyperlink" Target="https://vk.com/wall-177136941_3792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wall-177136941_37811" TargetMode="External"/><Relationship Id="rId5" Type="http://schemas.openxmlformats.org/officeDocument/2006/relationships/hyperlink" Target="https://vk.com/wall-177136941_37457" TargetMode="External"/><Relationship Id="rId4" Type="http://schemas.openxmlformats.org/officeDocument/2006/relationships/hyperlink" Target="https://vk.com/wall-177136941_3722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hyperlink" Target="https://vk.com/wall-177136941_3901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wall-177136941_37354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Relationship Id="rId9" Type="http://schemas.openxmlformats.org/officeDocument/2006/relationships/hyperlink" Target="https://vk.com/wall-177136941_3971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vk.com/wall-177136941_36567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edu_sur_reg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mku-imc86.r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40.png"/><Relationship Id="rId9" Type="http://schemas.openxmlformats.org/officeDocument/2006/relationships/hyperlink" Target="https://vk.com/mku_imc8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r="4788"/>
          <a:stretch/>
        </p:blipFill>
        <p:spPr bwMode="auto">
          <a:xfrm>
            <a:off x="-1" y="2605717"/>
            <a:ext cx="18288001" cy="656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7039121" y="3541464"/>
            <a:ext cx="4209758" cy="996785"/>
          </a:xfrm>
          <a:prstGeom prst="roundRect">
            <a:avLst/>
          </a:prstGeom>
          <a:solidFill>
            <a:srgbClr val="ED7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Google Shape;101;p13"/>
          <p:cNvSpPr txBox="1"/>
          <p:nvPr/>
        </p:nvSpPr>
        <p:spPr>
          <a:xfrm>
            <a:off x="5137287" y="8890761"/>
            <a:ext cx="801342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4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Конкурс моделей наставничества </a:t>
            </a:r>
            <a:endParaRPr lang="ru-RU" sz="2400" dirty="0" smtClean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педагогических </a:t>
            </a:r>
            <a:r>
              <a:rPr lang="ru-RU" sz="24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работников Югры в 2024 году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50" y="920066"/>
            <a:ext cx="2663505" cy="495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" name="Google Shape;94;p13"/>
          <p:cNvSpPr txBox="1"/>
          <p:nvPr/>
        </p:nvSpPr>
        <p:spPr>
          <a:xfrm>
            <a:off x="2031118" y="792511"/>
            <a:ext cx="14225763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 наставничества</a:t>
            </a:r>
          </a:p>
          <a:p>
            <a:pPr algn="ctr">
              <a:tabLst>
                <a:tab pos="6810375" algn="l"/>
              </a:tabLst>
            </a:pPr>
            <a:r>
              <a:rPr lang="ru-RU" sz="36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молодых </a:t>
            </a:r>
            <a:r>
              <a:rPr lang="ru-RU" sz="36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педагогов </a:t>
            </a:r>
            <a:r>
              <a:rPr lang="ru-RU" sz="36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36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 </a:t>
            </a:r>
            <a:endParaRPr lang="ru-RU" sz="36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40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66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ПЕДАГОГИЧЕСКАЯ ЛАБОРАТОРИЯ </a:t>
            </a:r>
            <a:r>
              <a:rPr lang="ru-RU" sz="6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«МОСТЫ</a:t>
            </a:r>
            <a:r>
              <a:rPr lang="ru-RU" sz="6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325" y="-451377"/>
            <a:ext cx="22249083" cy="11189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Google Shape;132;p15"/>
          <p:cNvGrpSpPr/>
          <p:nvPr/>
        </p:nvGrpSpPr>
        <p:grpSpPr>
          <a:xfrm>
            <a:off x="7789965" y="2313755"/>
            <a:ext cx="6367470" cy="1879873"/>
            <a:chOff x="0" y="-38100"/>
            <a:chExt cx="4131403" cy="1002594"/>
          </a:xfrm>
        </p:grpSpPr>
        <p:sp>
          <p:nvSpPr>
            <p:cNvPr id="27" name="Google Shape;133;p15"/>
            <p:cNvSpPr/>
            <p:nvPr/>
          </p:nvSpPr>
          <p:spPr>
            <a:xfrm>
              <a:off x="0" y="0"/>
              <a:ext cx="4131403" cy="964494"/>
            </a:xfrm>
            <a:custGeom>
              <a:avLst/>
              <a:gdLst/>
              <a:ahLst/>
              <a:cxnLst/>
              <a:rect l="l" t="t" r="r" b="b"/>
              <a:pathLst>
                <a:path w="4131403" h="964494" extrusionOk="0">
                  <a:moveTo>
                    <a:pt x="0" y="0"/>
                  </a:moveTo>
                  <a:lnTo>
                    <a:pt x="4131403" y="0"/>
                  </a:lnTo>
                  <a:lnTo>
                    <a:pt x="4131403" y="964494"/>
                  </a:lnTo>
                  <a:lnTo>
                    <a:pt x="0" y="96449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8" name="Google Shape;134;p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98" name="Google Shape;39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96030" y="2419783"/>
            <a:ext cx="9285993" cy="809789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Скругленный прямоугольник 23"/>
          <p:cNvSpPr/>
          <p:nvPr/>
        </p:nvSpPr>
        <p:spPr>
          <a:xfrm>
            <a:off x="8182307" y="1568310"/>
            <a:ext cx="4465406" cy="948255"/>
          </a:xfrm>
          <a:prstGeom prst="roundRect">
            <a:avLst/>
          </a:prstGeom>
          <a:solidFill>
            <a:srgbClr val="ED7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345372" y="1756719"/>
            <a:ext cx="41392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ЦЕЛЕВАЯ АУДИТОРИЯ</a:t>
            </a:r>
            <a:endParaRPr lang="ru-RU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87711" y="2753536"/>
            <a:ext cx="9144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Молодые педагоги </a:t>
            </a:r>
            <a:r>
              <a:rPr lang="ru-RU" sz="2400" dirty="0" err="1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 </a:t>
            </a:r>
          </a:p>
          <a:p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возрасте до 35 лет,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работающие первые </a:t>
            </a:r>
          </a:p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три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образовательной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организации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0" name="Google Shape;132;p15"/>
          <p:cNvGrpSpPr/>
          <p:nvPr/>
        </p:nvGrpSpPr>
        <p:grpSpPr>
          <a:xfrm>
            <a:off x="7789964" y="5092289"/>
            <a:ext cx="9142201" cy="4635036"/>
            <a:chOff x="0" y="-38100"/>
            <a:chExt cx="4131403" cy="1240530"/>
          </a:xfrm>
        </p:grpSpPr>
        <p:sp>
          <p:nvSpPr>
            <p:cNvPr id="31" name="Google Shape;133;p15"/>
            <p:cNvSpPr/>
            <p:nvPr/>
          </p:nvSpPr>
          <p:spPr>
            <a:xfrm>
              <a:off x="0" y="237936"/>
              <a:ext cx="4131403" cy="964494"/>
            </a:xfrm>
            <a:custGeom>
              <a:avLst/>
              <a:gdLst/>
              <a:ahLst/>
              <a:cxnLst/>
              <a:rect l="l" t="t" r="r" b="b"/>
              <a:pathLst>
                <a:path w="4131403" h="964494" extrusionOk="0">
                  <a:moveTo>
                    <a:pt x="0" y="0"/>
                  </a:moveTo>
                  <a:lnTo>
                    <a:pt x="4131403" y="0"/>
                  </a:lnTo>
                  <a:lnTo>
                    <a:pt x="4131403" y="964494"/>
                  </a:lnTo>
                  <a:lnTo>
                    <a:pt x="0" y="96449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" name="Google Shape;134;p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" name="Скругленный прямоугольник 32"/>
          <p:cNvSpPr/>
          <p:nvPr/>
        </p:nvSpPr>
        <p:spPr>
          <a:xfrm>
            <a:off x="8182307" y="5277039"/>
            <a:ext cx="4465406" cy="948255"/>
          </a:xfrm>
          <a:prstGeom prst="roundRect">
            <a:avLst/>
          </a:prstGeom>
          <a:solidFill>
            <a:srgbClr val="ED7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8213125" y="5465448"/>
            <a:ext cx="44037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РЕШАЕМАЯ ПРОБЛЕМА</a:t>
            </a:r>
            <a:endParaRPr lang="ru-RU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087711" y="6462265"/>
            <a:ext cx="88444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молодого специалиста вхождение в новую деятельность сопровождается высоким эмоциональным напряжением, требующим мобилизации всех внутренних ресурсов.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достаточно высоком уровне готовности к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работе </a:t>
            </a:r>
          </a:p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личностная и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профессиональная адаптация молодого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педагога 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 протекать длительно и сложно. В связи с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этим необходима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мобилизация усилий не только на уровне образовательной организации, но и на муниципальном уровне.</a:t>
            </a:r>
            <a:endParaRPr lang="ru-RU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Google Shape;176;p17"/>
          <p:cNvSpPr/>
          <p:nvPr/>
        </p:nvSpPr>
        <p:spPr>
          <a:xfrm rot="-475701">
            <a:off x="13574963" y="1320748"/>
            <a:ext cx="3613957" cy="3613957"/>
          </a:xfrm>
          <a:custGeom>
            <a:avLst/>
            <a:gdLst/>
            <a:ahLst/>
            <a:cxnLst/>
            <a:rect l="l" t="t" r="r" b="b"/>
            <a:pathLst>
              <a:path w="3613957" h="3613957" extrusionOk="0">
                <a:moveTo>
                  <a:pt x="0" y="0"/>
                </a:moveTo>
                <a:lnTo>
                  <a:pt x="3613957" y="0"/>
                </a:lnTo>
                <a:lnTo>
                  <a:pt x="3613957" y="3613957"/>
                </a:lnTo>
                <a:lnTo>
                  <a:pt x="0" y="36139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8708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8159" y="4802795"/>
            <a:ext cx="63219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 НАСТАВНИЧЕСТВА</a:t>
            </a:r>
            <a:r>
              <a:rPr lang="ru-RU" sz="2400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успешная адаптация,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становление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закрепление молодых педагогов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профессии.</a:t>
            </a:r>
          </a:p>
          <a:p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ru-RU" sz="2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СРОК РЕАЛИЗАЦИИ</a:t>
            </a:r>
            <a:r>
              <a:rPr lang="ru-RU" sz="2400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2025 годы.</a:t>
            </a:r>
          </a:p>
          <a:p>
            <a:endParaRPr lang="ru-RU" sz="2400" b="1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</a:t>
            </a:r>
            <a:r>
              <a:rPr lang="ru-RU" sz="2400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условий для эффективного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введения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молодого педагога в профессию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 новых форм взаимодействия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индивидуализацию процесса наставничества.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402998" y="4802795"/>
            <a:ext cx="9144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ЗАДАЧИ:  </a:t>
            </a:r>
            <a:endParaRPr lang="ru-RU" sz="2400" dirty="0" smtClean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 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организационное и методическое сопровождение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реализации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«Педагогическая лаборатория «Мосты».</a:t>
            </a:r>
          </a:p>
          <a:p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Внедрить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 «Педагогическая лаборатория «Мосты»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систему образования района.</a:t>
            </a:r>
          </a:p>
          <a:p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Подготовить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опыт организации деятельности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Педагогической лаборатории «Мосты»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трансляции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другим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муниципалитетам.</a:t>
            </a:r>
          </a:p>
        </p:txBody>
      </p:sp>
      <p:pic>
        <p:nvPicPr>
          <p:cNvPr id="7" name="Google Shape;125;p15"/>
          <p:cNvPicPr preferRelativeResize="0"/>
          <p:nvPr/>
        </p:nvPicPr>
        <p:blipFill rotWithShape="1">
          <a:blip r:embed="rId2">
            <a:alphaModFix/>
          </a:blip>
          <a:srcRect t="-1166" b="-3"/>
          <a:stretch/>
        </p:blipFill>
        <p:spPr>
          <a:xfrm>
            <a:off x="-39415" y="-5975141"/>
            <a:ext cx="18378616" cy="96112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661;p35"/>
          <p:cNvSpPr/>
          <p:nvPr/>
        </p:nvSpPr>
        <p:spPr>
          <a:xfrm>
            <a:off x="8402998" y="1971408"/>
            <a:ext cx="3324448" cy="2043024"/>
          </a:xfrm>
          <a:custGeom>
            <a:avLst/>
            <a:gdLst/>
            <a:ahLst/>
            <a:cxnLst/>
            <a:rect l="l" t="t" r="r" b="b"/>
            <a:pathLst>
              <a:path w="1156185" h="710528" extrusionOk="0">
                <a:moveTo>
                  <a:pt x="0" y="0"/>
                </a:moveTo>
                <a:lnTo>
                  <a:pt x="1156186" y="0"/>
                </a:lnTo>
                <a:lnTo>
                  <a:pt x="1156186" y="710528"/>
                </a:lnTo>
                <a:lnTo>
                  <a:pt x="0" y="710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" name="Google Shape;631;p35"/>
          <p:cNvSpPr/>
          <p:nvPr/>
        </p:nvSpPr>
        <p:spPr>
          <a:xfrm>
            <a:off x="1198159" y="1883626"/>
            <a:ext cx="2218588" cy="2218588"/>
          </a:xfrm>
          <a:custGeom>
            <a:avLst/>
            <a:gdLst/>
            <a:ahLst/>
            <a:cxnLst/>
            <a:rect l="l" t="t" r="r" b="b"/>
            <a:pathLst>
              <a:path w="670318" h="670318" extrusionOk="0">
                <a:moveTo>
                  <a:pt x="0" y="0"/>
                </a:moveTo>
                <a:lnTo>
                  <a:pt x="670318" y="0"/>
                </a:lnTo>
                <a:lnTo>
                  <a:pt x="670318" y="670318"/>
                </a:lnTo>
                <a:lnTo>
                  <a:pt x="0" y="670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439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D7843">
              <a:alpha val="1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6" name="Группа 45"/>
          <p:cNvGrpSpPr/>
          <p:nvPr/>
        </p:nvGrpSpPr>
        <p:grpSpPr>
          <a:xfrm>
            <a:off x="1671151" y="2361160"/>
            <a:ext cx="14975221" cy="7511021"/>
            <a:chOff x="1107625" y="1173925"/>
            <a:chExt cx="16072750" cy="8253780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1107625" y="1173925"/>
              <a:ext cx="16072750" cy="8253780"/>
              <a:chOff x="495" y="896"/>
              <a:chExt cx="15896" cy="8162"/>
            </a:xfrm>
          </p:grpSpPr>
          <p:grpSp>
            <p:nvGrpSpPr>
              <p:cNvPr id="6" name="Group 3"/>
              <p:cNvGrpSpPr>
                <a:grpSpLocks/>
              </p:cNvGrpSpPr>
              <p:nvPr/>
            </p:nvGrpSpPr>
            <p:grpSpPr bwMode="auto">
              <a:xfrm>
                <a:off x="495" y="896"/>
                <a:ext cx="15896" cy="6744"/>
                <a:chOff x="495" y="-879"/>
                <a:chExt cx="15896" cy="6744"/>
              </a:xfrm>
            </p:grpSpPr>
            <p:sp>
              <p:nvSpPr>
                <p:cNvPr id="20" name="Freeform 4"/>
                <p:cNvSpPr>
                  <a:spLocks/>
                </p:cNvSpPr>
                <p:nvPr/>
              </p:nvSpPr>
              <p:spPr bwMode="auto">
                <a:xfrm>
                  <a:off x="2050" y="-875"/>
                  <a:ext cx="12743" cy="617"/>
                </a:xfrm>
                <a:custGeom>
                  <a:avLst/>
                  <a:gdLst>
                    <a:gd name="T0" fmla="+- 0 14792 2050"/>
                    <a:gd name="T1" fmla="*/ T0 w 12743"/>
                    <a:gd name="T2" fmla="+- 0 -257 -874"/>
                    <a:gd name="T3" fmla="*/ -257 h 617"/>
                    <a:gd name="T4" fmla="+- 0 14792 2050"/>
                    <a:gd name="T5" fmla="*/ T4 w 12743"/>
                    <a:gd name="T6" fmla="+- 0 -774 -874"/>
                    <a:gd name="T7" fmla="*/ -774 h 617"/>
                    <a:gd name="T8" fmla="+- 0 14763 2050"/>
                    <a:gd name="T9" fmla="*/ T8 w 12743"/>
                    <a:gd name="T10" fmla="+- 0 -845 -874"/>
                    <a:gd name="T11" fmla="*/ -845 h 617"/>
                    <a:gd name="T12" fmla="+- 0 14692 2050"/>
                    <a:gd name="T13" fmla="*/ T12 w 12743"/>
                    <a:gd name="T14" fmla="+- 0 -874 -874"/>
                    <a:gd name="T15" fmla="*/ -874 h 617"/>
                    <a:gd name="T16" fmla="+- 0 2150 2050"/>
                    <a:gd name="T17" fmla="*/ T16 w 12743"/>
                    <a:gd name="T18" fmla="+- 0 -874 -874"/>
                    <a:gd name="T19" fmla="*/ -874 h 617"/>
                    <a:gd name="T20" fmla="+- 0 2111 2050"/>
                    <a:gd name="T21" fmla="*/ T20 w 12743"/>
                    <a:gd name="T22" fmla="+- 0 -866 -874"/>
                    <a:gd name="T23" fmla="*/ -866 h 617"/>
                    <a:gd name="T24" fmla="+- 0 2080 2050"/>
                    <a:gd name="T25" fmla="*/ T24 w 12743"/>
                    <a:gd name="T26" fmla="+- 0 -845 -874"/>
                    <a:gd name="T27" fmla="*/ -845 h 617"/>
                    <a:gd name="T28" fmla="+- 0 2058 2050"/>
                    <a:gd name="T29" fmla="*/ T28 w 12743"/>
                    <a:gd name="T30" fmla="+- 0 -813 -874"/>
                    <a:gd name="T31" fmla="*/ -813 h 617"/>
                    <a:gd name="T32" fmla="+- 0 2050 2050"/>
                    <a:gd name="T33" fmla="*/ T32 w 12743"/>
                    <a:gd name="T34" fmla="+- 0 -774 -874"/>
                    <a:gd name="T35" fmla="*/ -774 h 617"/>
                    <a:gd name="T36" fmla="+- 0 2050 2050"/>
                    <a:gd name="T37" fmla="*/ T36 w 12743"/>
                    <a:gd name="T38" fmla="+- 0 -257 -874"/>
                    <a:gd name="T39" fmla="*/ -257 h 61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12743" h="617">
                      <a:moveTo>
                        <a:pt x="12742" y="617"/>
                      </a:moveTo>
                      <a:lnTo>
                        <a:pt x="12742" y="100"/>
                      </a:lnTo>
                      <a:lnTo>
                        <a:pt x="12713" y="29"/>
                      </a:lnTo>
                      <a:lnTo>
                        <a:pt x="12642" y="0"/>
                      </a:lnTo>
                      <a:lnTo>
                        <a:pt x="100" y="0"/>
                      </a:lnTo>
                      <a:lnTo>
                        <a:pt x="61" y="8"/>
                      </a:lnTo>
                      <a:lnTo>
                        <a:pt x="30" y="29"/>
                      </a:lnTo>
                      <a:lnTo>
                        <a:pt x="8" y="61"/>
                      </a:lnTo>
                      <a:lnTo>
                        <a:pt x="0" y="100"/>
                      </a:lnTo>
                      <a:lnTo>
                        <a:pt x="0" y="617"/>
                      </a:lnTo>
                    </a:path>
                  </a:pathLst>
                </a:cu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1" name="Line 5"/>
                <p:cNvSpPr>
                  <a:spLocks noChangeShapeType="1"/>
                </p:cNvSpPr>
                <p:nvPr/>
              </p:nvSpPr>
              <p:spPr bwMode="auto">
                <a:xfrm>
                  <a:off x="5225" y="-874"/>
                  <a:ext cx="0" cy="617"/>
                </a:xfrm>
                <a:prstGeom prst="line">
                  <a:avLst/>
                </a:pr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2" name="Line 6"/>
                <p:cNvSpPr>
                  <a:spLocks noChangeShapeType="1"/>
                </p:cNvSpPr>
                <p:nvPr/>
              </p:nvSpPr>
              <p:spPr bwMode="auto">
                <a:xfrm>
                  <a:off x="8419" y="-259"/>
                  <a:ext cx="0" cy="0"/>
                </a:xfrm>
                <a:prstGeom prst="line">
                  <a:avLst/>
                </a:pr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3" name="Line 7"/>
                <p:cNvSpPr>
                  <a:spLocks noChangeShapeType="1"/>
                </p:cNvSpPr>
                <p:nvPr/>
              </p:nvSpPr>
              <p:spPr bwMode="auto">
                <a:xfrm>
                  <a:off x="11598" y="-259"/>
                  <a:ext cx="0" cy="0"/>
                </a:xfrm>
                <a:prstGeom prst="line">
                  <a:avLst/>
                </a:pr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32" name="Picture 8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" y="-470"/>
                  <a:ext cx="3154" cy="12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4" name="Freeform 9"/>
                <p:cNvSpPr>
                  <a:spLocks/>
                </p:cNvSpPr>
                <p:nvPr/>
              </p:nvSpPr>
              <p:spPr bwMode="auto">
                <a:xfrm>
                  <a:off x="534" y="-430"/>
                  <a:ext cx="3031" cy="1081"/>
                </a:xfrm>
                <a:custGeom>
                  <a:avLst/>
                  <a:gdLst>
                    <a:gd name="T0" fmla="+- 0 2050 535"/>
                    <a:gd name="T1" fmla="*/ T0 w 3031"/>
                    <a:gd name="T2" fmla="+- 0 -429 -429"/>
                    <a:gd name="T3" fmla="*/ -429 h 1081"/>
                    <a:gd name="T4" fmla="+- 0 1961 535"/>
                    <a:gd name="T5" fmla="*/ T4 w 3031"/>
                    <a:gd name="T6" fmla="+- 0 -274 -429"/>
                    <a:gd name="T7" fmla="*/ -274 h 1081"/>
                    <a:gd name="T8" fmla="+- 0 624 535"/>
                    <a:gd name="T9" fmla="*/ T8 w 3031"/>
                    <a:gd name="T10" fmla="+- 0 -274 -429"/>
                    <a:gd name="T11" fmla="*/ -274 h 1081"/>
                    <a:gd name="T12" fmla="+- 0 589 535"/>
                    <a:gd name="T13" fmla="*/ T12 w 3031"/>
                    <a:gd name="T14" fmla="+- 0 -267 -429"/>
                    <a:gd name="T15" fmla="*/ -267 h 1081"/>
                    <a:gd name="T16" fmla="+- 0 561 535"/>
                    <a:gd name="T17" fmla="*/ T16 w 3031"/>
                    <a:gd name="T18" fmla="+- 0 -248 -429"/>
                    <a:gd name="T19" fmla="*/ -248 h 1081"/>
                    <a:gd name="T20" fmla="+- 0 542 535"/>
                    <a:gd name="T21" fmla="*/ T20 w 3031"/>
                    <a:gd name="T22" fmla="+- 0 -220 -429"/>
                    <a:gd name="T23" fmla="*/ -220 h 1081"/>
                    <a:gd name="T24" fmla="+- 0 535 535"/>
                    <a:gd name="T25" fmla="*/ T24 w 3031"/>
                    <a:gd name="T26" fmla="+- 0 -185 -429"/>
                    <a:gd name="T27" fmla="*/ -185 h 1081"/>
                    <a:gd name="T28" fmla="+- 0 535 535"/>
                    <a:gd name="T29" fmla="*/ T28 w 3031"/>
                    <a:gd name="T30" fmla="+- 0 563 -429"/>
                    <a:gd name="T31" fmla="*/ 563 h 1081"/>
                    <a:gd name="T32" fmla="+- 0 542 535"/>
                    <a:gd name="T33" fmla="*/ T32 w 3031"/>
                    <a:gd name="T34" fmla="+- 0 597 -429"/>
                    <a:gd name="T35" fmla="*/ 597 h 1081"/>
                    <a:gd name="T36" fmla="+- 0 561 535"/>
                    <a:gd name="T37" fmla="*/ T36 w 3031"/>
                    <a:gd name="T38" fmla="+- 0 626 -429"/>
                    <a:gd name="T39" fmla="*/ 626 h 1081"/>
                    <a:gd name="T40" fmla="+- 0 589 535"/>
                    <a:gd name="T41" fmla="*/ T40 w 3031"/>
                    <a:gd name="T42" fmla="+- 0 645 -429"/>
                    <a:gd name="T43" fmla="*/ 645 h 1081"/>
                    <a:gd name="T44" fmla="+- 0 624 535"/>
                    <a:gd name="T45" fmla="*/ T44 w 3031"/>
                    <a:gd name="T46" fmla="+- 0 652 -429"/>
                    <a:gd name="T47" fmla="*/ 652 h 1081"/>
                    <a:gd name="T48" fmla="+- 0 3477 535"/>
                    <a:gd name="T49" fmla="*/ T48 w 3031"/>
                    <a:gd name="T50" fmla="+- 0 652 -429"/>
                    <a:gd name="T51" fmla="*/ 652 h 1081"/>
                    <a:gd name="T52" fmla="+- 0 3511 535"/>
                    <a:gd name="T53" fmla="*/ T52 w 3031"/>
                    <a:gd name="T54" fmla="+- 0 645 -429"/>
                    <a:gd name="T55" fmla="*/ 645 h 1081"/>
                    <a:gd name="T56" fmla="+- 0 3540 535"/>
                    <a:gd name="T57" fmla="*/ T56 w 3031"/>
                    <a:gd name="T58" fmla="+- 0 626 -429"/>
                    <a:gd name="T59" fmla="*/ 626 h 1081"/>
                    <a:gd name="T60" fmla="+- 0 3559 535"/>
                    <a:gd name="T61" fmla="*/ T60 w 3031"/>
                    <a:gd name="T62" fmla="+- 0 597 -429"/>
                    <a:gd name="T63" fmla="*/ 597 h 1081"/>
                    <a:gd name="T64" fmla="+- 0 3566 535"/>
                    <a:gd name="T65" fmla="*/ T64 w 3031"/>
                    <a:gd name="T66" fmla="+- 0 563 -429"/>
                    <a:gd name="T67" fmla="*/ 563 h 1081"/>
                    <a:gd name="T68" fmla="+- 0 3566 535"/>
                    <a:gd name="T69" fmla="*/ T68 w 3031"/>
                    <a:gd name="T70" fmla="+- 0 -185 -429"/>
                    <a:gd name="T71" fmla="*/ -185 h 1081"/>
                    <a:gd name="T72" fmla="+- 0 3559 535"/>
                    <a:gd name="T73" fmla="*/ T72 w 3031"/>
                    <a:gd name="T74" fmla="+- 0 -220 -429"/>
                    <a:gd name="T75" fmla="*/ -220 h 1081"/>
                    <a:gd name="T76" fmla="+- 0 3540 535"/>
                    <a:gd name="T77" fmla="*/ T76 w 3031"/>
                    <a:gd name="T78" fmla="+- 0 -248 -429"/>
                    <a:gd name="T79" fmla="*/ -248 h 1081"/>
                    <a:gd name="T80" fmla="+- 0 3511 535"/>
                    <a:gd name="T81" fmla="*/ T80 w 3031"/>
                    <a:gd name="T82" fmla="+- 0 -267 -429"/>
                    <a:gd name="T83" fmla="*/ -267 h 1081"/>
                    <a:gd name="T84" fmla="+- 0 3477 535"/>
                    <a:gd name="T85" fmla="*/ T84 w 3031"/>
                    <a:gd name="T86" fmla="+- 0 -274 -429"/>
                    <a:gd name="T87" fmla="*/ -274 h 1081"/>
                    <a:gd name="T88" fmla="+- 0 2140 535"/>
                    <a:gd name="T89" fmla="*/ T88 w 3031"/>
                    <a:gd name="T90" fmla="+- 0 -274 -429"/>
                    <a:gd name="T91" fmla="*/ -274 h 1081"/>
                    <a:gd name="T92" fmla="+- 0 2050 535"/>
                    <a:gd name="T93" fmla="*/ T92 w 3031"/>
                    <a:gd name="T94" fmla="+- 0 -429 -429"/>
                    <a:gd name="T95" fmla="*/ -429 h 10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3031" h="1081">
                      <a:moveTo>
                        <a:pt x="1515" y="0"/>
                      </a:moveTo>
                      <a:lnTo>
                        <a:pt x="1426" y="155"/>
                      </a:lnTo>
                      <a:lnTo>
                        <a:pt x="89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09"/>
                      </a:lnTo>
                      <a:lnTo>
                        <a:pt x="0" y="244"/>
                      </a:lnTo>
                      <a:lnTo>
                        <a:pt x="0" y="992"/>
                      </a:lnTo>
                      <a:lnTo>
                        <a:pt x="7" y="1026"/>
                      </a:lnTo>
                      <a:lnTo>
                        <a:pt x="26" y="1055"/>
                      </a:lnTo>
                      <a:lnTo>
                        <a:pt x="54" y="1074"/>
                      </a:lnTo>
                      <a:lnTo>
                        <a:pt x="89" y="1081"/>
                      </a:lnTo>
                      <a:lnTo>
                        <a:pt x="2942" y="1081"/>
                      </a:lnTo>
                      <a:lnTo>
                        <a:pt x="2976" y="1074"/>
                      </a:lnTo>
                      <a:lnTo>
                        <a:pt x="3005" y="1055"/>
                      </a:lnTo>
                      <a:lnTo>
                        <a:pt x="3024" y="1026"/>
                      </a:lnTo>
                      <a:lnTo>
                        <a:pt x="3031" y="992"/>
                      </a:lnTo>
                      <a:lnTo>
                        <a:pt x="3031" y="244"/>
                      </a:lnTo>
                      <a:lnTo>
                        <a:pt x="3024" y="209"/>
                      </a:lnTo>
                      <a:lnTo>
                        <a:pt x="3005" y="181"/>
                      </a:lnTo>
                      <a:lnTo>
                        <a:pt x="2976" y="162"/>
                      </a:lnTo>
                      <a:lnTo>
                        <a:pt x="2942" y="155"/>
                      </a:lnTo>
                      <a:lnTo>
                        <a:pt x="1605" y="155"/>
                      </a:lnTo>
                      <a:lnTo>
                        <a:pt x="15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34" name="Picture 10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236" y="-470"/>
                  <a:ext cx="3154" cy="12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Freeform 11"/>
                <p:cNvSpPr>
                  <a:spLocks/>
                </p:cNvSpPr>
                <p:nvPr/>
              </p:nvSpPr>
              <p:spPr bwMode="auto">
                <a:xfrm>
                  <a:off x="13276" y="-430"/>
                  <a:ext cx="3031" cy="1081"/>
                </a:xfrm>
                <a:custGeom>
                  <a:avLst/>
                  <a:gdLst>
                    <a:gd name="T0" fmla="+- 0 14792 13277"/>
                    <a:gd name="T1" fmla="*/ T0 w 3031"/>
                    <a:gd name="T2" fmla="+- 0 -429 -429"/>
                    <a:gd name="T3" fmla="*/ -429 h 1081"/>
                    <a:gd name="T4" fmla="+- 0 14703 13277"/>
                    <a:gd name="T5" fmla="*/ T4 w 3031"/>
                    <a:gd name="T6" fmla="+- 0 -274 -429"/>
                    <a:gd name="T7" fmla="*/ -274 h 1081"/>
                    <a:gd name="T8" fmla="+- 0 13366 13277"/>
                    <a:gd name="T9" fmla="*/ T8 w 3031"/>
                    <a:gd name="T10" fmla="+- 0 -274 -429"/>
                    <a:gd name="T11" fmla="*/ -274 h 1081"/>
                    <a:gd name="T12" fmla="+- 0 13331 13277"/>
                    <a:gd name="T13" fmla="*/ T12 w 3031"/>
                    <a:gd name="T14" fmla="+- 0 -267 -429"/>
                    <a:gd name="T15" fmla="*/ -267 h 1081"/>
                    <a:gd name="T16" fmla="+- 0 13303 13277"/>
                    <a:gd name="T17" fmla="*/ T16 w 3031"/>
                    <a:gd name="T18" fmla="+- 0 -248 -429"/>
                    <a:gd name="T19" fmla="*/ -248 h 1081"/>
                    <a:gd name="T20" fmla="+- 0 13284 13277"/>
                    <a:gd name="T21" fmla="*/ T20 w 3031"/>
                    <a:gd name="T22" fmla="+- 0 -220 -429"/>
                    <a:gd name="T23" fmla="*/ -220 h 1081"/>
                    <a:gd name="T24" fmla="+- 0 13277 13277"/>
                    <a:gd name="T25" fmla="*/ T24 w 3031"/>
                    <a:gd name="T26" fmla="+- 0 -185 -429"/>
                    <a:gd name="T27" fmla="*/ -185 h 1081"/>
                    <a:gd name="T28" fmla="+- 0 13277 13277"/>
                    <a:gd name="T29" fmla="*/ T28 w 3031"/>
                    <a:gd name="T30" fmla="+- 0 563 -429"/>
                    <a:gd name="T31" fmla="*/ 563 h 1081"/>
                    <a:gd name="T32" fmla="+- 0 13284 13277"/>
                    <a:gd name="T33" fmla="*/ T32 w 3031"/>
                    <a:gd name="T34" fmla="+- 0 597 -429"/>
                    <a:gd name="T35" fmla="*/ 597 h 1081"/>
                    <a:gd name="T36" fmla="+- 0 13303 13277"/>
                    <a:gd name="T37" fmla="*/ T36 w 3031"/>
                    <a:gd name="T38" fmla="+- 0 626 -429"/>
                    <a:gd name="T39" fmla="*/ 626 h 1081"/>
                    <a:gd name="T40" fmla="+- 0 13331 13277"/>
                    <a:gd name="T41" fmla="*/ T40 w 3031"/>
                    <a:gd name="T42" fmla="+- 0 645 -429"/>
                    <a:gd name="T43" fmla="*/ 645 h 1081"/>
                    <a:gd name="T44" fmla="+- 0 13366 13277"/>
                    <a:gd name="T45" fmla="*/ T44 w 3031"/>
                    <a:gd name="T46" fmla="+- 0 652 -429"/>
                    <a:gd name="T47" fmla="*/ 652 h 1081"/>
                    <a:gd name="T48" fmla="+- 0 16219 13277"/>
                    <a:gd name="T49" fmla="*/ T48 w 3031"/>
                    <a:gd name="T50" fmla="+- 0 652 -429"/>
                    <a:gd name="T51" fmla="*/ 652 h 1081"/>
                    <a:gd name="T52" fmla="+- 0 16253 13277"/>
                    <a:gd name="T53" fmla="*/ T52 w 3031"/>
                    <a:gd name="T54" fmla="+- 0 645 -429"/>
                    <a:gd name="T55" fmla="*/ 645 h 1081"/>
                    <a:gd name="T56" fmla="+- 0 16282 13277"/>
                    <a:gd name="T57" fmla="*/ T56 w 3031"/>
                    <a:gd name="T58" fmla="+- 0 626 -429"/>
                    <a:gd name="T59" fmla="*/ 626 h 1081"/>
                    <a:gd name="T60" fmla="+- 0 16301 13277"/>
                    <a:gd name="T61" fmla="*/ T60 w 3031"/>
                    <a:gd name="T62" fmla="+- 0 597 -429"/>
                    <a:gd name="T63" fmla="*/ 597 h 1081"/>
                    <a:gd name="T64" fmla="+- 0 16308 13277"/>
                    <a:gd name="T65" fmla="*/ T64 w 3031"/>
                    <a:gd name="T66" fmla="+- 0 563 -429"/>
                    <a:gd name="T67" fmla="*/ 563 h 1081"/>
                    <a:gd name="T68" fmla="+- 0 16308 13277"/>
                    <a:gd name="T69" fmla="*/ T68 w 3031"/>
                    <a:gd name="T70" fmla="+- 0 -185 -429"/>
                    <a:gd name="T71" fmla="*/ -185 h 1081"/>
                    <a:gd name="T72" fmla="+- 0 16301 13277"/>
                    <a:gd name="T73" fmla="*/ T72 w 3031"/>
                    <a:gd name="T74" fmla="+- 0 -220 -429"/>
                    <a:gd name="T75" fmla="*/ -220 h 1081"/>
                    <a:gd name="T76" fmla="+- 0 16282 13277"/>
                    <a:gd name="T77" fmla="*/ T76 w 3031"/>
                    <a:gd name="T78" fmla="+- 0 -248 -429"/>
                    <a:gd name="T79" fmla="*/ -248 h 1081"/>
                    <a:gd name="T80" fmla="+- 0 16253 13277"/>
                    <a:gd name="T81" fmla="*/ T80 w 3031"/>
                    <a:gd name="T82" fmla="+- 0 -267 -429"/>
                    <a:gd name="T83" fmla="*/ -267 h 1081"/>
                    <a:gd name="T84" fmla="+- 0 16219 13277"/>
                    <a:gd name="T85" fmla="*/ T84 w 3031"/>
                    <a:gd name="T86" fmla="+- 0 -274 -429"/>
                    <a:gd name="T87" fmla="*/ -274 h 1081"/>
                    <a:gd name="T88" fmla="+- 0 14882 13277"/>
                    <a:gd name="T89" fmla="*/ T88 w 3031"/>
                    <a:gd name="T90" fmla="+- 0 -274 -429"/>
                    <a:gd name="T91" fmla="*/ -274 h 1081"/>
                    <a:gd name="T92" fmla="+- 0 14792 13277"/>
                    <a:gd name="T93" fmla="*/ T92 w 3031"/>
                    <a:gd name="T94" fmla="+- 0 -429 -429"/>
                    <a:gd name="T95" fmla="*/ -429 h 10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3031" h="1081">
                      <a:moveTo>
                        <a:pt x="1515" y="0"/>
                      </a:moveTo>
                      <a:lnTo>
                        <a:pt x="1426" y="155"/>
                      </a:lnTo>
                      <a:lnTo>
                        <a:pt x="89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09"/>
                      </a:lnTo>
                      <a:lnTo>
                        <a:pt x="0" y="244"/>
                      </a:lnTo>
                      <a:lnTo>
                        <a:pt x="0" y="992"/>
                      </a:lnTo>
                      <a:lnTo>
                        <a:pt x="7" y="1026"/>
                      </a:lnTo>
                      <a:lnTo>
                        <a:pt x="26" y="1055"/>
                      </a:lnTo>
                      <a:lnTo>
                        <a:pt x="54" y="1074"/>
                      </a:lnTo>
                      <a:lnTo>
                        <a:pt x="89" y="1081"/>
                      </a:lnTo>
                      <a:lnTo>
                        <a:pt x="2942" y="1081"/>
                      </a:lnTo>
                      <a:lnTo>
                        <a:pt x="2976" y="1074"/>
                      </a:lnTo>
                      <a:lnTo>
                        <a:pt x="3005" y="1055"/>
                      </a:lnTo>
                      <a:lnTo>
                        <a:pt x="3024" y="1026"/>
                      </a:lnTo>
                      <a:lnTo>
                        <a:pt x="3031" y="992"/>
                      </a:lnTo>
                      <a:lnTo>
                        <a:pt x="3031" y="244"/>
                      </a:lnTo>
                      <a:lnTo>
                        <a:pt x="3024" y="209"/>
                      </a:lnTo>
                      <a:lnTo>
                        <a:pt x="3005" y="181"/>
                      </a:lnTo>
                      <a:lnTo>
                        <a:pt x="2976" y="162"/>
                      </a:lnTo>
                      <a:lnTo>
                        <a:pt x="2942" y="155"/>
                      </a:lnTo>
                      <a:lnTo>
                        <a:pt x="1605" y="155"/>
                      </a:lnTo>
                      <a:lnTo>
                        <a:pt x="15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36" name="Picture 1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62" y="-470"/>
                  <a:ext cx="2333" cy="12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Freeform 13"/>
                <p:cNvSpPr>
                  <a:spLocks/>
                </p:cNvSpPr>
                <p:nvPr/>
              </p:nvSpPr>
              <p:spPr bwMode="auto">
                <a:xfrm>
                  <a:off x="10502" y="-430"/>
                  <a:ext cx="2211" cy="1081"/>
                </a:xfrm>
                <a:custGeom>
                  <a:avLst/>
                  <a:gdLst>
                    <a:gd name="T0" fmla="+- 0 11598 10503"/>
                    <a:gd name="T1" fmla="*/ T0 w 2211"/>
                    <a:gd name="T2" fmla="+- 0 -429 -429"/>
                    <a:gd name="T3" fmla="*/ -429 h 1081"/>
                    <a:gd name="T4" fmla="+- 0 11508 10503"/>
                    <a:gd name="T5" fmla="*/ T4 w 2211"/>
                    <a:gd name="T6" fmla="+- 0 -274 -429"/>
                    <a:gd name="T7" fmla="*/ -274 h 1081"/>
                    <a:gd name="T8" fmla="+- 0 10591 10503"/>
                    <a:gd name="T9" fmla="*/ T8 w 2211"/>
                    <a:gd name="T10" fmla="+- 0 -274 -429"/>
                    <a:gd name="T11" fmla="*/ -274 h 1081"/>
                    <a:gd name="T12" fmla="+- 0 10557 10503"/>
                    <a:gd name="T13" fmla="*/ T12 w 2211"/>
                    <a:gd name="T14" fmla="+- 0 -267 -429"/>
                    <a:gd name="T15" fmla="*/ -267 h 1081"/>
                    <a:gd name="T16" fmla="+- 0 10529 10503"/>
                    <a:gd name="T17" fmla="*/ T16 w 2211"/>
                    <a:gd name="T18" fmla="+- 0 -248 -429"/>
                    <a:gd name="T19" fmla="*/ -248 h 1081"/>
                    <a:gd name="T20" fmla="+- 0 10510 10503"/>
                    <a:gd name="T21" fmla="*/ T20 w 2211"/>
                    <a:gd name="T22" fmla="+- 0 -220 -429"/>
                    <a:gd name="T23" fmla="*/ -220 h 1081"/>
                    <a:gd name="T24" fmla="+- 0 10503 10503"/>
                    <a:gd name="T25" fmla="*/ T24 w 2211"/>
                    <a:gd name="T26" fmla="+- 0 -185 -429"/>
                    <a:gd name="T27" fmla="*/ -185 h 1081"/>
                    <a:gd name="T28" fmla="+- 0 10503 10503"/>
                    <a:gd name="T29" fmla="*/ T28 w 2211"/>
                    <a:gd name="T30" fmla="+- 0 563 -429"/>
                    <a:gd name="T31" fmla="*/ 563 h 1081"/>
                    <a:gd name="T32" fmla="+- 0 10510 10503"/>
                    <a:gd name="T33" fmla="*/ T32 w 2211"/>
                    <a:gd name="T34" fmla="+- 0 597 -429"/>
                    <a:gd name="T35" fmla="*/ 597 h 1081"/>
                    <a:gd name="T36" fmla="+- 0 10529 10503"/>
                    <a:gd name="T37" fmla="*/ T36 w 2211"/>
                    <a:gd name="T38" fmla="+- 0 626 -429"/>
                    <a:gd name="T39" fmla="*/ 626 h 1081"/>
                    <a:gd name="T40" fmla="+- 0 10557 10503"/>
                    <a:gd name="T41" fmla="*/ T40 w 2211"/>
                    <a:gd name="T42" fmla="+- 0 645 -429"/>
                    <a:gd name="T43" fmla="*/ 645 h 1081"/>
                    <a:gd name="T44" fmla="+- 0 10591 10503"/>
                    <a:gd name="T45" fmla="*/ T44 w 2211"/>
                    <a:gd name="T46" fmla="+- 0 652 -429"/>
                    <a:gd name="T47" fmla="*/ 652 h 1081"/>
                    <a:gd name="T48" fmla="+- 0 12625 10503"/>
                    <a:gd name="T49" fmla="*/ T48 w 2211"/>
                    <a:gd name="T50" fmla="+- 0 652 -429"/>
                    <a:gd name="T51" fmla="*/ 652 h 1081"/>
                    <a:gd name="T52" fmla="+- 0 12659 10503"/>
                    <a:gd name="T53" fmla="*/ T52 w 2211"/>
                    <a:gd name="T54" fmla="+- 0 645 -429"/>
                    <a:gd name="T55" fmla="*/ 645 h 1081"/>
                    <a:gd name="T56" fmla="+- 0 12687 10503"/>
                    <a:gd name="T57" fmla="*/ T56 w 2211"/>
                    <a:gd name="T58" fmla="+- 0 626 -429"/>
                    <a:gd name="T59" fmla="*/ 626 h 1081"/>
                    <a:gd name="T60" fmla="+- 0 12706 10503"/>
                    <a:gd name="T61" fmla="*/ T60 w 2211"/>
                    <a:gd name="T62" fmla="+- 0 597 -429"/>
                    <a:gd name="T63" fmla="*/ 597 h 1081"/>
                    <a:gd name="T64" fmla="+- 0 12713 10503"/>
                    <a:gd name="T65" fmla="*/ T64 w 2211"/>
                    <a:gd name="T66" fmla="+- 0 563 -429"/>
                    <a:gd name="T67" fmla="*/ 563 h 1081"/>
                    <a:gd name="T68" fmla="+- 0 12713 10503"/>
                    <a:gd name="T69" fmla="*/ T68 w 2211"/>
                    <a:gd name="T70" fmla="+- 0 -185 -429"/>
                    <a:gd name="T71" fmla="*/ -185 h 1081"/>
                    <a:gd name="T72" fmla="+- 0 12706 10503"/>
                    <a:gd name="T73" fmla="*/ T72 w 2211"/>
                    <a:gd name="T74" fmla="+- 0 -220 -429"/>
                    <a:gd name="T75" fmla="*/ -220 h 1081"/>
                    <a:gd name="T76" fmla="+- 0 12687 10503"/>
                    <a:gd name="T77" fmla="*/ T76 w 2211"/>
                    <a:gd name="T78" fmla="+- 0 -248 -429"/>
                    <a:gd name="T79" fmla="*/ -248 h 1081"/>
                    <a:gd name="T80" fmla="+- 0 12659 10503"/>
                    <a:gd name="T81" fmla="*/ T80 w 2211"/>
                    <a:gd name="T82" fmla="+- 0 -267 -429"/>
                    <a:gd name="T83" fmla="*/ -267 h 1081"/>
                    <a:gd name="T84" fmla="+- 0 12625 10503"/>
                    <a:gd name="T85" fmla="*/ T84 w 2211"/>
                    <a:gd name="T86" fmla="+- 0 -274 -429"/>
                    <a:gd name="T87" fmla="*/ -274 h 1081"/>
                    <a:gd name="T88" fmla="+- 0 11688 10503"/>
                    <a:gd name="T89" fmla="*/ T88 w 2211"/>
                    <a:gd name="T90" fmla="+- 0 -274 -429"/>
                    <a:gd name="T91" fmla="*/ -274 h 1081"/>
                    <a:gd name="T92" fmla="+- 0 11598 10503"/>
                    <a:gd name="T93" fmla="*/ T92 w 2211"/>
                    <a:gd name="T94" fmla="+- 0 -429 -429"/>
                    <a:gd name="T95" fmla="*/ -429 h 10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211" h="1081">
                      <a:moveTo>
                        <a:pt x="1095" y="0"/>
                      </a:moveTo>
                      <a:lnTo>
                        <a:pt x="1005" y="155"/>
                      </a:lnTo>
                      <a:lnTo>
                        <a:pt x="88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09"/>
                      </a:lnTo>
                      <a:lnTo>
                        <a:pt x="0" y="244"/>
                      </a:lnTo>
                      <a:lnTo>
                        <a:pt x="0" y="992"/>
                      </a:lnTo>
                      <a:lnTo>
                        <a:pt x="7" y="1026"/>
                      </a:lnTo>
                      <a:lnTo>
                        <a:pt x="26" y="1055"/>
                      </a:lnTo>
                      <a:lnTo>
                        <a:pt x="54" y="1074"/>
                      </a:lnTo>
                      <a:lnTo>
                        <a:pt x="88" y="1081"/>
                      </a:lnTo>
                      <a:lnTo>
                        <a:pt x="2122" y="1081"/>
                      </a:lnTo>
                      <a:lnTo>
                        <a:pt x="2156" y="1074"/>
                      </a:lnTo>
                      <a:lnTo>
                        <a:pt x="2184" y="1055"/>
                      </a:lnTo>
                      <a:lnTo>
                        <a:pt x="2203" y="1026"/>
                      </a:lnTo>
                      <a:lnTo>
                        <a:pt x="2210" y="992"/>
                      </a:lnTo>
                      <a:lnTo>
                        <a:pt x="2210" y="244"/>
                      </a:lnTo>
                      <a:lnTo>
                        <a:pt x="2203" y="209"/>
                      </a:lnTo>
                      <a:lnTo>
                        <a:pt x="2184" y="181"/>
                      </a:lnTo>
                      <a:lnTo>
                        <a:pt x="2156" y="162"/>
                      </a:lnTo>
                      <a:lnTo>
                        <a:pt x="2122" y="155"/>
                      </a:lnTo>
                      <a:lnTo>
                        <a:pt x="1185" y="155"/>
                      </a:lnTo>
                      <a:lnTo>
                        <a:pt x="109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7" name="Freeform 14"/>
                <p:cNvSpPr>
                  <a:spLocks/>
                </p:cNvSpPr>
                <p:nvPr/>
              </p:nvSpPr>
              <p:spPr bwMode="auto">
                <a:xfrm>
                  <a:off x="1960" y="651"/>
                  <a:ext cx="12833" cy="938"/>
                </a:xfrm>
                <a:custGeom>
                  <a:avLst/>
                  <a:gdLst>
                    <a:gd name="T0" fmla="+- 0 1960 1960"/>
                    <a:gd name="T1" fmla="*/ T0 w 12833"/>
                    <a:gd name="T2" fmla="+- 0 652 652"/>
                    <a:gd name="T3" fmla="*/ 652 h 938"/>
                    <a:gd name="T4" fmla="+- 0 1960 1960"/>
                    <a:gd name="T5" fmla="*/ T4 w 12833"/>
                    <a:gd name="T6" fmla="+- 0 1489 652"/>
                    <a:gd name="T7" fmla="*/ 1489 h 938"/>
                    <a:gd name="T8" fmla="+- 0 1968 1960"/>
                    <a:gd name="T9" fmla="*/ T8 w 12833"/>
                    <a:gd name="T10" fmla="+- 0 1528 652"/>
                    <a:gd name="T11" fmla="*/ 1528 h 938"/>
                    <a:gd name="T12" fmla="+- 0 1989 1960"/>
                    <a:gd name="T13" fmla="*/ T12 w 12833"/>
                    <a:gd name="T14" fmla="+- 0 1559 652"/>
                    <a:gd name="T15" fmla="*/ 1559 h 938"/>
                    <a:gd name="T16" fmla="+- 0 2021 1960"/>
                    <a:gd name="T17" fmla="*/ T16 w 12833"/>
                    <a:gd name="T18" fmla="+- 0 1581 652"/>
                    <a:gd name="T19" fmla="*/ 1581 h 938"/>
                    <a:gd name="T20" fmla="+- 0 2060 1960"/>
                    <a:gd name="T21" fmla="*/ T20 w 12833"/>
                    <a:gd name="T22" fmla="+- 0 1589 652"/>
                    <a:gd name="T23" fmla="*/ 1589 h 938"/>
                    <a:gd name="T24" fmla="+- 0 14692 1960"/>
                    <a:gd name="T25" fmla="*/ T24 w 12833"/>
                    <a:gd name="T26" fmla="+- 0 1589 652"/>
                    <a:gd name="T27" fmla="*/ 1589 h 938"/>
                    <a:gd name="T28" fmla="+- 0 14731 1960"/>
                    <a:gd name="T29" fmla="*/ T28 w 12833"/>
                    <a:gd name="T30" fmla="+- 0 1581 652"/>
                    <a:gd name="T31" fmla="*/ 1581 h 938"/>
                    <a:gd name="T32" fmla="+- 0 14763 1960"/>
                    <a:gd name="T33" fmla="*/ T32 w 12833"/>
                    <a:gd name="T34" fmla="+- 0 1559 652"/>
                    <a:gd name="T35" fmla="*/ 1559 h 938"/>
                    <a:gd name="T36" fmla="+- 0 14784 1960"/>
                    <a:gd name="T37" fmla="*/ T36 w 12833"/>
                    <a:gd name="T38" fmla="+- 0 1528 652"/>
                    <a:gd name="T39" fmla="*/ 1528 h 938"/>
                    <a:gd name="T40" fmla="+- 0 14792 1960"/>
                    <a:gd name="T41" fmla="*/ T40 w 12833"/>
                    <a:gd name="T42" fmla="+- 0 1489 652"/>
                    <a:gd name="T43" fmla="*/ 1489 h 938"/>
                    <a:gd name="T44" fmla="+- 0 14792 1960"/>
                    <a:gd name="T45" fmla="*/ T44 w 12833"/>
                    <a:gd name="T46" fmla="+- 0 652 652"/>
                    <a:gd name="T47" fmla="*/ 652 h 93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12833" h="938">
                      <a:moveTo>
                        <a:pt x="0" y="0"/>
                      </a:moveTo>
                      <a:lnTo>
                        <a:pt x="0" y="837"/>
                      </a:lnTo>
                      <a:lnTo>
                        <a:pt x="8" y="876"/>
                      </a:lnTo>
                      <a:lnTo>
                        <a:pt x="29" y="907"/>
                      </a:lnTo>
                      <a:lnTo>
                        <a:pt x="61" y="929"/>
                      </a:lnTo>
                      <a:lnTo>
                        <a:pt x="100" y="937"/>
                      </a:lnTo>
                      <a:lnTo>
                        <a:pt x="12732" y="937"/>
                      </a:lnTo>
                      <a:lnTo>
                        <a:pt x="12771" y="929"/>
                      </a:lnTo>
                      <a:lnTo>
                        <a:pt x="12803" y="907"/>
                      </a:lnTo>
                      <a:lnTo>
                        <a:pt x="12824" y="876"/>
                      </a:lnTo>
                      <a:lnTo>
                        <a:pt x="12832" y="837"/>
                      </a:lnTo>
                      <a:lnTo>
                        <a:pt x="12832" y="0"/>
                      </a:lnTo>
                    </a:path>
                  </a:pathLst>
                </a:cu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8" name="Freeform 15"/>
                <p:cNvSpPr>
                  <a:spLocks/>
                </p:cNvSpPr>
                <p:nvPr/>
              </p:nvSpPr>
              <p:spPr bwMode="auto">
                <a:xfrm>
                  <a:off x="9131" y="651"/>
                  <a:ext cx="2467" cy="683"/>
                </a:xfrm>
                <a:custGeom>
                  <a:avLst/>
                  <a:gdLst>
                    <a:gd name="T0" fmla="+- 0 11598 9131"/>
                    <a:gd name="T1" fmla="*/ T0 w 2467"/>
                    <a:gd name="T2" fmla="+- 0 652 652"/>
                    <a:gd name="T3" fmla="*/ 652 h 683"/>
                    <a:gd name="T4" fmla="+- 0 11598 9131"/>
                    <a:gd name="T5" fmla="*/ T4 w 2467"/>
                    <a:gd name="T6" fmla="+- 0 852 652"/>
                    <a:gd name="T7" fmla="*/ 852 h 683"/>
                    <a:gd name="T8" fmla="+- 0 11590 9131"/>
                    <a:gd name="T9" fmla="*/ T8 w 2467"/>
                    <a:gd name="T10" fmla="+- 0 891 652"/>
                    <a:gd name="T11" fmla="*/ 891 h 683"/>
                    <a:gd name="T12" fmla="+- 0 11569 9131"/>
                    <a:gd name="T13" fmla="*/ T12 w 2467"/>
                    <a:gd name="T14" fmla="+- 0 923 652"/>
                    <a:gd name="T15" fmla="*/ 923 h 683"/>
                    <a:gd name="T16" fmla="+- 0 11537 9131"/>
                    <a:gd name="T17" fmla="*/ T16 w 2467"/>
                    <a:gd name="T18" fmla="+- 0 944 652"/>
                    <a:gd name="T19" fmla="*/ 944 h 683"/>
                    <a:gd name="T20" fmla="+- 0 11498 9131"/>
                    <a:gd name="T21" fmla="*/ T20 w 2467"/>
                    <a:gd name="T22" fmla="+- 0 952 652"/>
                    <a:gd name="T23" fmla="*/ 952 h 683"/>
                    <a:gd name="T24" fmla="+- 0 9231 9131"/>
                    <a:gd name="T25" fmla="*/ T24 w 2467"/>
                    <a:gd name="T26" fmla="+- 0 952 652"/>
                    <a:gd name="T27" fmla="*/ 952 h 683"/>
                    <a:gd name="T28" fmla="+- 0 9192 9131"/>
                    <a:gd name="T29" fmla="*/ T28 w 2467"/>
                    <a:gd name="T30" fmla="+- 0 960 652"/>
                    <a:gd name="T31" fmla="*/ 960 h 683"/>
                    <a:gd name="T32" fmla="+- 0 9161 9131"/>
                    <a:gd name="T33" fmla="*/ T32 w 2467"/>
                    <a:gd name="T34" fmla="+- 0 981 652"/>
                    <a:gd name="T35" fmla="*/ 981 h 683"/>
                    <a:gd name="T36" fmla="+- 0 9139 9131"/>
                    <a:gd name="T37" fmla="*/ T36 w 2467"/>
                    <a:gd name="T38" fmla="+- 0 1013 652"/>
                    <a:gd name="T39" fmla="*/ 1013 h 683"/>
                    <a:gd name="T40" fmla="+- 0 9131 9131"/>
                    <a:gd name="T41" fmla="*/ T40 w 2467"/>
                    <a:gd name="T42" fmla="+- 0 1052 652"/>
                    <a:gd name="T43" fmla="*/ 1052 h 683"/>
                    <a:gd name="T44" fmla="+- 0 9131 9131"/>
                    <a:gd name="T45" fmla="*/ T44 w 2467"/>
                    <a:gd name="T46" fmla="+- 0 1334 652"/>
                    <a:gd name="T47" fmla="*/ 1334 h 68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2467" h="683">
                      <a:moveTo>
                        <a:pt x="2467" y="0"/>
                      </a:moveTo>
                      <a:lnTo>
                        <a:pt x="2467" y="200"/>
                      </a:lnTo>
                      <a:lnTo>
                        <a:pt x="2459" y="239"/>
                      </a:lnTo>
                      <a:lnTo>
                        <a:pt x="2438" y="271"/>
                      </a:lnTo>
                      <a:lnTo>
                        <a:pt x="2406" y="292"/>
                      </a:lnTo>
                      <a:lnTo>
                        <a:pt x="2367" y="300"/>
                      </a:lnTo>
                      <a:lnTo>
                        <a:pt x="100" y="300"/>
                      </a:lnTo>
                      <a:lnTo>
                        <a:pt x="61" y="308"/>
                      </a:lnTo>
                      <a:lnTo>
                        <a:pt x="30" y="329"/>
                      </a:lnTo>
                      <a:lnTo>
                        <a:pt x="8" y="361"/>
                      </a:lnTo>
                      <a:lnTo>
                        <a:pt x="0" y="400"/>
                      </a:lnTo>
                      <a:lnTo>
                        <a:pt x="0" y="682"/>
                      </a:lnTo>
                    </a:path>
                  </a:pathLst>
                </a:cu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9" name="Freeform 16"/>
                <p:cNvSpPr>
                  <a:spLocks/>
                </p:cNvSpPr>
                <p:nvPr/>
              </p:nvSpPr>
              <p:spPr bwMode="auto">
                <a:xfrm>
                  <a:off x="5234" y="651"/>
                  <a:ext cx="2396" cy="713"/>
                </a:xfrm>
                <a:custGeom>
                  <a:avLst/>
                  <a:gdLst>
                    <a:gd name="T0" fmla="+- 0 5235 5235"/>
                    <a:gd name="T1" fmla="*/ T0 w 2396"/>
                    <a:gd name="T2" fmla="+- 0 652 652"/>
                    <a:gd name="T3" fmla="*/ 652 h 713"/>
                    <a:gd name="T4" fmla="+- 0 5235 5235"/>
                    <a:gd name="T5" fmla="*/ T4 w 2396"/>
                    <a:gd name="T6" fmla="+- 0 852 652"/>
                    <a:gd name="T7" fmla="*/ 852 h 713"/>
                    <a:gd name="T8" fmla="+- 0 5242 5235"/>
                    <a:gd name="T9" fmla="*/ T8 w 2396"/>
                    <a:gd name="T10" fmla="+- 0 891 652"/>
                    <a:gd name="T11" fmla="*/ 891 h 713"/>
                    <a:gd name="T12" fmla="+- 0 5264 5235"/>
                    <a:gd name="T13" fmla="*/ T12 w 2396"/>
                    <a:gd name="T14" fmla="+- 0 923 652"/>
                    <a:gd name="T15" fmla="*/ 923 h 713"/>
                    <a:gd name="T16" fmla="+- 0 5296 5235"/>
                    <a:gd name="T17" fmla="*/ T16 w 2396"/>
                    <a:gd name="T18" fmla="+- 0 944 652"/>
                    <a:gd name="T19" fmla="*/ 944 h 713"/>
                    <a:gd name="T20" fmla="+- 0 5335 5235"/>
                    <a:gd name="T21" fmla="*/ T20 w 2396"/>
                    <a:gd name="T22" fmla="+- 0 952 652"/>
                    <a:gd name="T23" fmla="*/ 952 h 713"/>
                    <a:gd name="T24" fmla="+- 0 7530 5235"/>
                    <a:gd name="T25" fmla="*/ T24 w 2396"/>
                    <a:gd name="T26" fmla="+- 0 952 652"/>
                    <a:gd name="T27" fmla="*/ 952 h 713"/>
                    <a:gd name="T28" fmla="+- 0 7569 5235"/>
                    <a:gd name="T29" fmla="*/ T28 w 2396"/>
                    <a:gd name="T30" fmla="+- 0 960 652"/>
                    <a:gd name="T31" fmla="*/ 960 h 713"/>
                    <a:gd name="T32" fmla="+- 0 7601 5235"/>
                    <a:gd name="T33" fmla="*/ T32 w 2396"/>
                    <a:gd name="T34" fmla="+- 0 981 652"/>
                    <a:gd name="T35" fmla="*/ 981 h 713"/>
                    <a:gd name="T36" fmla="+- 0 7622 5235"/>
                    <a:gd name="T37" fmla="*/ T36 w 2396"/>
                    <a:gd name="T38" fmla="+- 0 1013 652"/>
                    <a:gd name="T39" fmla="*/ 1013 h 713"/>
                    <a:gd name="T40" fmla="+- 0 7630 5235"/>
                    <a:gd name="T41" fmla="*/ T40 w 2396"/>
                    <a:gd name="T42" fmla="+- 0 1052 652"/>
                    <a:gd name="T43" fmla="*/ 1052 h 713"/>
                    <a:gd name="T44" fmla="+- 0 7630 5235"/>
                    <a:gd name="T45" fmla="*/ T44 w 2396"/>
                    <a:gd name="T46" fmla="+- 0 1364 652"/>
                    <a:gd name="T47" fmla="*/ 1364 h 71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2396" h="713">
                      <a:moveTo>
                        <a:pt x="0" y="0"/>
                      </a:moveTo>
                      <a:lnTo>
                        <a:pt x="0" y="200"/>
                      </a:lnTo>
                      <a:lnTo>
                        <a:pt x="7" y="239"/>
                      </a:lnTo>
                      <a:lnTo>
                        <a:pt x="29" y="271"/>
                      </a:lnTo>
                      <a:lnTo>
                        <a:pt x="61" y="292"/>
                      </a:lnTo>
                      <a:lnTo>
                        <a:pt x="100" y="300"/>
                      </a:lnTo>
                      <a:lnTo>
                        <a:pt x="2295" y="300"/>
                      </a:lnTo>
                      <a:lnTo>
                        <a:pt x="2334" y="308"/>
                      </a:lnTo>
                      <a:lnTo>
                        <a:pt x="2366" y="329"/>
                      </a:lnTo>
                      <a:lnTo>
                        <a:pt x="2387" y="361"/>
                      </a:lnTo>
                      <a:lnTo>
                        <a:pt x="2395" y="400"/>
                      </a:lnTo>
                      <a:lnTo>
                        <a:pt x="2395" y="712"/>
                      </a:lnTo>
                    </a:path>
                  </a:pathLst>
                </a:cu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0" name="Line 17"/>
                <p:cNvSpPr>
                  <a:spLocks noChangeShapeType="1"/>
                </p:cNvSpPr>
                <p:nvPr/>
              </p:nvSpPr>
              <p:spPr bwMode="auto">
                <a:xfrm>
                  <a:off x="8413" y="652"/>
                  <a:ext cx="0" cy="575"/>
                </a:xfrm>
                <a:prstGeom prst="line">
                  <a:avLst/>
                </a:pr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42" name="Picture 18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3" y="-470"/>
                  <a:ext cx="3154" cy="12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Freeform 19"/>
                <p:cNvSpPr>
                  <a:spLocks/>
                </p:cNvSpPr>
                <p:nvPr/>
              </p:nvSpPr>
              <p:spPr bwMode="auto">
                <a:xfrm>
                  <a:off x="6903" y="-430"/>
                  <a:ext cx="3031" cy="1081"/>
                </a:xfrm>
                <a:custGeom>
                  <a:avLst/>
                  <a:gdLst>
                    <a:gd name="T0" fmla="+- 0 8419 6904"/>
                    <a:gd name="T1" fmla="*/ T0 w 3031"/>
                    <a:gd name="T2" fmla="+- 0 -429 -429"/>
                    <a:gd name="T3" fmla="*/ -429 h 1081"/>
                    <a:gd name="T4" fmla="+- 0 8329 6904"/>
                    <a:gd name="T5" fmla="*/ T4 w 3031"/>
                    <a:gd name="T6" fmla="+- 0 -274 -429"/>
                    <a:gd name="T7" fmla="*/ -274 h 1081"/>
                    <a:gd name="T8" fmla="+- 0 6992 6904"/>
                    <a:gd name="T9" fmla="*/ T8 w 3031"/>
                    <a:gd name="T10" fmla="+- 0 -274 -429"/>
                    <a:gd name="T11" fmla="*/ -274 h 1081"/>
                    <a:gd name="T12" fmla="+- 0 6958 6904"/>
                    <a:gd name="T13" fmla="*/ T12 w 3031"/>
                    <a:gd name="T14" fmla="+- 0 -267 -429"/>
                    <a:gd name="T15" fmla="*/ -267 h 1081"/>
                    <a:gd name="T16" fmla="+- 0 6930 6904"/>
                    <a:gd name="T17" fmla="*/ T16 w 3031"/>
                    <a:gd name="T18" fmla="+- 0 -248 -429"/>
                    <a:gd name="T19" fmla="*/ -248 h 1081"/>
                    <a:gd name="T20" fmla="+- 0 6911 6904"/>
                    <a:gd name="T21" fmla="*/ T20 w 3031"/>
                    <a:gd name="T22" fmla="+- 0 -220 -429"/>
                    <a:gd name="T23" fmla="*/ -220 h 1081"/>
                    <a:gd name="T24" fmla="+- 0 6904 6904"/>
                    <a:gd name="T25" fmla="*/ T24 w 3031"/>
                    <a:gd name="T26" fmla="+- 0 -185 -429"/>
                    <a:gd name="T27" fmla="*/ -185 h 1081"/>
                    <a:gd name="T28" fmla="+- 0 6904 6904"/>
                    <a:gd name="T29" fmla="*/ T28 w 3031"/>
                    <a:gd name="T30" fmla="+- 0 563 -429"/>
                    <a:gd name="T31" fmla="*/ 563 h 1081"/>
                    <a:gd name="T32" fmla="+- 0 6911 6904"/>
                    <a:gd name="T33" fmla="*/ T32 w 3031"/>
                    <a:gd name="T34" fmla="+- 0 597 -429"/>
                    <a:gd name="T35" fmla="*/ 597 h 1081"/>
                    <a:gd name="T36" fmla="+- 0 6930 6904"/>
                    <a:gd name="T37" fmla="*/ T36 w 3031"/>
                    <a:gd name="T38" fmla="+- 0 626 -429"/>
                    <a:gd name="T39" fmla="*/ 626 h 1081"/>
                    <a:gd name="T40" fmla="+- 0 6958 6904"/>
                    <a:gd name="T41" fmla="*/ T40 w 3031"/>
                    <a:gd name="T42" fmla="+- 0 645 -429"/>
                    <a:gd name="T43" fmla="*/ 645 h 1081"/>
                    <a:gd name="T44" fmla="+- 0 6992 6904"/>
                    <a:gd name="T45" fmla="*/ T44 w 3031"/>
                    <a:gd name="T46" fmla="+- 0 652 -429"/>
                    <a:gd name="T47" fmla="*/ 652 h 1081"/>
                    <a:gd name="T48" fmla="+- 0 9845 6904"/>
                    <a:gd name="T49" fmla="*/ T48 w 3031"/>
                    <a:gd name="T50" fmla="+- 0 652 -429"/>
                    <a:gd name="T51" fmla="*/ 652 h 1081"/>
                    <a:gd name="T52" fmla="+- 0 9880 6904"/>
                    <a:gd name="T53" fmla="*/ T52 w 3031"/>
                    <a:gd name="T54" fmla="+- 0 645 -429"/>
                    <a:gd name="T55" fmla="*/ 645 h 1081"/>
                    <a:gd name="T56" fmla="+- 0 9908 6904"/>
                    <a:gd name="T57" fmla="*/ T56 w 3031"/>
                    <a:gd name="T58" fmla="+- 0 626 -429"/>
                    <a:gd name="T59" fmla="*/ 626 h 1081"/>
                    <a:gd name="T60" fmla="+- 0 9927 6904"/>
                    <a:gd name="T61" fmla="*/ T60 w 3031"/>
                    <a:gd name="T62" fmla="+- 0 597 -429"/>
                    <a:gd name="T63" fmla="*/ 597 h 1081"/>
                    <a:gd name="T64" fmla="+- 0 9934 6904"/>
                    <a:gd name="T65" fmla="*/ T64 w 3031"/>
                    <a:gd name="T66" fmla="+- 0 563 -429"/>
                    <a:gd name="T67" fmla="*/ 563 h 1081"/>
                    <a:gd name="T68" fmla="+- 0 9934 6904"/>
                    <a:gd name="T69" fmla="*/ T68 w 3031"/>
                    <a:gd name="T70" fmla="+- 0 -185 -429"/>
                    <a:gd name="T71" fmla="*/ -185 h 1081"/>
                    <a:gd name="T72" fmla="+- 0 9927 6904"/>
                    <a:gd name="T73" fmla="*/ T72 w 3031"/>
                    <a:gd name="T74" fmla="+- 0 -220 -429"/>
                    <a:gd name="T75" fmla="*/ -220 h 1081"/>
                    <a:gd name="T76" fmla="+- 0 9908 6904"/>
                    <a:gd name="T77" fmla="*/ T76 w 3031"/>
                    <a:gd name="T78" fmla="+- 0 -248 -429"/>
                    <a:gd name="T79" fmla="*/ -248 h 1081"/>
                    <a:gd name="T80" fmla="+- 0 9880 6904"/>
                    <a:gd name="T81" fmla="*/ T80 w 3031"/>
                    <a:gd name="T82" fmla="+- 0 -267 -429"/>
                    <a:gd name="T83" fmla="*/ -267 h 1081"/>
                    <a:gd name="T84" fmla="+- 0 9845 6904"/>
                    <a:gd name="T85" fmla="*/ T84 w 3031"/>
                    <a:gd name="T86" fmla="+- 0 -274 -429"/>
                    <a:gd name="T87" fmla="*/ -274 h 1081"/>
                    <a:gd name="T88" fmla="+- 0 8509 6904"/>
                    <a:gd name="T89" fmla="*/ T88 w 3031"/>
                    <a:gd name="T90" fmla="+- 0 -274 -429"/>
                    <a:gd name="T91" fmla="*/ -274 h 1081"/>
                    <a:gd name="T92" fmla="+- 0 8419 6904"/>
                    <a:gd name="T93" fmla="*/ T92 w 3031"/>
                    <a:gd name="T94" fmla="+- 0 -429 -429"/>
                    <a:gd name="T95" fmla="*/ -429 h 10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3031" h="1081">
                      <a:moveTo>
                        <a:pt x="1515" y="0"/>
                      </a:moveTo>
                      <a:lnTo>
                        <a:pt x="1425" y="155"/>
                      </a:lnTo>
                      <a:lnTo>
                        <a:pt x="88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09"/>
                      </a:lnTo>
                      <a:lnTo>
                        <a:pt x="0" y="244"/>
                      </a:lnTo>
                      <a:lnTo>
                        <a:pt x="0" y="992"/>
                      </a:lnTo>
                      <a:lnTo>
                        <a:pt x="7" y="1026"/>
                      </a:lnTo>
                      <a:lnTo>
                        <a:pt x="26" y="1055"/>
                      </a:lnTo>
                      <a:lnTo>
                        <a:pt x="54" y="1074"/>
                      </a:lnTo>
                      <a:lnTo>
                        <a:pt x="88" y="1081"/>
                      </a:lnTo>
                      <a:lnTo>
                        <a:pt x="2941" y="1081"/>
                      </a:lnTo>
                      <a:lnTo>
                        <a:pt x="2976" y="1074"/>
                      </a:lnTo>
                      <a:lnTo>
                        <a:pt x="3004" y="1055"/>
                      </a:lnTo>
                      <a:lnTo>
                        <a:pt x="3023" y="1026"/>
                      </a:lnTo>
                      <a:lnTo>
                        <a:pt x="3030" y="992"/>
                      </a:lnTo>
                      <a:lnTo>
                        <a:pt x="3030" y="244"/>
                      </a:lnTo>
                      <a:lnTo>
                        <a:pt x="3023" y="209"/>
                      </a:lnTo>
                      <a:lnTo>
                        <a:pt x="3004" y="181"/>
                      </a:lnTo>
                      <a:lnTo>
                        <a:pt x="2976" y="162"/>
                      </a:lnTo>
                      <a:lnTo>
                        <a:pt x="2941" y="155"/>
                      </a:lnTo>
                      <a:lnTo>
                        <a:pt x="1605" y="155"/>
                      </a:lnTo>
                      <a:lnTo>
                        <a:pt x="15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44" name="Picture 20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9" y="-470"/>
                  <a:ext cx="2333" cy="12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Freeform 21"/>
                <p:cNvSpPr>
                  <a:spLocks/>
                </p:cNvSpPr>
                <p:nvPr/>
              </p:nvSpPr>
              <p:spPr bwMode="auto">
                <a:xfrm>
                  <a:off x="4129" y="-430"/>
                  <a:ext cx="2211" cy="1081"/>
                </a:xfrm>
                <a:custGeom>
                  <a:avLst/>
                  <a:gdLst>
                    <a:gd name="T0" fmla="+- 0 5225 4129"/>
                    <a:gd name="T1" fmla="*/ T0 w 2211"/>
                    <a:gd name="T2" fmla="+- 0 -429 -429"/>
                    <a:gd name="T3" fmla="*/ -429 h 1081"/>
                    <a:gd name="T4" fmla="+- 0 5135 4129"/>
                    <a:gd name="T5" fmla="*/ T4 w 2211"/>
                    <a:gd name="T6" fmla="+- 0 -274 -429"/>
                    <a:gd name="T7" fmla="*/ -274 h 1081"/>
                    <a:gd name="T8" fmla="+- 0 4218 4129"/>
                    <a:gd name="T9" fmla="*/ T8 w 2211"/>
                    <a:gd name="T10" fmla="+- 0 -274 -429"/>
                    <a:gd name="T11" fmla="*/ -274 h 1081"/>
                    <a:gd name="T12" fmla="+- 0 4183 4129"/>
                    <a:gd name="T13" fmla="*/ T12 w 2211"/>
                    <a:gd name="T14" fmla="+- 0 -267 -429"/>
                    <a:gd name="T15" fmla="*/ -267 h 1081"/>
                    <a:gd name="T16" fmla="+- 0 4155 4129"/>
                    <a:gd name="T17" fmla="*/ T16 w 2211"/>
                    <a:gd name="T18" fmla="+- 0 -248 -429"/>
                    <a:gd name="T19" fmla="*/ -248 h 1081"/>
                    <a:gd name="T20" fmla="+- 0 4136 4129"/>
                    <a:gd name="T21" fmla="*/ T20 w 2211"/>
                    <a:gd name="T22" fmla="+- 0 -220 -429"/>
                    <a:gd name="T23" fmla="*/ -220 h 1081"/>
                    <a:gd name="T24" fmla="+- 0 4129 4129"/>
                    <a:gd name="T25" fmla="*/ T24 w 2211"/>
                    <a:gd name="T26" fmla="+- 0 -185 -429"/>
                    <a:gd name="T27" fmla="*/ -185 h 1081"/>
                    <a:gd name="T28" fmla="+- 0 4129 4129"/>
                    <a:gd name="T29" fmla="*/ T28 w 2211"/>
                    <a:gd name="T30" fmla="+- 0 563 -429"/>
                    <a:gd name="T31" fmla="*/ 563 h 1081"/>
                    <a:gd name="T32" fmla="+- 0 4136 4129"/>
                    <a:gd name="T33" fmla="*/ T32 w 2211"/>
                    <a:gd name="T34" fmla="+- 0 597 -429"/>
                    <a:gd name="T35" fmla="*/ 597 h 1081"/>
                    <a:gd name="T36" fmla="+- 0 4155 4129"/>
                    <a:gd name="T37" fmla="*/ T36 w 2211"/>
                    <a:gd name="T38" fmla="+- 0 626 -429"/>
                    <a:gd name="T39" fmla="*/ 626 h 1081"/>
                    <a:gd name="T40" fmla="+- 0 4183 4129"/>
                    <a:gd name="T41" fmla="*/ T40 w 2211"/>
                    <a:gd name="T42" fmla="+- 0 645 -429"/>
                    <a:gd name="T43" fmla="*/ 645 h 1081"/>
                    <a:gd name="T44" fmla="+- 0 4218 4129"/>
                    <a:gd name="T45" fmla="*/ T44 w 2211"/>
                    <a:gd name="T46" fmla="+- 0 652 -429"/>
                    <a:gd name="T47" fmla="*/ 652 h 1081"/>
                    <a:gd name="T48" fmla="+- 0 6251 4129"/>
                    <a:gd name="T49" fmla="*/ T48 w 2211"/>
                    <a:gd name="T50" fmla="+- 0 652 -429"/>
                    <a:gd name="T51" fmla="*/ 652 h 1081"/>
                    <a:gd name="T52" fmla="+- 0 6286 4129"/>
                    <a:gd name="T53" fmla="*/ T52 w 2211"/>
                    <a:gd name="T54" fmla="+- 0 645 -429"/>
                    <a:gd name="T55" fmla="*/ 645 h 1081"/>
                    <a:gd name="T56" fmla="+- 0 6314 4129"/>
                    <a:gd name="T57" fmla="*/ T56 w 2211"/>
                    <a:gd name="T58" fmla="+- 0 626 -429"/>
                    <a:gd name="T59" fmla="*/ 626 h 1081"/>
                    <a:gd name="T60" fmla="+- 0 6333 4129"/>
                    <a:gd name="T61" fmla="*/ T60 w 2211"/>
                    <a:gd name="T62" fmla="+- 0 597 -429"/>
                    <a:gd name="T63" fmla="*/ 597 h 1081"/>
                    <a:gd name="T64" fmla="+- 0 6340 4129"/>
                    <a:gd name="T65" fmla="*/ T64 w 2211"/>
                    <a:gd name="T66" fmla="+- 0 563 -429"/>
                    <a:gd name="T67" fmla="*/ 563 h 1081"/>
                    <a:gd name="T68" fmla="+- 0 6340 4129"/>
                    <a:gd name="T69" fmla="*/ T68 w 2211"/>
                    <a:gd name="T70" fmla="+- 0 -185 -429"/>
                    <a:gd name="T71" fmla="*/ -185 h 1081"/>
                    <a:gd name="T72" fmla="+- 0 6333 4129"/>
                    <a:gd name="T73" fmla="*/ T72 w 2211"/>
                    <a:gd name="T74" fmla="+- 0 -220 -429"/>
                    <a:gd name="T75" fmla="*/ -220 h 1081"/>
                    <a:gd name="T76" fmla="+- 0 6314 4129"/>
                    <a:gd name="T77" fmla="*/ T76 w 2211"/>
                    <a:gd name="T78" fmla="+- 0 -248 -429"/>
                    <a:gd name="T79" fmla="*/ -248 h 1081"/>
                    <a:gd name="T80" fmla="+- 0 6286 4129"/>
                    <a:gd name="T81" fmla="*/ T80 w 2211"/>
                    <a:gd name="T82" fmla="+- 0 -267 -429"/>
                    <a:gd name="T83" fmla="*/ -267 h 1081"/>
                    <a:gd name="T84" fmla="+- 0 6251 4129"/>
                    <a:gd name="T85" fmla="*/ T84 w 2211"/>
                    <a:gd name="T86" fmla="+- 0 -274 -429"/>
                    <a:gd name="T87" fmla="*/ -274 h 1081"/>
                    <a:gd name="T88" fmla="+- 0 5314 4129"/>
                    <a:gd name="T89" fmla="*/ T88 w 2211"/>
                    <a:gd name="T90" fmla="+- 0 -274 -429"/>
                    <a:gd name="T91" fmla="*/ -274 h 1081"/>
                    <a:gd name="T92" fmla="+- 0 5225 4129"/>
                    <a:gd name="T93" fmla="*/ T92 w 2211"/>
                    <a:gd name="T94" fmla="+- 0 -429 -429"/>
                    <a:gd name="T95" fmla="*/ -429 h 10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211" h="1081">
                      <a:moveTo>
                        <a:pt x="1096" y="0"/>
                      </a:moveTo>
                      <a:lnTo>
                        <a:pt x="1006" y="155"/>
                      </a:lnTo>
                      <a:lnTo>
                        <a:pt x="89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09"/>
                      </a:lnTo>
                      <a:lnTo>
                        <a:pt x="0" y="244"/>
                      </a:lnTo>
                      <a:lnTo>
                        <a:pt x="0" y="992"/>
                      </a:lnTo>
                      <a:lnTo>
                        <a:pt x="7" y="1026"/>
                      </a:lnTo>
                      <a:lnTo>
                        <a:pt x="26" y="1055"/>
                      </a:lnTo>
                      <a:lnTo>
                        <a:pt x="54" y="1074"/>
                      </a:lnTo>
                      <a:lnTo>
                        <a:pt x="89" y="1081"/>
                      </a:lnTo>
                      <a:lnTo>
                        <a:pt x="2122" y="1081"/>
                      </a:lnTo>
                      <a:lnTo>
                        <a:pt x="2157" y="1074"/>
                      </a:lnTo>
                      <a:lnTo>
                        <a:pt x="2185" y="1055"/>
                      </a:lnTo>
                      <a:lnTo>
                        <a:pt x="2204" y="1026"/>
                      </a:lnTo>
                      <a:lnTo>
                        <a:pt x="2211" y="992"/>
                      </a:lnTo>
                      <a:lnTo>
                        <a:pt x="2211" y="244"/>
                      </a:lnTo>
                      <a:lnTo>
                        <a:pt x="2204" y="209"/>
                      </a:lnTo>
                      <a:lnTo>
                        <a:pt x="2185" y="181"/>
                      </a:lnTo>
                      <a:lnTo>
                        <a:pt x="2157" y="162"/>
                      </a:lnTo>
                      <a:lnTo>
                        <a:pt x="2122" y="155"/>
                      </a:lnTo>
                      <a:lnTo>
                        <a:pt x="1185" y="155"/>
                      </a:lnTo>
                      <a:lnTo>
                        <a:pt x="109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3" name="Freeform 22"/>
                <p:cNvSpPr>
                  <a:spLocks/>
                </p:cNvSpPr>
                <p:nvPr/>
              </p:nvSpPr>
              <p:spPr bwMode="auto">
                <a:xfrm>
                  <a:off x="3628" y="2709"/>
                  <a:ext cx="9587" cy="617"/>
                </a:xfrm>
                <a:custGeom>
                  <a:avLst/>
                  <a:gdLst>
                    <a:gd name="T0" fmla="+- 0 13214 3628"/>
                    <a:gd name="T1" fmla="*/ T0 w 9587"/>
                    <a:gd name="T2" fmla="+- 0 3326 2709"/>
                    <a:gd name="T3" fmla="*/ 3326 h 617"/>
                    <a:gd name="T4" fmla="+- 0 13214 3628"/>
                    <a:gd name="T5" fmla="*/ T4 w 9587"/>
                    <a:gd name="T6" fmla="+- 0 2809 2709"/>
                    <a:gd name="T7" fmla="*/ 2809 h 617"/>
                    <a:gd name="T8" fmla="+- 0 13185 3628"/>
                    <a:gd name="T9" fmla="*/ T8 w 9587"/>
                    <a:gd name="T10" fmla="+- 0 2739 2709"/>
                    <a:gd name="T11" fmla="*/ 2739 h 617"/>
                    <a:gd name="T12" fmla="+- 0 13114 3628"/>
                    <a:gd name="T13" fmla="*/ T12 w 9587"/>
                    <a:gd name="T14" fmla="+- 0 2709 2709"/>
                    <a:gd name="T15" fmla="*/ 2709 h 617"/>
                    <a:gd name="T16" fmla="+- 0 3728 3628"/>
                    <a:gd name="T17" fmla="*/ T16 w 9587"/>
                    <a:gd name="T18" fmla="+- 0 2709 2709"/>
                    <a:gd name="T19" fmla="*/ 2709 h 617"/>
                    <a:gd name="T20" fmla="+- 0 3689 3628"/>
                    <a:gd name="T21" fmla="*/ T20 w 9587"/>
                    <a:gd name="T22" fmla="+- 0 2717 2709"/>
                    <a:gd name="T23" fmla="*/ 2717 h 617"/>
                    <a:gd name="T24" fmla="+- 0 3658 3628"/>
                    <a:gd name="T25" fmla="*/ T24 w 9587"/>
                    <a:gd name="T26" fmla="+- 0 2739 2709"/>
                    <a:gd name="T27" fmla="*/ 2739 h 617"/>
                    <a:gd name="T28" fmla="+- 0 3636 3628"/>
                    <a:gd name="T29" fmla="*/ T28 w 9587"/>
                    <a:gd name="T30" fmla="+- 0 2770 2709"/>
                    <a:gd name="T31" fmla="*/ 2770 h 617"/>
                    <a:gd name="T32" fmla="+- 0 3628 3628"/>
                    <a:gd name="T33" fmla="*/ T32 w 9587"/>
                    <a:gd name="T34" fmla="+- 0 2809 2709"/>
                    <a:gd name="T35" fmla="*/ 2809 h 617"/>
                    <a:gd name="T36" fmla="+- 0 3628 3628"/>
                    <a:gd name="T37" fmla="*/ T36 w 9587"/>
                    <a:gd name="T38" fmla="+- 0 3326 2709"/>
                    <a:gd name="T39" fmla="*/ 3326 h 61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9587" h="617">
                      <a:moveTo>
                        <a:pt x="9586" y="617"/>
                      </a:moveTo>
                      <a:lnTo>
                        <a:pt x="9586" y="100"/>
                      </a:lnTo>
                      <a:lnTo>
                        <a:pt x="9557" y="30"/>
                      </a:lnTo>
                      <a:lnTo>
                        <a:pt x="9486" y="0"/>
                      </a:lnTo>
                      <a:lnTo>
                        <a:pt x="100" y="0"/>
                      </a:lnTo>
                      <a:lnTo>
                        <a:pt x="61" y="8"/>
                      </a:lnTo>
                      <a:lnTo>
                        <a:pt x="30" y="30"/>
                      </a:lnTo>
                      <a:lnTo>
                        <a:pt x="8" y="61"/>
                      </a:lnTo>
                      <a:lnTo>
                        <a:pt x="0" y="100"/>
                      </a:lnTo>
                      <a:lnTo>
                        <a:pt x="0" y="617"/>
                      </a:lnTo>
                    </a:path>
                  </a:pathLst>
                </a:cu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4" name="Line 23"/>
                <p:cNvSpPr>
                  <a:spLocks noChangeShapeType="1"/>
                </p:cNvSpPr>
                <p:nvPr/>
              </p:nvSpPr>
              <p:spPr bwMode="auto">
                <a:xfrm>
                  <a:off x="6822" y="2709"/>
                  <a:ext cx="0" cy="527"/>
                </a:xfrm>
                <a:prstGeom prst="line">
                  <a:avLst/>
                </a:pr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35" name="Line 24"/>
                <p:cNvSpPr>
                  <a:spLocks noChangeShapeType="1"/>
                </p:cNvSpPr>
                <p:nvPr/>
              </p:nvSpPr>
              <p:spPr bwMode="auto">
                <a:xfrm>
                  <a:off x="10020" y="2709"/>
                  <a:ext cx="0" cy="617"/>
                </a:xfrm>
                <a:prstGeom prst="line">
                  <a:avLst/>
                </a:pr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49" name="Picture 25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2" y="3015"/>
                  <a:ext cx="2756" cy="10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312" y="3055"/>
                  <a:ext cx="2631" cy="881"/>
                </a:xfrm>
                <a:custGeom>
                  <a:avLst/>
                  <a:gdLst>
                    <a:gd name="T0" fmla="+- 0 3628 2313"/>
                    <a:gd name="T1" fmla="*/ T0 w 2631"/>
                    <a:gd name="T2" fmla="+- 0 3056 3056"/>
                    <a:gd name="T3" fmla="*/ 3056 h 881"/>
                    <a:gd name="T4" fmla="+- 0 3538 2313"/>
                    <a:gd name="T5" fmla="*/ T4 w 2631"/>
                    <a:gd name="T6" fmla="+- 0 3211 3056"/>
                    <a:gd name="T7" fmla="*/ 3211 h 881"/>
                    <a:gd name="T8" fmla="+- 0 2402 2313"/>
                    <a:gd name="T9" fmla="*/ T8 w 2631"/>
                    <a:gd name="T10" fmla="+- 0 3211 3056"/>
                    <a:gd name="T11" fmla="*/ 3211 h 881"/>
                    <a:gd name="T12" fmla="+- 0 2367 2313"/>
                    <a:gd name="T13" fmla="*/ T12 w 2631"/>
                    <a:gd name="T14" fmla="+- 0 3218 3056"/>
                    <a:gd name="T15" fmla="*/ 3218 h 881"/>
                    <a:gd name="T16" fmla="+- 0 2339 2313"/>
                    <a:gd name="T17" fmla="*/ T16 w 2631"/>
                    <a:gd name="T18" fmla="+- 0 3237 3056"/>
                    <a:gd name="T19" fmla="*/ 3237 h 881"/>
                    <a:gd name="T20" fmla="+- 0 2320 2313"/>
                    <a:gd name="T21" fmla="*/ T20 w 2631"/>
                    <a:gd name="T22" fmla="+- 0 3266 3056"/>
                    <a:gd name="T23" fmla="*/ 3266 h 881"/>
                    <a:gd name="T24" fmla="+- 0 2313 2313"/>
                    <a:gd name="T25" fmla="*/ T24 w 2631"/>
                    <a:gd name="T26" fmla="+- 0 3300 3056"/>
                    <a:gd name="T27" fmla="*/ 3300 h 881"/>
                    <a:gd name="T28" fmla="+- 0 2313 2313"/>
                    <a:gd name="T29" fmla="*/ T28 w 2631"/>
                    <a:gd name="T30" fmla="+- 0 3848 3056"/>
                    <a:gd name="T31" fmla="*/ 3848 h 881"/>
                    <a:gd name="T32" fmla="+- 0 2320 2313"/>
                    <a:gd name="T33" fmla="*/ T32 w 2631"/>
                    <a:gd name="T34" fmla="+- 0 3883 3056"/>
                    <a:gd name="T35" fmla="*/ 3883 h 881"/>
                    <a:gd name="T36" fmla="+- 0 2339 2313"/>
                    <a:gd name="T37" fmla="*/ T36 w 2631"/>
                    <a:gd name="T38" fmla="+- 0 3911 3056"/>
                    <a:gd name="T39" fmla="*/ 3911 h 881"/>
                    <a:gd name="T40" fmla="+- 0 2367 2313"/>
                    <a:gd name="T41" fmla="*/ T40 w 2631"/>
                    <a:gd name="T42" fmla="+- 0 3930 3056"/>
                    <a:gd name="T43" fmla="*/ 3930 h 881"/>
                    <a:gd name="T44" fmla="+- 0 2402 2313"/>
                    <a:gd name="T45" fmla="*/ T44 w 2631"/>
                    <a:gd name="T46" fmla="+- 0 3937 3056"/>
                    <a:gd name="T47" fmla="*/ 3937 h 881"/>
                    <a:gd name="T48" fmla="+- 0 4855 2313"/>
                    <a:gd name="T49" fmla="*/ T48 w 2631"/>
                    <a:gd name="T50" fmla="+- 0 3937 3056"/>
                    <a:gd name="T51" fmla="*/ 3937 h 881"/>
                    <a:gd name="T52" fmla="+- 0 4889 2313"/>
                    <a:gd name="T53" fmla="*/ T52 w 2631"/>
                    <a:gd name="T54" fmla="+- 0 3930 3056"/>
                    <a:gd name="T55" fmla="*/ 3930 h 881"/>
                    <a:gd name="T56" fmla="+- 0 4918 2313"/>
                    <a:gd name="T57" fmla="*/ T56 w 2631"/>
                    <a:gd name="T58" fmla="+- 0 3911 3056"/>
                    <a:gd name="T59" fmla="*/ 3911 h 881"/>
                    <a:gd name="T60" fmla="+- 0 4937 2313"/>
                    <a:gd name="T61" fmla="*/ T60 w 2631"/>
                    <a:gd name="T62" fmla="+- 0 3883 3056"/>
                    <a:gd name="T63" fmla="*/ 3883 h 881"/>
                    <a:gd name="T64" fmla="+- 0 4944 2313"/>
                    <a:gd name="T65" fmla="*/ T64 w 2631"/>
                    <a:gd name="T66" fmla="+- 0 3848 3056"/>
                    <a:gd name="T67" fmla="*/ 3848 h 881"/>
                    <a:gd name="T68" fmla="+- 0 4944 2313"/>
                    <a:gd name="T69" fmla="*/ T68 w 2631"/>
                    <a:gd name="T70" fmla="+- 0 3300 3056"/>
                    <a:gd name="T71" fmla="*/ 3300 h 881"/>
                    <a:gd name="T72" fmla="+- 0 4937 2313"/>
                    <a:gd name="T73" fmla="*/ T72 w 2631"/>
                    <a:gd name="T74" fmla="+- 0 3266 3056"/>
                    <a:gd name="T75" fmla="*/ 3266 h 881"/>
                    <a:gd name="T76" fmla="+- 0 4918 2313"/>
                    <a:gd name="T77" fmla="*/ T76 w 2631"/>
                    <a:gd name="T78" fmla="+- 0 3237 3056"/>
                    <a:gd name="T79" fmla="*/ 3237 h 881"/>
                    <a:gd name="T80" fmla="+- 0 4889 2313"/>
                    <a:gd name="T81" fmla="*/ T80 w 2631"/>
                    <a:gd name="T82" fmla="+- 0 3218 3056"/>
                    <a:gd name="T83" fmla="*/ 3218 h 881"/>
                    <a:gd name="T84" fmla="+- 0 4855 2313"/>
                    <a:gd name="T85" fmla="*/ T84 w 2631"/>
                    <a:gd name="T86" fmla="+- 0 3211 3056"/>
                    <a:gd name="T87" fmla="*/ 3211 h 881"/>
                    <a:gd name="T88" fmla="+- 0 3718 2313"/>
                    <a:gd name="T89" fmla="*/ T88 w 2631"/>
                    <a:gd name="T90" fmla="+- 0 3211 3056"/>
                    <a:gd name="T91" fmla="*/ 3211 h 881"/>
                    <a:gd name="T92" fmla="+- 0 3628 2313"/>
                    <a:gd name="T93" fmla="*/ T92 w 2631"/>
                    <a:gd name="T94" fmla="+- 0 3056 3056"/>
                    <a:gd name="T95" fmla="*/ 3056 h 8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631" h="881">
                      <a:moveTo>
                        <a:pt x="1315" y="0"/>
                      </a:moveTo>
                      <a:lnTo>
                        <a:pt x="1225" y="155"/>
                      </a:lnTo>
                      <a:lnTo>
                        <a:pt x="89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10"/>
                      </a:lnTo>
                      <a:lnTo>
                        <a:pt x="0" y="244"/>
                      </a:lnTo>
                      <a:lnTo>
                        <a:pt x="0" y="792"/>
                      </a:lnTo>
                      <a:lnTo>
                        <a:pt x="7" y="827"/>
                      </a:lnTo>
                      <a:lnTo>
                        <a:pt x="26" y="855"/>
                      </a:lnTo>
                      <a:lnTo>
                        <a:pt x="54" y="874"/>
                      </a:lnTo>
                      <a:lnTo>
                        <a:pt x="89" y="881"/>
                      </a:lnTo>
                      <a:lnTo>
                        <a:pt x="2542" y="881"/>
                      </a:lnTo>
                      <a:lnTo>
                        <a:pt x="2576" y="874"/>
                      </a:lnTo>
                      <a:lnTo>
                        <a:pt x="2605" y="855"/>
                      </a:lnTo>
                      <a:lnTo>
                        <a:pt x="2624" y="827"/>
                      </a:lnTo>
                      <a:lnTo>
                        <a:pt x="2631" y="792"/>
                      </a:lnTo>
                      <a:lnTo>
                        <a:pt x="2631" y="244"/>
                      </a:lnTo>
                      <a:lnTo>
                        <a:pt x="2624" y="210"/>
                      </a:lnTo>
                      <a:lnTo>
                        <a:pt x="2605" y="181"/>
                      </a:lnTo>
                      <a:lnTo>
                        <a:pt x="2576" y="162"/>
                      </a:lnTo>
                      <a:lnTo>
                        <a:pt x="2542" y="155"/>
                      </a:lnTo>
                      <a:lnTo>
                        <a:pt x="1405" y="155"/>
                      </a:lnTo>
                      <a:lnTo>
                        <a:pt x="13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51" name="Picture 27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58" y="3015"/>
                  <a:ext cx="2756" cy="10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7" name="Freeform 28"/>
                <p:cNvSpPr>
                  <a:spLocks/>
                </p:cNvSpPr>
                <p:nvPr/>
              </p:nvSpPr>
              <p:spPr bwMode="auto">
                <a:xfrm>
                  <a:off x="11898" y="3055"/>
                  <a:ext cx="2631" cy="881"/>
                </a:xfrm>
                <a:custGeom>
                  <a:avLst/>
                  <a:gdLst>
                    <a:gd name="T0" fmla="+- 0 13214 11899"/>
                    <a:gd name="T1" fmla="*/ T0 w 2631"/>
                    <a:gd name="T2" fmla="+- 0 3056 3056"/>
                    <a:gd name="T3" fmla="*/ 3056 h 881"/>
                    <a:gd name="T4" fmla="+- 0 13125 11899"/>
                    <a:gd name="T5" fmla="*/ T4 w 2631"/>
                    <a:gd name="T6" fmla="+- 0 3211 3056"/>
                    <a:gd name="T7" fmla="*/ 3211 h 881"/>
                    <a:gd name="T8" fmla="+- 0 11988 11899"/>
                    <a:gd name="T9" fmla="*/ T8 w 2631"/>
                    <a:gd name="T10" fmla="+- 0 3211 3056"/>
                    <a:gd name="T11" fmla="*/ 3211 h 881"/>
                    <a:gd name="T12" fmla="+- 0 11953 11899"/>
                    <a:gd name="T13" fmla="*/ T12 w 2631"/>
                    <a:gd name="T14" fmla="+- 0 3218 3056"/>
                    <a:gd name="T15" fmla="*/ 3218 h 881"/>
                    <a:gd name="T16" fmla="+- 0 11925 11899"/>
                    <a:gd name="T17" fmla="*/ T16 w 2631"/>
                    <a:gd name="T18" fmla="+- 0 3237 3056"/>
                    <a:gd name="T19" fmla="*/ 3237 h 881"/>
                    <a:gd name="T20" fmla="+- 0 11906 11899"/>
                    <a:gd name="T21" fmla="*/ T20 w 2631"/>
                    <a:gd name="T22" fmla="+- 0 3266 3056"/>
                    <a:gd name="T23" fmla="*/ 3266 h 881"/>
                    <a:gd name="T24" fmla="+- 0 11899 11899"/>
                    <a:gd name="T25" fmla="*/ T24 w 2631"/>
                    <a:gd name="T26" fmla="+- 0 3300 3056"/>
                    <a:gd name="T27" fmla="*/ 3300 h 881"/>
                    <a:gd name="T28" fmla="+- 0 11899 11899"/>
                    <a:gd name="T29" fmla="*/ T28 w 2631"/>
                    <a:gd name="T30" fmla="+- 0 3848 3056"/>
                    <a:gd name="T31" fmla="*/ 3848 h 881"/>
                    <a:gd name="T32" fmla="+- 0 11906 11899"/>
                    <a:gd name="T33" fmla="*/ T32 w 2631"/>
                    <a:gd name="T34" fmla="+- 0 3883 3056"/>
                    <a:gd name="T35" fmla="*/ 3883 h 881"/>
                    <a:gd name="T36" fmla="+- 0 11925 11899"/>
                    <a:gd name="T37" fmla="*/ T36 w 2631"/>
                    <a:gd name="T38" fmla="+- 0 3911 3056"/>
                    <a:gd name="T39" fmla="*/ 3911 h 881"/>
                    <a:gd name="T40" fmla="+- 0 11953 11899"/>
                    <a:gd name="T41" fmla="*/ T40 w 2631"/>
                    <a:gd name="T42" fmla="+- 0 3930 3056"/>
                    <a:gd name="T43" fmla="*/ 3930 h 881"/>
                    <a:gd name="T44" fmla="+- 0 11988 11899"/>
                    <a:gd name="T45" fmla="*/ T44 w 2631"/>
                    <a:gd name="T46" fmla="+- 0 3937 3056"/>
                    <a:gd name="T47" fmla="*/ 3937 h 881"/>
                    <a:gd name="T48" fmla="+- 0 14441 11899"/>
                    <a:gd name="T49" fmla="*/ T48 w 2631"/>
                    <a:gd name="T50" fmla="+- 0 3937 3056"/>
                    <a:gd name="T51" fmla="*/ 3937 h 881"/>
                    <a:gd name="T52" fmla="+- 0 14475 11899"/>
                    <a:gd name="T53" fmla="*/ T52 w 2631"/>
                    <a:gd name="T54" fmla="+- 0 3930 3056"/>
                    <a:gd name="T55" fmla="*/ 3930 h 881"/>
                    <a:gd name="T56" fmla="+- 0 14504 11899"/>
                    <a:gd name="T57" fmla="*/ T56 w 2631"/>
                    <a:gd name="T58" fmla="+- 0 3911 3056"/>
                    <a:gd name="T59" fmla="*/ 3911 h 881"/>
                    <a:gd name="T60" fmla="+- 0 14523 11899"/>
                    <a:gd name="T61" fmla="*/ T60 w 2631"/>
                    <a:gd name="T62" fmla="+- 0 3883 3056"/>
                    <a:gd name="T63" fmla="*/ 3883 h 881"/>
                    <a:gd name="T64" fmla="+- 0 14530 11899"/>
                    <a:gd name="T65" fmla="*/ T64 w 2631"/>
                    <a:gd name="T66" fmla="+- 0 3848 3056"/>
                    <a:gd name="T67" fmla="*/ 3848 h 881"/>
                    <a:gd name="T68" fmla="+- 0 14530 11899"/>
                    <a:gd name="T69" fmla="*/ T68 w 2631"/>
                    <a:gd name="T70" fmla="+- 0 3300 3056"/>
                    <a:gd name="T71" fmla="*/ 3300 h 881"/>
                    <a:gd name="T72" fmla="+- 0 14523 11899"/>
                    <a:gd name="T73" fmla="*/ T72 w 2631"/>
                    <a:gd name="T74" fmla="+- 0 3266 3056"/>
                    <a:gd name="T75" fmla="*/ 3266 h 881"/>
                    <a:gd name="T76" fmla="+- 0 14504 11899"/>
                    <a:gd name="T77" fmla="*/ T76 w 2631"/>
                    <a:gd name="T78" fmla="+- 0 3237 3056"/>
                    <a:gd name="T79" fmla="*/ 3237 h 881"/>
                    <a:gd name="T80" fmla="+- 0 14475 11899"/>
                    <a:gd name="T81" fmla="*/ T80 w 2631"/>
                    <a:gd name="T82" fmla="+- 0 3218 3056"/>
                    <a:gd name="T83" fmla="*/ 3218 h 881"/>
                    <a:gd name="T84" fmla="+- 0 14441 11899"/>
                    <a:gd name="T85" fmla="*/ T84 w 2631"/>
                    <a:gd name="T86" fmla="+- 0 3211 3056"/>
                    <a:gd name="T87" fmla="*/ 3211 h 881"/>
                    <a:gd name="T88" fmla="+- 0 13304 11899"/>
                    <a:gd name="T89" fmla="*/ T88 w 2631"/>
                    <a:gd name="T90" fmla="+- 0 3211 3056"/>
                    <a:gd name="T91" fmla="*/ 3211 h 881"/>
                    <a:gd name="T92" fmla="+- 0 13214 11899"/>
                    <a:gd name="T93" fmla="*/ T92 w 2631"/>
                    <a:gd name="T94" fmla="+- 0 3056 3056"/>
                    <a:gd name="T95" fmla="*/ 3056 h 8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631" h="881">
                      <a:moveTo>
                        <a:pt x="1315" y="0"/>
                      </a:moveTo>
                      <a:lnTo>
                        <a:pt x="1226" y="155"/>
                      </a:lnTo>
                      <a:lnTo>
                        <a:pt x="89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10"/>
                      </a:lnTo>
                      <a:lnTo>
                        <a:pt x="0" y="244"/>
                      </a:lnTo>
                      <a:lnTo>
                        <a:pt x="0" y="792"/>
                      </a:lnTo>
                      <a:lnTo>
                        <a:pt x="7" y="827"/>
                      </a:lnTo>
                      <a:lnTo>
                        <a:pt x="26" y="855"/>
                      </a:lnTo>
                      <a:lnTo>
                        <a:pt x="54" y="874"/>
                      </a:lnTo>
                      <a:lnTo>
                        <a:pt x="89" y="881"/>
                      </a:lnTo>
                      <a:lnTo>
                        <a:pt x="2542" y="881"/>
                      </a:lnTo>
                      <a:lnTo>
                        <a:pt x="2576" y="874"/>
                      </a:lnTo>
                      <a:lnTo>
                        <a:pt x="2605" y="855"/>
                      </a:lnTo>
                      <a:lnTo>
                        <a:pt x="2624" y="827"/>
                      </a:lnTo>
                      <a:lnTo>
                        <a:pt x="2631" y="792"/>
                      </a:lnTo>
                      <a:lnTo>
                        <a:pt x="2631" y="244"/>
                      </a:lnTo>
                      <a:lnTo>
                        <a:pt x="2624" y="210"/>
                      </a:lnTo>
                      <a:lnTo>
                        <a:pt x="2605" y="181"/>
                      </a:lnTo>
                      <a:lnTo>
                        <a:pt x="2576" y="162"/>
                      </a:lnTo>
                      <a:lnTo>
                        <a:pt x="2542" y="155"/>
                      </a:lnTo>
                      <a:lnTo>
                        <a:pt x="1405" y="155"/>
                      </a:lnTo>
                      <a:lnTo>
                        <a:pt x="13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53" name="Picture 29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4" y="3015"/>
                  <a:ext cx="2756" cy="10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8" name="Freeform 30"/>
                <p:cNvSpPr>
                  <a:spLocks/>
                </p:cNvSpPr>
                <p:nvPr/>
              </p:nvSpPr>
              <p:spPr bwMode="auto">
                <a:xfrm>
                  <a:off x="8704" y="3055"/>
                  <a:ext cx="2631" cy="881"/>
                </a:xfrm>
                <a:custGeom>
                  <a:avLst/>
                  <a:gdLst>
                    <a:gd name="T0" fmla="+- 0 10020 8705"/>
                    <a:gd name="T1" fmla="*/ T0 w 2631"/>
                    <a:gd name="T2" fmla="+- 0 3056 3056"/>
                    <a:gd name="T3" fmla="*/ 3056 h 881"/>
                    <a:gd name="T4" fmla="+- 0 9930 8705"/>
                    <a:gd name="T5" fmla="*/ T4 w 2631"/>
                    <a:gd name="T6" fmla="+- 0 3211 3056"/>
                    <a:gd name="T7" fmla="*/ 3211 h 881"/>
                    <a:gd name="T8" fmla="+- 0 8793 8705"/>
                    <a:gd name="T9" fmla="*/ T8 w 2631"/>
                    <a:gd name="T10" fmla="+- 0 3211 3056"/>
                    <a:gd name="T11" fmla="*/ 3211 h 881"/>
                    <a:gd name="T12" fmla="+- 0 8759 8705"/>
                    <a:gd name="T13" fmla="*/ T12 w 2631"/>
                    <a:gd name="T14" fmla="+- 0 3218 3056"/>
                    <a:gd name="T15" fmla="*/ 3218 h 881"/>
                    <a:gd name="T16" fmla="+- 0 8731 8705"/>
                    <a:gd name="T17" fmla="*/ T16 w 2631"/>
                    <a:gd name="T18" fmla="+- 0 3237 3056"/>
                    <a:gd name="T19" fmla="*/ 3237 h 881"/>
                    <a:gd name="T20" fmla="+- 0 8712 8705"/>
                    <a:gd name="T21" fmla="*/ T20 w 2631"/>
                    <a:gd name="T22" fmla="+- 0 3266 3056"/>
                    <a:gd name="T23" fmla="*/ 3266 h 881"/>
                    <a:gd name="T24" fmla="+- 0 8705 8705"/>
                    <a:gd name="T25" fmla="*/ T24 w 2631"/>
                    <a:gd name="T26" fmla="+- 0 3300 3056"/>
                    <a:gd name="T27" fmla="*/ 3300 h 881"/>
                    <a:gd name="T28" fmla="+- 0 8705 8705"/>
                    <a:gd name="T29" fmla="*/ T28 w 2631"/>
                    <a:gd name="T30" fmla="+- 0 3848 3056"/>
                    <a:gd name="T31" fmla="*/ 3848 h 881"/>
                    <a:gd name="T32" fmla="+- 0 8712 8705"/>
                    <a:gd name="T33" fmla="*/ T32 w 2631"/>
                    <a:gd name="T34" fmla="+- 0 3883 3056"/>
                    <a:gd name="T35" fmla="*/ 3883 h 881"/>
                    <a:gd name="T36" fmla="+- 0 8731 8705"/>
                    <a:gd name="T37" fmla="*/ T36 w 2631"/>
                    <a:gd name="T38" fmla="+- 0 3911 3056"/>
                    <a:gd name="T39" fmla="*/ 3911 h 881"/>
                    <a:gd name="T40" fmla="+- 0 8759 8705"/>
                    <a:gd name="T41" fmla="*/ T40 w 2631"/>
                    <a:gd name="T42" fmla="+- 0 3930 3056"/>
                    <a:gd name="T43" fmla="*/ 3930 h 881"/>
                    <a:gd name="T44" fmla="+- 0 8793 8705"/>
                    <a:gd name="T45" fmla="*/ T44 w 2631"/>
                    <a:gd name="T46" fmla="+- 0 3937 3056"/>
                    <a:gd name="T47" fmla="*/ 3937 h 881"/>
                    <a:gd name="T48" fmla="+- 0 11247 8705"/>
                    <a:gd name="T49" fmla="*/ T48 w 2631"/>
                    <a:gd name="T50" fmla="+- 0 3937 3056"/>
                    <a:gd name="T51" fmla="*/ 3937 h 881"/>
                    <a:gd name="T52" fmla="+- 0 11281 8705"/>
                    <a:gd name="T53" fmla="*/ T52 w 2631"/>
                    <a:gd name="T54" fmla="+- 0 3930 3056"/>
                    <a:gd name="T55" fmla="*/ 3930 h 881"/>
                    <a:gd name="T56" fmla="+- 0 11309 8705"/>
                    <a:gd name="T57" fmla="*/ T56 w 2631"/>
                    <a:gd name="T58" fmla="+- 0 3911 3056"/>
                    <a:gd name="T59" fmla="*/ 3911 h 881"/>
                    <a:gd name="T60" fmla="+- 0 11328 8705"/>
                    <a:gd name="T61" fmla="*/ T60 w 2631"/>
                    <a:gd name="T62" fmla="+- 0 3883 3056"/>
                    <a:gd name="T63" fmla="*/ 3883 h 881"/>
                    <a:gd name="T64" fmla="+- 0 11335 8705"/>
                    <a:gd name="T65" fmla="*/ T64 w 2631"/>
                    <a:gd name="T66" fmla="+- 0 3848 3056"/>
                    <a:gd name="T67" fmla="*/ 3848 h 881"/>
                    <a:gd name="T68" fmla="+- 0 11335 8705"/>
                    <a:gd name="T69" fmla="*/ T68 w 2631"/>
                    <a:gd name="T70" fmla="+- 0 3300 3056"/>
                    <a:gd name="T71" fmla="*/ 3300 h 881"/>
                    <a:gd name="T72" fmla="+- 0 11328 8705"/>
                    <a:gd name="T73" fmla="*/ T72 w 2631"/>
                    <a:gd name="T74" fmla="+- 0 3266 3056"/>
                    <a:gd name="T75" fmla="*/ 3266 h 881"/>
                    <a:gd name="T76" fmla="+- 0 11309 8705"/>
                    <a:gd name="T77" fmla="*/ T76 w 2631"/>
                    <a:gd name="T78" fmla="+- 0 3237 3056"/>
                    <a:gd name="T79" fmla="*/ 3237 h 881"/>
                    <a:gd name="T80" fmla="+- 0 11281 8705"/>
                    <a:gd name="T81" fmla="*/ T80 w 2631"/>
                    <a:gd name="T82" fmla="+- 0 3218 3056"/>
                    <a:gd name="T83" fmla="*/ 3218 h 881"/>
                    <a:gd name="T84" fmla="+- 0 11247 8705"/>
                    <a:gd name="T85" fmla="*/ T84 w 2631"/>
                    <a:gd name="T86" fmla="+- 0 3211 3056"/>
                    <a:gd name="T87" fmla="*/ 3211 h 881"/>
                    <a:gd name="T88" fmla="+- 0 10110 8705"/>
                    <a:gd name="T89" fmla="*/ T88 w 2631"/>
                    <a:gd name="T90" fmla="+- 0 3211 3056"/>
                    <a:gd name="T91" fmla="*/ 3211 h 881"/>
                    <a:gd name="T92" fmla="+- 0 10020 8705"/>
                    <a:gd name="T93" fmla="*/ T92 w 2631"/>
                    <a:gd name="T94" fmla="+- 0 3056 3056"/>
                    <a:gd name="T95" fmla="*/ 3056 h 8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631" h="881">
                      <a:moveTo>
                        <a:pt x="1315" y="0"/>
                      </a:moveTo>
                      <a:lnTo>
                        <a:pt x="1225" y="155"/>
                      </a:lnTo>
                      <a:lnTo>
                        <a:pt x="88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10"/>
                      </a:lnTo>
                      <a:lnTo>
                        <a:pt x="0" y="244"/>
                      </a:lnTo>
                      <a:lnTo>
                        <a:pt x="0" y="792"/>
                      </a:lnTo>
                      <a:lnTo>
                        <a:pt x="7" y="827"/>
                      </a:lnTo>
                      <a:lnTo>
                        <a:pt x="26" y="855"/>
                      </a:lnTo>
                      <a:lnTo>
                        <a:pt x="54" y="874"/>
                      </a:lnTo>
                      <a:lnTo>
                        <a:pt x="88" y="881"/>
                      </a:lnTo>
                      <a:lnTo>
                        <a:pt x="2542" y="881"/>
                      </a:lnTo>
                      <a:lnTo>
                        <a:pt x="2576" y="874"/>
                      </a:lnTo>
                      <a:lnTo>
                        <a:pt x="2604" y="855"/>
                      </a:lnTo>
                      <a:lnTo>
                        <a:pt x="2623" y="827"/>
                      </a:lnTo>
                      <a:lnTo>
                        <a:pt x="2630" y="792"/>
                      </a:lnTo>
                      <a:lnTo>
                        <a:pt x="2630" y="244"/>
                      </a:lnTo>
                      <a:lnTo>
                        <a:pt x="2623" y="210"/>
                      </a:lnTo>
                      <a:lnTo>
                        <a:pt x="2604" y="181"/>
                      </a:lnTo>
                      <a:lnTo>
                        <a:pt x="2576" y="162"/>
                      </a:lnTo>
                      <a:lnTo>
                        <a:pt x="2542" y="155"/>
                      </a:lnTo>
                      <a:lnTo>
                        <a:pt x="1405" y="155"/>
                      </a:lnTo>
                      <a:lnTo>
                        <a:pt x="13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55" name="Picture 31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67" y="3015"/>
                  <a:ext cx="2756" cy="10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9" name="Freeform 32"/>
                <p:cNvSpPr>
                  <a:spLocks/>
                </p:cNvSpPr>
                <p:nvPr/>
              </p:nvSpPr>
              <p:spPr bwMode="auto">
                <a:xfrm>
                  <a:off x="5507" y="3055"/>
                  <a:ext cx="2631" cy="881"/>
                </a:xfrm>
                <a:custGeom>
                  <a:avLst/>
                  <a:gdLst>
                    <a:gd name="T0" fmla="+- 0 6822 5507"/>
                    <a:gd name="T1" fmla="*/ T0 w 2631"/>
                    <a:gd name="T2" fmla="+- 0 3056 3056"/>
                    <a:gd name="T3" fmla="*/ 3056 h 881"/>
                    <a:gd name="T4" fmla="+- 0 6733 5507"/>
                    <a:gd name="T5" fmla="*/ T4 w 2631"/>
                    <a:gd name="T6" fmla="+- 0 3211 3056"/>
                    <a:gd name="T7" fmla="*/ 3211 h 881"/>
                    <a:gd name="T8" fmla="+- 0 5596 5507"/>
                    <a:gd name="T9" fmla="*/ T8 w 2631"/>
                    <a:gd name="T10" fmla="+- 0 3211 3056"/>
                    <a:gd name="T11" fmla="*/ 3211 h 881"/>
                    <a:gd name="T12" fmla="+- 0 5561 5507"/>
                    <a:gd name="T13" fmla="*/ T12 w 2631"/>
                    <a:gd name="T14" fmla="+- 0 3218 3056"/>
                    <a:gd name="T15" fmla="*/ 3218 h 881"/>
                    <a:gd name="T16" fmla="+- 0 5533 5507"/>
                    <a:gd name="T17" fmla="*/ T16 w 2631"/>
                    <a:gd name="T18" fmla="+- 0 3237 3056"/>
                    <a:gd name="T19" fmla="*/ 3237 h 881"/>
                    <a:gd name="T20" fmla="+- 0 5514 5507"/>
                    <a:gd name="T21" fmla="*/ T20 w 2631"/>
                    <a:gd name="T22" fmla="+- 0 3266 3056"/>
                    <a:gd name="T23" fmla="*/ 3266 h 881"/>
                    <a:gd name="T24" fmla="+- 0 5507 5507"/>
                    <a:gd name="T25" fmla="*/ T24 w 2631"/>
                    <a:gd name="T26" fmla="+- 0 3300 3056"/>
                    <a:gd name="T27" fmla="*/ 3300 h 881"/>
                    <a:gd name="T28" fmla="+- 0 5507 5507"/>
                    <a:gd name="T29" fmla="*/ T28 w 2631"/>
                    <a:gd name="T30" fmla="+- 0 3848 3056"/>
                    <a:gd name="T31" fmla="*/ 3848 h 881"/>
                    <a:gd name="T32" fmla="+- 0 5514 5507"/>
                    <a:gd name="T33" fmla="*/ T32 w 2631"/>
                    <a:gd name="T34" fmla="+- 0 3883 3056"/>
                    <a:gd name="T35" fmla="*/ 3883 h 881"/>
                    <a:gd name="T36" fmla="+- 0 5533 5507"/>
                    <a:gd name="T37" fmla="*/ T36 w 2631"/>
                    <a:gd name="T38" fmla="+- 0 3911 3056"/>
                    <a:gd name="T39" fmla="*/ 3911 h 881"/>
                    <a:gd name="T40" fmla="+- 0 5561 5507"/>
                    <a:gd name="T41" fmla="*/ T40 w 2631"/>
                    <a:gd name="T42" fmla="+- 0 3930 3056"/>
                    <a:gd name="T43" fmla="*/ 3930 h 881"/>
                    <a:gd name="T44" fmla="+- 0 5596 5507"/>
                    <a:gd name="T45" fmla="*/ T44 w 2631"/>
                    <a:gd name="T46" fmla="+- 0 3937 3056"/>
                    <a:gd name="T47" fmla="*/ 3937 h 881"/>
                    <a:gd name="T48" fmla="+- 0 8049 5507"/>
                    <a:gd name="T49" fmla="*/ T48 w 2631"/>
                    <a:gd name="T50" fmla="+- 0 3937 3056"/>
                    <a:gd name="T51" fmla="*/ 3937 h 881"/>
                    <a:gd name="T52" fmla="+- 0 8084 5507"/>
                    <a:gd name="T53" fmla="*/ T52 w 2631"/>
                    <a:gd name="T54" fmla="+- 0 3930 3056"/>
                    <a:gd name="T55" fmla="*/ 3930 h 881"/>
                    <a:gd name="T56" fmla="+- 0 8112 5507"/>
                    <a:gd name="T57" fmla="*/ T56 w 2631"/>
                    <a:gd name="T58" fmla="+- 0 3911 3056"/>
                    <a:gd name="T59" fmla="*/ 3911 h 881"/>
                    <a:gd name="T60" fmla="+- 0 8131 5507"/>
                    <a:gd name="T61" fmla="*/ T60 w 2631"/>
                    <a:gd name="T62" fmla="+- 0 3883 3056"/>
                    <a:gd name="T63" fmla="*/ 3883 h 881"/>
                    <a:gd name="T64" fmla="+- 0 8138 5507"/>
                    <a:gd name="T65" fmla="*/ T64 w 2631"/>
                    <a:gd name="T66" fmla="+- 0 3848 3056"/>
                    <a:gd name="T67" fmla="*/ 3848 h 881"/>
                    <a:gd name="T68" fmla="+- 0 8138 5507"/>
                    <a:gd name="T69" fmla="*/ T68 w 2631"/>
                    <a:gd name="T70" fmla="+- 0 3300 3056"/>
                    <a:gd name="T71" fmla="*/ 3300 h 881"/>
                    <a:gd name="T72" fmla="+- 0 8131 5507"/>
                    <a:gd name="T73" fmla="*/ T72 w 2631"/>
                    <a:gd name="T74" fmla="+- 0 3266 3056"/>
                    <a:gd name="T75" fmla="*/ 3266 h 881"/>
                    <a:gd name="T76" fmla="+- 0 8112 5507"/>
                    <a:gd name="T77" fmla="*/ T76 w 2631"/>
                    <a:gd name="T78" fmla="+- 0 3237 3056"/>
                    <a:gd name="T79" fmla="*/ 3237 h 881"/>
                    <a:gd name="T80" fmla="+- 0 8084 5507"/>
                    <a:gd name="T81" fmla="*/ T80 w 2631"/>
                    <a:gd name="T82" fmla="+- 0 3218 3056"/>
                    <a:gd name="T83" fmla="*/ 3218 h 881"/>
                    <a:gd name="T84" fmla="+- 0 8049 5507"/>
                    <a:gd name="T85" fmla="*/ T84 w 2631"/>
                    <a:gd name="T86" fmla="+- 0 3211 3056"/>
                    <a:gd name="T87" fmla="*/ 3211 h 881"/>
                    <a:gd name="T88" fmla="+- 0 6912 5507"/>
                    <a:gd name="T89" fmla="*/ T88 w 2631"/>
                    <a:gd name="T90" fmla="+- 0 3211 3056"/>
                    <a:gd name="T91" fmla="*/ 3211 h 881"/>
                    <a:gd name="T92" fmla="+- 0 6822 5507"/>
                    <a:gd name="T93" fmla="*/ T92 w 2631"/>
                    <a:gd name="T94" fmla="+- 0 3056 3056"/>
                    <a:gd name="T95" fmla="*/ 3056 h 8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631" h="881">
                      <a:moveTo>
                        <a:pt x="1315" y="0"/>
                      </a:moveTo>
                      <a:lnTo>
                        <a:pt x="1226" y="155"/>
                      </a:lnTo>
                      <a:lnTo>
                        <a:pt x="89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10"/>
                      </a:lnTo>
                      <a:lnTo>
                        <a:pt x="0" y="244"/>
                      </a:lnTo>
                      <a:lnTo>
                        <a:pt x="0" y="792"/>
                      </a:lnTo>
                      <a:lnTo>
                        <a:pt x="7" y="827"/>
                      </a:lnTo>
                      <a:lnTo>
                        <a:pt x="26" y="855"/>
                      </a:lnTo>
                      <a:lnTo>
                        <a:pt x="54" y="874"/>
                      </a:lnTo>
                      <a:lnTo>
                        <a:pt x="89" y="881"/>
                      </a:lnTo>
                      <a:lnTo>
                        <a:pt x="2542" y="881"/>
                      </a:lnTo>
                      <a:lnTo>
                        <a:pt x="2577" y="874"/>
                      </a:lnTo>
                      <a:lnTo>
                        <a:pt x="2605" y="855"/>
                      </a:lnTo>
                      <a:lnTo>
                        <a:pt x="2624" y="827"/>
                      </a:lnTo>
                      <a:lnTo>
                        <a:pt x="2631" y="792"/>
                      </a:lnTo>
                      <a:lnTo>
                        <a:pt x="2631" y="244"/>
                      </a:lnTo>
                      <a:lnTo>
                        <a:pt x="2624" y="210"/>
                      </a:lnTo>
                      <a:lnTo>
                        <a:pt x="2605" y="181"/>
                      </a:lnTo>
                      <a:lnTo>
                        <a:pt x="2577" y="162"/>
                      </a:lnTo>
                      <a:lnTo>
                        <a:pt x="2542" y="155"/>
                      </a:lnTo>
                      <a:lnTo>
                        <a:pt x="1405" y="155"/>
                      </a:lnTo>
                      <a:lnTo>
                        <a:pt x="13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40" name="Freeform 33"/>
                <p:cNvSpPr>
                  <a:spLocks/>
                </p:cNvSpPr>
                <p:nvPr/>
              </p:nvSpPr>
              <p:spPr bwMode="auto">
                <a:xfrm>
                  <a:off x="1960" y="1988"/>
                  <a:ext cx="12833" cy="3050"/>
                </a:xfrm>
                <a:custGeom>
                  <a:avLst/>
                  <a:gdLst>
                    <a:gd name="T0" fmla="+- 0 5857 1960"/>
                    <a:gd name="T1" fmla="*/ T0 w 12833"/>
                    <a:gd name="T2" fmla="+- 0 5039 1989"/>
                    <a:gd name="T3" fmla="*/ 5039 h 3050"/>
                    <a:gd name="T4" fmla="+- 0 2060 1960"/>
                    <a:gd name="T5" fmla="*/ T4 w 12833"/>
                    <a:gd name="T6" fmla="+- 0 5039 1989"/>
                    <a:gd name="T7" fmla="*/ 5039 h 3050"/>
                    <a:gd name="T8" fmla="+- 0 2021 1960"/>
                    <a:gd name="T9" fmla="*/ T8 w 12833"/>
                    <a:gd name="T10" fmla="+- 0 5031 1989"/>
                    <a:gd name="T11" fmla="*/ 5031 h 3050"/>
                    <a:gd name="T12" fmla="+- 0 1989 1960"/>
                    <a:gd name="T13" fmla="*/ T12 w 12833"/>
                    <a:gd name="T14" fmla="+- 0 5009 1989"/>
                    <a:gd name="T15" fmla="*/ 5009 h 3050"/>
                    <a:gd name="T16" fmla="+- 0 1968 1960"/>
                    <a:gd name="T17" fmla="*/ T16 w 12833"/>
                    <a:gd name="T18" fmla="+- 0 4978 1989"/>
                    <a:gd name="T19" fmla="*/ 4978 h 3050"/>
                    <a:gd name="T20" fmla="+- 0 1960 1960"/>
                    <a:gd name="T21" fmla="*/ T20 w 12833"/>
                    <a:gd name="T22" fmla="+- 0 4939 1989"/>
                    <a:gd name="T23" fmla="*/ 4939 h 3050"/>
                    <a:gd name="T24" fmla="+- 0 1960 1960"/>
                    <a:gd name="T25" fmla="*/ T24 w 12833"/>
                    <a:gd name="T26" fmla="+- 0 2089 1989"/>
                    <a:gd name="T27" fmla="*/ 2089 h 3050"/>
                    <a:gd name="T28" fmla="+- 0 1968 1960"/>
                    <a:gd name="T29" fmla="*/ T28 w 12833"/>
                    <a:gd name="T30" fmla="+- 0 2050 1989"/>
                    <a:gd name="T31" fmla="*/ 2050 h 3050"/>
                    <a:gd name="T32" fmla="+- 0 1989 1960"/>
                    <a:gd name="T33" fmla="*/ T32 w 12833"/>
                    <a:gd name="T34" fmla="+- 0 2018 1989"/>
                    <a:gd name="T35" fmla="*/ 2018 h 3050"/>
                    <a:gd name="T36" fmla="+- 0 2021 1960"/>
                    <a:gd name="T37" fmla="*/ T36 w 12833"/>
                    <a:gd name="T38" fmla="+- 0 1997 1989"/>
                    <a:gd name="T39" fmla="*/ 1997 h 3050"/>
                    <a:gd name="T40" fmla="+- 0 2060 1960"/>
                    <a:gd name="T41" fmla="*/ T40 w 12833"/>
                    <a:gd name="T42" fmla="+- 0 1989 1989"/>
                    <a:gd name="T43" fmla="*/ 1989 h 3050"/>
                    <a:gd name="T44" fmla="+- 0 14692 1960"/>
                    <a:gd name="T45" fmla="*/ T44 w 12833"/>
                    <a:gd name="T46" fmla="+- 0 1989 1989"/>
                    <a:gd name="T47" fmla="*/ 1989 h 3050"/>
                    <a:gd name="T48" fmla="+- 0 14731 1960"/>
                    <a:gd name="T49" fmla="*/ T48 w 12833"/>
                    <a:gd name="T50" fmla="+- 0 1997 1989"/>
                    <a:gd name="T51" fmla="*/ 1997 h 3050"/>
                    <a:gd name="T52" fmla="+- 0 14763 1960"/>
                    <a:gd name="T53" fmla="*/ T52 w 12833"/>
                    <a:gd name="T54" fmla="+- 0 2018 1989"/>
                    <a:gd name="T55" fmla="*/ 2018 h 3050"/>
                    <a:gd name="T56" fmla="+- 0 14784 1960"/>
                    <a:gd name="T57" fmla="*/ T56 w 12833"/>
                    <a:gd name="T58" fmla="+- 0 2050 1989"/>
                    <a:gd name="T59" fmla="*/ 2050 h 3050"/>
                    <a:gd name="T60" fmla="+- 0 14792 1960"/>
                    <a:gd name="T61" fmla="*/ T60 w 12833"/>
                    <a:gd name="T62" fmla="+- 0 2089 1989"/>
                    <a:gd name="T63" fmla="*/ 2089 h 3050"/>
                    <a:gd name="T64" fmla="+- 0 14792 1960"/>
                    <a:gd name="T65" fmla="*/ T64 w 12833"/>
                    <a:gd name="T66" fmla="+- 0 4939 1989"/>
                    <a:gd name="T67" fmla="*/ 4939 h 3050"/>
                    <a:gd name="T68" fmla="+- 0 14784 1960"/>
                    <a:gd name="T69" fmla="*/ T68 w 12833"/>
                    <a:gd name="T70" fmla="+- 0 4978 1989"/>
                    <a:gd name="T71" fmla="*/ 4978 h 3050"/>
                    <a:gd name="T72" fmla="+- 0 14763 1960"/>
                    <a:gd name="T73" fmla="*/ T72 w 12833"/>
                    <a:gd name="T74" fmla="+- 0 5009 1989"/>
                    <a:gd name="T75" fmla="*/ 5009 h 3050"/>
                    <a:gd name="T76" fmla="+- 0 14731 1960"/>
                    <a:gd name="T77" fmla="*/ T76 w 12833"/>
                    <a:gd name="T78" fmla="+- 0 5031 1989"/>
                    <a:gd name="T79" fmla="*/ 5031 h 3050"/>
                    <a:gd name="T80" fmla="+- 0 14692 1960"/>
                    <a:gd name="T81" fmla="*/ T80 w 12833"/>
                    <a:gd name="T82" fmla="+- 0 5039 1989"/>
                    <a:gd name="T83" fmla="*/ 5039 h 3050"/>
                    <a:gd name="T84" fmla="+- 0 5857 1960"/>
                    <a:gd name="T85" fmla="*/ T84 w 12833"/>
                    <a:gd name="T86" fmla="+- 0 5039 1989"/>
                    <a:gd name="T87" fmla="*/ 5039 h 305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</a:cxnLst>
                  <a:rect l="0" t="0" r="r" b="b"/>
                  <a:pathLst>
                    <a:path w="12833" h="3050">
                      <a:moveTo>
                        <a:pt x="3897" y="3050"/>
                      </a:moveTo>
                      <a:lnTo>
                        <a:pt x="100" y="3050"/>
                      </a:lnTo>
                      <a:lnTo>
                        <a:pt x="61" y="3042"/>
                      </a:lnTo>
                      <a:lnTo>
                        <a:pt x="29" y="3020"/>
                      </a:lnTo>
                      <a:lnTo>
                        <a:pt x="8" y="2989"/>
                      </a:lnTo>
                      <a:lnTo>
                        <a:pt x="0" y="2950"/>
                      </a:lnTo>
                      <a:lnTo>
                        <a:pt x="0" y="100"/>
                      </a:lnTo>
                      <a:lnTo>
                        <a:pt x="8" y="61"/>
                      </a:lnTo>
                      <a:lnTo>
                        <a:pt x="29" y="29"/>
                      </a:lnTo>
                      <a:lnTo>
                        <a:pt x="61" y="8"/>
                      </a:lnTo>
                      <a:lnTo>
                        <a:pt x="100" y="0"/>
                      </a:lnTo>
                      <a:lnTo>
                        <a:pt x="12732" y="0"/>
                      </a:lnTo>
                      <a:lnTo>
                        <a:pt x="12771" y="8"/>
                      </a:lnTo>
                      <a:lnTo>
                        <a:pt x="12803" y="29"/>
                      </a:lnTo>
                      <a:lnTo>
                        <a:pt x="12824" y="61"/>
                      </a:lnTo>
                      <a:lnTo>
                        <a:pt x="12832" y="100"/>
                      </a:lnTo>
                      <a:lnTo>
                        <a:pt x="12832" y="2950"/>
                      </a:lnTo>
                      <a:lnTo>
                        <a:pt x="12824" y="2989"/>
                      </a:lnTo>
                      <a:lnTo>
                        <a:pt x="12803" y="3020"/>
                      </a:lnTo>
                      <a:lnTo>
                        <a:pt x="12771" y="3042"/>
                      </a:lnTo>
                      <a:lnTo>
                        <a:pt x="12732" y="3050"/>
                      </a:lnTo>
                      <a:lnTo>
                        <a:pt x="3897" y="3050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58" name="Picture 34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11" y="1186"/>
                  <a:ext cx="5256" cy="13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1" name="Freeform 35"/>
                <p:cNvSpPr>
                  <a:spLocks/>
                </p:cNvSpPr>
                <p:nvPr/>
              </p:nvSpPr>
              <p:spPr bwMode="auto">
                <a:xfrm>
                  <a:off x="5851" y="1226"/>
                  <a:ext cx="5135" cy="1271"/>
                </a:xfrm>
                <a:custGeom>
                  <a:avLst/>
                  <a:gdLst>
                    <a:gd name="T0" fmla="+- 0 10873 5851"/>
                    <a:gd name="T1" fmla="*/ T0 w 5135"/>
                    <a:gd name="T2" fmla="+- 0 1227 1227"/>
                    <a:gd name="T3" fmla="*/ 1227 h 1271"/>
                    <a:gd name="T4" fmla="+- 0 5964 5851"/>
                    <a:gd name="T5" fmla="*/ T4 w 5135"/>
                    <a:gd name="T6" fmla="+- 0 1227 1227"/>
                    <a:gd name="T7" fmla="*/ 1227 h 1271"/>
                    <a:gd name="T8" fmla="+- 0 5920 5851"/>
                    <a:gd name="T9" fmla="*/ T8 w 5135"/>
                    <a:gd name="T10" fmla="+- 0 1235 1227"/>
                    <a:gd name="T11" fmla="*/ 1235 h 1271"/>
                    <a:gd name="T12" fmla="+- 0 5884 5851"/>
                    <a:gd name="T13" fmla="*/ T12 w 5135"/>
                    <a:gd name="T14" fmla="+- 0 1260 1227"/>
                    <a:gd name="T15" fmla="*/ 1260 h 1271"/>
                    <a:gd name="T16" fmla="+- 0 5860 5851"/>
                    <a:gd name="T17" fmla="*/ T16 w 5135"/>
                    <a:gd name="T18" fmla="+- 0 1295 1227"/>
                    <a:gd name="T19" fmla="*/ 1295 h 1271"/>
                    <a:gd name="T20" fmla="+- 0 5851 5851"/>
                    <a:gd name="T21" fmla="*/ T20 w 5135"/>
                    <a:gd name="T22" fmla="+- 0 1339 1227"/>
                    <a:gd name="T23" fmla="*/ 1339 h 1271"/>
                    <a:gd name="T24" fmla="+- 0 5851 5851"/>
                    <a:gd name="T25" fmla="*/ T24 w 5135"/>
                    <a:gd name="T26" fmla="+- 0 2190 1227"/>
                    <a:gd name="T27" fmla="*/ 2190 h 1271"/>
                    <a:gd name="T28" fmla="+- 0 5860 5851"/>
                    <a:gd name="T29" fmla="*/ T28 w 5135"/>
                    <a:gd name="T30" fmla="+- 0 2233 1227"/>
                    <a:gd name="T31" fmla="*/ 2233 h 1271"/>
                    <a:gd name="T32" fmla="+- 0 5884 5851"/>
                    <a:gd name="T33" fmla="*/ T32 w 5135"/>
                    <a:gd name="T34" fmla="+- 0 2269 1227"/>
                    <a:gd name="T35" fmla="*/ 2269 h 1271"/>
                    <a:gd name="T36" fmla="+- 0 5920 5851"/>
                    <a:gd name="T37" fmla="*/ T36 w 5135"/>
                    <a:gd name="T38" fmla="+- 0 2293 1227"/>
                    <a:gd name="T39" fmla="*/ 2293 h 1271"/>
                    <a:gd name="T40" fmla="+- 0 5964 5851"/>
                    <a:gd name="T41" fmla="*/ T40 w 5135"/>
                    <a:gd name="T42" fmla="+- 0 2302 1227"/>
                    <a:gd name="T43" fmla="*/ 2302 h 1271"/>
                    <a:gd name="T44" fmla="+- 0 8309 5851"/>
                    <a:gd name="T45" fmla="*/ T44 w 5135"/>
                    <a:gd name="T46" fmla="+- 0 2302 1227"/>
                    <a:gd name="T47" fmla="*/ 2302 h 1271"/>
                    <a:gd name="T48" fmla="+- 0 8422 5851"/>
                    <a:gd name="T49" fmla="*/ T48 w 5135"/>
                    <a:gd name="T50" fmla="+- 0 2498 1227"/>
                    <a:gd name="T51" fmla="*/ 2498 h 1271"/>
                    <a:gd name="T52" fmla="+- 0 8534 5851"/>
                    <a:gd name="T53" fmla="*/ T52 w 5135"/>
                    <a:gd name="T54" fmla="+- 0 2302 1227"/>
                    <a:gd name="T55" fmla="*/ 2302 h 1271"/>
                    <a:gd name="T56" fmla="+- 0 10873 5851"/>
                    <a:gd name="T57" fmla="*/ T56 w 5135"/>
                    <a:gd name="T58" fmla="+- 0 2302 1227"/>
                    <a:gd name="T59" fmla="*/ 2302 h 1271"/>
                    <a:gd name="T60" fmla="+- 0 10917 5851"/>
                    <a:gd name="T61" fmla="*/ T60 w 5135"/>
                    <a:gd name="T62" fmla="+- 0 2293 1227"/>
                    <a:gd name="T63" fmla="*/ 2293 h 1271"/>
                    <a:gd name="T64" fmla="+- 0 10952 5851"/>
                    <a:gd name="T65" fmla="*/ T64 w 5135"/>
                    <a:gd name="T66" fmla="+- 0 2269 1227"/>
                    <a:gd name="T67" fmla="*/ 2269 h 1271"/>
                    <a:gd name="T68" fmla="+- 0 10977 5851"/>
                    <a:gd name="T69" fmla="*/ T68 w 5135"/>
                    <a:gd name="T70" fmla="+- 0 2233 1227"/>
                    <a:gd name="T71" fmla="*/ 2233 h 1271"/>
                    <a:gd name="T72" fmla="+- 0 10985 5851"/>
                    <a:gd name="T73" fmla="*/ T72 w 5135"/>
                    <a:gd name="T74" fmla="+- 0 2190 1227"/>
                    <a:gd name="T75" fmla="*/ 2190 h 1271"/>
                    <a:gd name="T76" fmla="+- 0 10985 5851"/>
                    <a:gd name="T77" fmla="*/ T76 w 5135"/>
                    <a:gd name="T78" fmla="+- 0 1339 1227"/>
                    <a:gd name="T79" fmla="*/ 1339 h 1271"/>
                    <a:gd name="T80" fmla="+- 0 10977 5851"/>
                    <a:gd name="T81" fmla="*/ T80 w 5135"/>
                    <a:gd name="T82" fmla="+- 0 1295 1227"/>
                    <a:gd name="T83" fmla="*/ 1295 h 1271"/>
                    <a:gd name="T84" fmla="+- 0 10952 5851"/>
                    <a:gd name="T85" fmla="*/ T84 w 5135"/>
                    <a:gd name="T86" fmla="+- 0 1260 1227"/>
                    <a:gd name="T87" fmla="*/ 1260 h 1271"/>
                    <a:gd name="T88" fmla="+- 0 10917 5851"/>
                    <a:gd name="T89" fmla="*/ T88 w 5135"/>
                    <a:gd name="T90" fmla="+- 0 1235 1227"/>
                    <a:gd name="T91" fmla="*/ 1235 h 1271"/>
                    <a:gd name="T92" fmla="+- 0 10873 5851"/>
                    <a:gd name="T93" fmla="*/ T92 w 5135"/>
                    <a:gd name="T94" fmla="+- 0 1227 1227"/>
                    <a:gd name="T95" fmla="*/ 1227 h 127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5135" h="1271">
                      <a:moveTo>
                        <a:pt x="5022" y="0"/>
                      </a:moveTo>
                      <a:lnTo>
                        <a:pt x="113" y="0"/>
                      </a:lnTo>
                      <a:lnTo>
                        <a:pt x="69" y="8"/>
                      </a:lnTo>
                      <a:lnTo>
                        <a:pt x="33" y="33"/>
                      </a:lnTo>
                      <a:lnTo>
                        <a:pt x="9" y="68"/>
                      </a:lnTo>
                      <a:lnTo>
                        <a:pt x="0" y="112"/>
                      </a:lnTo>
                      <a:lnTo>
                        <a:pt x="0" y="963"/>
                      </a:lnTo>
                      <a:lnTo>
                        <a:pt x="9" y="1006"/>
                      </a:lnTo>
                      <a:lnTo>
                        <a:pt x="33" y="1042"/>
                      </a:lnTo>
                      <a:lnTo>
                        <a:pt x="69" y="1066"/>
                      </a:lnTo>
                      <a:lnTo>
                        <a:pt x="113" y="1075"/>
                      </a:lnTo>
                      <a:lnTo>
                        <a:pt x="2458" y="1075"/>
                      </a:lnTo>
                      <a:lnTo>
                        <a:pt x="2571" y="1271"/>
                      </a:lnTo>
                      <a:lnTo>
                        <a:pt x="2683" y="1075"/>
                      </a:lnTo>
                      <a:lnTo>
                        <a:pt x="5022" y="1075"/>
                      </a:lnTo>
                      <a:lnTo>
                        <a:pt x="5066" y="1066"/>
                      </a:lnTo>
                      <a:lnTo>
                        <a:pt x="5101" y="1042"/>
                      </a:lnTo>
                      <a:lnTo>
                        <a:pt x="5126" y="1006"/>
                      </a:lnTo>
                      <a:lnTo>
                        <a:pt x="5134" y="963"/>
                      </a:lnTo>
                      <a:lnTo>
                        <a:pt x="5134" y="112"/>
                      </a:lnTo>
                      <a:lnTo>
                        <a:pt x="5126" y="68"/>
                      </a:lnTo>
                      <a:lnTo>
                        <a:pt x="5101" y="33"/>
                      </a:lnTo>
                      <a:lnTo>
                        <a:pt x="5066" y="8"/>
                      </a:lnTo>
                      <a:lnTo>
                        <a:pt x="5022" y="0"/>
                      </a:lnTo>
                      <a:close/>
                    </a:path>
                  </a:pathLst>
                </a:custGeom>
                <a:solidFill>
                  <a:srgbClr val="FABF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60" name="Picture 36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17" y="4472"/>
                  <a:ext cx="5256" cy="13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2" name="Freeform 37"/>
                <p:cNvSpPr>
                  <a:spLocks/>
                </p:cNvSpPr>
                <p:nvPr/>
              </p:nvSpPr>
              <p:spPr bwMode="auto">
                <a:xfrm>
                  <a:off x="5857" y="4512"/>
                  <a:ext cx="5135" cy="1271"/>
                </a:xfrm>
                <a:custGeom>
                  <a:avLst/>
                  <a:gdLst>
                    <a:gd name="T0" fmla="+- 0 10879 5857"/>
                    <a:gd name="T1" fmla="*/ T0 w 5135"/>
                    <a:gd name="T2" fmla="+- 0 4512 4512"/>
                    <a:gd name="T3" fmla="*/ 4512 h 1271"/>
                    <a:gd name="T4" fmla="+- 0 5970 5857"/>
                    <a:gd name="T5" fmla="*/ T4 w 5135"/>
                    <a:gd name="T6" fmla="+- 0 4512 4512"/>
                    <a:gd name="T7" fmla="*/ 4512 h 1271"/>
                    <a:gd name="T8" fmla="+- 0 5926 5857"/>
                    <a:gd name="T9" fmla="*/ T8 w 5135"/>
                    <a:gd name="T10" fmla="+- 0 4521 4512"/>
                    <a:gd name="T11" fmla="*/ 4521 h 1271"/>
                    <a:gd name="T12" fmla="+- 0 5890 5857"/>
                    <a:gd name="T13" fmla="*/ T12 w 5135"/>
                    <a:gd name="T14" fmla="+- 0 4545 4512"/>
                    <a:gd name="T15" fmla="*/ 4545 h 1271"/>
                    <a:gd name="T16" fmla="+- 0 5866 5857"/>
                    <a:gd name="T17" fmla="*/ T16 w 5135"/>
                    <a:gd name="T18" fmla="+- 0 4581 4512"/>
                    <a:gd name="T19" fmla="*/ 4581 h 1271"/>
                    <a:gd name="T20" fmla="+- 0 5857 5857"/>
                    <a:gd name="T21" fmla="*/ T20 w 5135"/>
                    <a:gd name="T22" fmla="+- 0 4625 4512"/>
                    <a:gd name="T23" fmla="*/ 4625 h 1271"/>
                    <a:gd name="T24" fmla="+- 0 5857 5857"/>
                    <a:gd name="T25" fmla="*/ T24 w 5135"/>
                    <a:gd name="T26" fmla="+- 0 5475 4512"/>
                    <a:gd name="T27" fmla="*/ 5475 h 1271"/>
                    <a:gd name="T28" fmla="+- 0 5866 5857"/>
                    <a:gd name="T29" fmla="*/ T28 w 5135"/>
                    <a:gd name="T30" fmla="+- 0 5519 4512"/>
                    <a:gd name="T31" fmla="*/ 5519 h 1271"/>
                    <a:gd name="T32" fmla="+- 0 5890 5857"/>
                    <a:gd name="T33" fmla="*/ T32 w 5135"/>
                    <a:gd name="T34" fmla="+- 0 5555 4512"/>
                    <a:gd name="T35" fmla="*/ 5555 h 1271"/>
                    <a:gd name="T36" fmla="+- 0 5926 5857"/>
                    <a:gd name="T37" fmla="*/ T36 w 5135"/>
                    <a:gd name="T38" fmla="+- 0 5579 4512"/>
                    <a:gd name="T39" fmla="*/ 5579 h 1271"/>
                    <a:gd name="T40" fmla="+- 0 5970 5857"/>
                    <a:gd name="T41" fmla="*/ T40 w 5135"/>
                    <a:gd name="T42" fmla="+- 0 5588 4512"/>
                    <a:gd name="T43" fmla="*/ 5588 h 1271"/>
                    <a:gd name="T44" fmla="+- 0 8315 5857"/>
                    <a:gd name="T45" fmla="*/ T44 w 5135"/>
                    <a:gd name="T46" fmla="+- 0 5588 4512"/>
                    <a:gd name="T47" fmla="*/ 5588 h 1271"/>
                    <a:gd name="T48" fmla="+- 0 8428 5857"/>
                    <a:gd name="T49" fmla="*/ T48 w 5135"/>
                    <a:gd name="T50" fmla="+- 0 5783 4512"/>
                    <a:gd name="T51" fmla="*/ 5783 h 1271"/>
                    <a:gd name="T52" fmla="+- 0 8540 5857"/>
                    <a:gd name="T53" fmla="*/ T52 w 5135"/>
                    <a:gd name="T54" fmla="+- 0 5588 4512"/>
                    <a:gd name="T55" fmla="*/ 5588 h 1271"/>
                    <a:gd name="T56" fmla="+- 0 10879 5857"/>
                    <a:gd name="T57" fmla="*/ T56 w 5135"/>
                    <a:gd name="T58" fmla="+- 0 5588 4512"/>
                    <a:gd name="T59" fmla="*/ 5588 h 1271"/>
                    <a:gd name="T60" fmla="+- 0 10923 5857"/>
                    <a:gd name="T61" fmla="*/ T60 w 5135"/>
                    <a:gd name="T62" fmla="+- 0 5579 4512"/>
                    <a:gd name="T63" fmla="*/ 5579 h 1271"/>
                    <a:gd name="T64" fmla="+- 0 10958 5857"/>
                    <a:gd name="T65" fmla="*/ T64 w 5135"/>
                    <a:gd name="T66" fmla="+- 0 5555 4512"/>
                    <a:gd name="T67" fmla="*/ 5555 h 1271"/>
                    <a:gd name="T68" fmla="+- 0 10982 5857"/>
                    <a:gd name="T69" fmla="*/ T68 w 5135"/>
                    <a:gd name="T70" fmla="+- 0 5519 4512"/>
                    <a:gd name="T71" fmla="*/ 5519 h 1271"/>
                    <a:gd name="T72" fmla="+- 0 10991 5857"/>
                    <a:gd name="T73" fmla="*/ T72 w 5135"/>
                    <a:gd name="T74" fmla="+- 0 5475 4512"/>
                    <a:gd name="T75" fmla="*/ 5475 h 1271"/>
                    <a:gd name="T76" fmla="+- 0 10991 5857"/>
                    <a:gd name="T77" fmla="*/ T76 w 5135"/>
                    <a:gd name="T78" fmla="+- 0 4625 4512"/>
                    <a:gd name="T79" fmla="*/ 4625 h 1271"/>
                    <a:gd name="T80" fmla="+- 0 10982 5857"/>
                    <a:gd name="T81" fmla="*/ T80 w 5135"/>
                    <a:gd name="T82" fmla="+- 0 4581 4512"/>
                    <a:gd name="T83" fmla="*/ 4581 h 1271"/>
                    <a:gd name="T84" fmla="+- 0 10958 5857"/>
                    <a:gd name="T85" fmla="*/ T84 w 5135"/>
                    <a:gd name="T86" fmla="+- 0 4545 4512"/>
                    <a:gd name="T87" fmla="*/ 4545 h 1271"/>
                    <a:gd name="T88" fmla="+- 0 10923 5857"/>
                    <a:gd name="T89" fmla="*/ T88 w 5135"/>
                    <a:gd name="T90" fmla="+- 0 4521 4512"/>
                    <a:gd name="T91" fmla="*/ 4521 h 1271"/>
                    <a:gd name="T92" fmla="+- 0 10879 5857"/>
                    <a:gd name="T93" fmla="*/ T92 w 5135"/>
                    <a:gd name="T94" fmla="+- 0 4512 4512"/>
                    <a:gd name="T95" fmla="*/ 4512 h 127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5135" h="1271">
                      <a:moveTo>
                        <a:pt x="5022" y="0"/>
                      </a:moveTo>
                      <a:lnTo>
                        <a:pt x="113" y="0"/>
                      </a:lnTo>
                      <a:lnTo>
                        <a:pt x="69" y="9"/>
                      </a:lnTo>
                      <a:lnTo>
                        <a:pt x="33" y="33"/>
                      </a:lnTo>
                      <a:lnTo>
                        <a:pt x="9" y="69"/>
                      </a:lnTo>
                      <a:lnTo>
                        <a:pt x="0" y="113"/>
                      </a:lnTo>
                      <a:lnTo>
                        <a:pt x="0" y="963"/>
                      </a:lnTo>
                      <a:lnTo>
                        <a:pt x="9" y="1007"/>
                      </a:lnTo>
                      <a:lnTo>
                        <a:pt x="33" y="1043"/>
                      </a:lnTo>
                      <a:lnTo>
                        <a:pt x="69" y="1067"/>
                      </a:lnTo>
                      <a:lnTo>
                        <a:pt x="113" y="1076"/>
                      </a:lnTo>
                      <a:lnTo>
                        <a:pt x="2458" y="1076"/>
                      </a:lnTo>
                      <a:lnTo>
                        <a:pt x="2571" y="1271"/>
                      </a:lnTo>
                      <a:lnTo>
                        <a:pt x="2683" y="1076"/>
                      </a:lnTo>
                      <a:lnTo>
                        <a:pt x="5022" y="1076"/>
                      </a:lnTo>
                      <a:lnTo>
                        <a:pt x="5066" y="1067"/>
                      </a:lnTo>
                      <a:lnTo>
                        <a:pt x="5101" y="1043"/>
                      </a:lnTo>
                      <a:lnTo>
                        <a:pt x="5125" y="1007"/>
                      </a:lnTo>
                      <a:lnTo>
                        <a:pt x="5134" y="963"/>
                      </a:lnTo>
                      <a:lnTo>
                        <a:pt x="5134" y="113"/>
                      </a:lnTo>
                      <a:lnTo>
                        <a:pt x="5125" y="69"/>
                      </a:lnTo>
                      <a:lnTo>
                        <a:pt x="5101" y="33"/>
                      </a:lnTo>
                      <a:lnTo>
                        <a:pt x="5066" y="9"/>
                      </a:lnTo>
                      <a:lnTo>
                        <a:pt x="5022" y="0"/>
                      </a:lnTo>
                      <a:close/>
                    </a:path>
                  </a:pathLst>
                </a:custGeom>
                <a:solidFill>
                  <a:srgbClr val="456F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7" name="Group 38"/>
              <p:cNvGrpSpPr>
                <a:grpSpLocks/>
              </p:cNvGrpSpPr>
              <p:nvPr/>
            </p:nvGrpSpPr>
            <p:grpSpPr bwMode="auto">
              <a:xfrm>
                <a:off x="2309" y="7748"/>
                <a:ext cx="12288" cy="1310"/>
                <a:chOff x="2309" y="330"/>
                <a:chExt cx="12288" cy="1310"/>
              </a:xfrm>
            </p:grpSpPr>
            <p:sp>
              <p:nvSpPr>
                <p:cNvPr id="8" name="Freeform 39"/>
                <p:cNvSpPr>
                  <a:spLocks/>
                </p:cNvSpPr>
                <p:nvPr/>
              </p:nvSpPr>
              <p:spPr bwMode="auto">
                <a:xfrm>
                  <a:off x="4005" y="330"/>
                  <a:ext cx="9192" cy="617"/>
                </a:xfrm>
                <a:custGeom>
                  <a:avLst/>
                  <a:gdLst>
                    <a:gd name="T0" fmla="+- 0 13197 4005"/>
                    <a:gd name="T1" fmla="*/ T0 w 9192"/>
                    <a:gd name="T2" fmla="+- 0 947 330"/>
                    <a:gd name="T3" fmla="*/ 947 h 617"/>
                    <a:gd name="T4" fmla="+- 0 13197 4005"/>
                    <a:gd name="T5" fmla="*/ T4 w 9192"/>
                    <a:gd name="T6" fmla="+- 0 430 330"/>
                    <a:gd name="T7" fmla="*/ 430 h 617"/>
                    <a:gd name="T8" fmla="+- 0 13168 4005"/>
                    <a:gd name="T9" fmla="*/ T8 w 9192"/>
                    <a:gd name="T10" fmla="+- 0 359 330"/>
                    <a:gd name="T11" fmla="*/ 359 h 617"/>
                    <a:gd name="T12" fmla="+- 0 13097 4005"/>
                    <a:gd name="T13" fmla="*/ T12 w 9192"/>
                    <a:gd name="T14" fmla="+- 0 330 330"/>
                    <a:gd name="T15" fmla="*/ 330 h 617"/>
                    <a:gd name="T16" fmla="+- 0 4105 4005"/>
                    <a:gd name="T17" fmla="*/ T16 w 9192"/>
                    <a:gd name="T18" fmla="+- 0 330 330"/>
                    <a:gd name="T19" fmla="*/ 330 h 617"/>
                    <a:gd name="T20" fmla="+- 0 4066 4005"/>
                    <a:gd name="T21" fmla="*/ T20 w 9192"/>
                    <a:gd name="T22" fmla="+- 0 338 330"/>
                    <a:gd name="T23" fmla="*/ 338 h 617"/>
                    <a:gd name="T24" fmla="+- 0 4034 4005"/>
                    <a:gd name="T25" fmla="*/ T24 w 9192"/>
                    <a:gd name="T26" fmla="+- 0 359 330"/>
                    <a:gd name="T27" fmla="*/ 359 h 617"/>
                    <a:gd name="T28" fmla="+- 0 4013 4005"/>
                    <a:gd name="T29" fmla="*/ T28 w 9192"/>
                    <a:gd name="T30" fmla="+- 0 391 330"/>
                    <a:gd name="T31" fmla="*/ 391 h 617"/>
                    <a:gd name="T32" fmla="+- 0 4005 4005"/>
                    <a:gd name="T33" fmla="*/ T32 w 9192"/>
                    <a:gd name="T34" fmla="+- 0 430 330"/>
                    <a:gd name="T35" fmla="*/ 430 h 617"/>
                    <a:gd name="T36" fmla="+- 0 4005 4005"/>
                    <a:gd name="T37" fmla="*/ T36 w 9192"/>
                    <a:gd name="T38" fmla="+- 0 947 330"/>
                    <a:gd name="T39" fmla="*/ 947 h 61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9192" h="617">
                      <a:moveTo>
                        <a:pt x="9192" y="617"/>
                      </a:moveTo>
                      <a:lnTo>
                        <a:pt x="9192" y="100"/>
                      </a:lnTo>
                      <a:lnTo>
                        <a:pt x="9163" y="29"/>
                      </a:lnTo>
                      <a:lnTo>
                        <a:pt x="9092" y="0"/>
                      </a:lnTo>
                      <a:lnTo>
                        <a:pt x="100" y="0"/>
                      </a:lnTo>
                      <a:lnTo>
                        <a:pt x="61" y="8"/>
                      </a:lnTo>
                      <a:lnTo>
                        <a:pt x="29" y="29"/>
                      </a:lnTo>
                      <a:lnTo>
                        <a:pt x="8" y="61"/>
                      </a:lnTo>
                      <a:lnTo>
                        <a:pt x="0" y="100"/>
                      </a:lnTo>
                      <a:lnTo>
                        <a:pt x="0" y="617"/>
                      </a:lnTo>
                    </a:path>
                  </a:pathLst>
                </a:cu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" name="Line 40"/>
                <p:cNvSpPr>
                  <a:spLocks noChangeShapeType="1"/>
                </p:cNvSpPr>
                <p:nvPr/>
              </p:nvSpPr>
              <p:spPr bwMode="auto">
                <a:xfrm>
                  <a:off x="8021" y="330"/>
                  <a:ext cx="0" cy="527"/>
                </a:xfrm>
                <a:prstGeom prst="line">
                  <a:avLst/>
                </a:pr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" name="Line 41"/>
                <p:cNvSpPr>
                  <a:spLocks noChangeShapeType="1"/>
                </p:cNvSpPr>
                <p:nvPr/>
              </p:nvSpPr>
              <p:spPr bwMode="auto">
                <a:xfrm>
                  <a:off x="4940" y="1219"/>
                  <a:ext cx="8632" cy="0"/>
                </a:xfrm>
                <a:prstGeom prst="line">
                  <a:avLst/>
                </a:pr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66" name="Picture 42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09" y="636"/>
                  <a:ext cx="4330" cy="10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Freeform 43"/>
                <p:cNvSpPr>
                  <a:spLocks/>
                </p:cNvSpPr>
                <p:nvPr/>
              </p:nvSpPr>
              <p:spPr bwMode="auto">
                <a:xfrm>
                  <a:off x="2349" y="676"/>
                  <a:ext cx="4210" cy="881"/>
                </a:xfrm>
                <a:custGeom>
                  <a:avLst/>
                  <a:gdLst>
                    <a:gd name="T0" fmla="+- 0 4005 2349"/>
                    <a:gd name="T1" fmla="*/ T0 w 4210"/>
                    <a:gd name="T2" fmla="+- 0 677 677"/>
                    <a:gd name="T3" fmla="*/ 677 h 881"/>
                    <a:gd name="T4" fmla="+- 0 3915 2349"/>
                    <a:gd name="T5" fmla="*/ T4 w 4210"/>
                    <a:gd name="T6" fmla="+- 0 832 677"/>
                    <a:gd name="T7" fmla="*/ 832 h 881"/>
                    <a:gd name="T8" fmla="+- 0 2438 2349"/>
                    <a:gd name="T9" fmla="*/ T8 w 4210"/>
                    <a:gd name="T10" fmla="+- 0 832 677"/>
                    <a:gd name="T11" fmla="*/ 832 h 881"/>
                    <a:gd name="T12" fmla="+- 0 2404 2349"/>
                    <a:gd name="T13" fmla="*/ T12 w 4210"/>
                    <a:gd name="T14" fmla="+- 0 839 677"/>
                    <a:gd name="T15" fmla="*/ 839 h 881"/>
                    <a:gd name="T16" fmla="+- 0 2375 2349"/>
                    <a:gd name="T17" fmla="*/ T16 w 4210"/>
                    <a:gd name="T18" fmla="+- 0 858 677"/>
                    <a:gd name="T19" fmla="*/ 858 h 881"/>
                    <a:gd name="T20" fmla="+- 0 2356 2349"/>
                    <a:gd name="T21" fmla="*/ T20 w 4210"/>
                    <a:gd name="T22" fmla="+- 0 886 677"/>
                    <a:gd name="T23" fmla="*/ 886 h 881"/>
                    <a:gd name="T24" fmla="+- 0 2349 2349"/>
                    <a:gd name="T25" fmla="*/ T24 w 4210"/>
                    <a:gd name="T26" fmla="+- 0 921 677"/>
                    <a:gd name="T27" fmla="*/ 921 h 881"/>
                    <a:gd name="T28" fmla="+- 0 2349 2349"/>
                    <a:gd name="T29" fmla="*/ T28 w 4210"/>
                    <a:gd name="T30" fmla="+- 0 1469 677"/>
                    <a:gd name="T31" fmla="*/ 1469 h 881"/>
                    <a:gd name="T32" fmla="+- 0 2356 2349"/>
                    <a:gd name="T33" fmla="*/ T32 w 4210"/>
                    <a:gd name="T34" fmla="+- 0 1503 677"/>
                    <a:gd name="T35" fmla="*/ 1503 h 881"/>
                    <a:gd name="T36" fmla="+- 0 2375 2349"/>
                    <a:gd name="T37" fmla="*/ T36 w 4210"/>
                    <a:gd name="T38" fmla="+- 0 1532 677"/>
                    <a:gd name="T39" fmla="*/ 1532 h 881"/>
                    <a:gd name="T40" fmla="+- 0 2404 2349"/>
                    <a:gd name="T41" fmla="*/ T40 w 4210"/>
                    <a:gd name="T42" fmla="+- 0 1551 677"/>
                    <a:gd name="T43" fmla="*/ 1551 h 881"/>
                    <a:gd name="T44" fmla="+- 0 2438 2349"/>
                    <a:gd name="T45" fmla="*/ T44 w 4210"/>
                    <a:gd name="T46" fmla="+- 0 1558 677"/>
                    <a:gd name="T47" fmla="*/ 1558 h 881"/>
                    <a:gd name="T48" fmla="+- 0 6470 2349"/>
                    <a:gd name="T49" fmla="*/ T48 w 4210"/>
                    <a:gd name="T50" fmla="+- 0 1558 677"/>
                    <a:gd name="T51" fmla="*/ 1558 h 881"/>
                    <a:gd name="T52" fmla="+- 0 6505 2349"/>
                    <a:gd name="T53" fmla="*/ T52 w 4210"/>
                    <a:gd name="T54" fmla="+- 0 1551 677"/>
                    <a:gd name="T55" fmla="*/ 1551 h 881"/>
                    <a:gd name="T56" fmla="+- 0 6533 2349"/>
                    <a:gd name="T57" fmla="*/ T56 w 4210"/>
                    <a:gd name="T58" fmla="+- 0 1532 677"/>
                    <a:gd name="T59" fmla="*/ 1532 h 881"/>
                    <a:gd name="T60" fmla="+- 0 6552 2349"/>
                    <a:gd name="T61" fmla="*/ T60 w 4210"/>
                    <a:gd name="T62" fmla="+- 0 1503 677"/>
                    <a:gd name="T63" fmla="*/ 1503 h 881"/>
                    <a:gd name="T64" fmla="+- 0 6559 2349"/>
                    <a:gd name="T65" fmla="*/ T64 w 4210"/>
                    <a:gd name="T66" fmla="+- 0 1469 677"/>
                    <a:gd name="T67" fmla="*/ 1469 h 881"/>
                    <a:gd name="T68" fmla="+- 0 6559 2349"/>
                    <a:gd name="T69" fmla="*/ T68 w 4210"/>
                    <a:gd name="T70" fmla="+- 0 921 677"/>
                    <a:gd name="T71" fmla="*/ 921 h 881"/>
                    <a:gd name="T72" fmla="+- 0 6552 2349"/>
                    <a:gd name="T73" fmla="*/ T72 w 4210"/>
                    <a:gd name="T74" fmla="+- 0 886 677"/>
                    <a:gd name="T75" fmla="*/ 886 h 881"/>
                    <a:gd name="T76" fmla="+- 0 6533 2349"/>
                    <a:gd name="T77" fmla="*/ T76 w 4210"/>
                    <a:gd name="T78" fmla="+- 0 858 677"/>
                    <a:gd name="T79" fmla="*/ 858 h 881"/>
                    <a:gd name="T80" fmla="+- 0 6505 2349"/>
                    <a:gd name="T81" fmla="*/ T80 w 4210"/>
                    <a:gd name="T82" fmla="+- 0 839 677"/>
                    <a:gd name="T83" fmla="*/ 839 h 881"/>
                    <a:gd name="T84" fmla="+- 0 6470 2349"/>
                    <a:gd name="T85" fmla="*/ T84 w 4210"/>
                    <a:gd name="T86" fmla="+- 0 832 677"/>
                    <a:gd name="T87" fmla="*/ 832 h 881"/>
                    <a:gd name="T88" fmla="+- 0 4094 2349"/>
                    <a:gd name="T89" fmla="*/ T88 w 4210"/>
                    <a:gd name="T90" fmla="+- 0 832 677"/>
                    <a:gd name="T91" fmla="*/ 832 h 881"/>
                    <a:gd name="T92" fmla="+- 0 4005 2349"/>
                    <a:gd name="T93" fmla="*/ T92 w 4210"/>
                    <a:gd name="T94" fmla="+- 0 677 677"/>
                    <a:gd name="T95" fmla="*/ 677 h 8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4210" h="881">
                      <a:moveTo>
                        <a:pt x="1656" y="0"/>
                      </a:moveTo>
                      <a:lnTo>
                        <a:pt x="1566" y="155"/>
                      </a:lnTo>
                      <a:lnTo>
                        <a:pt x="89" y="155"/>
                      </a:lnTo>
                      <a:lnTo>
                        <a:pt x="55" y="162"/>
                      </a:lnTo>
                      <a:lnTo>
                        <a:pt x="26" y="181"/>
                      </a:lnTo>
                      <a:lnTo>
                        <a:pt x="7" y="209"/>
                      </a:lnTo>
                      <a:lnTo>
                        <a:pt x="0" y="244"/>
                      </a:lnTo>
                      <a:lnTo>
                        <a:pt x="0" y="792"/>
                      </a:lnTo>
                      <a:lnTo>
                        <a:pt x="7" y="826"/>
                      </a:lnTo>
                      <a:lnTo>
                        <a:pt x="26" y="855"/>
                      </a:lnTo>
                      <a:lnTo>
                        <a:pt x="55" y="874"/>
                      </a:lnTo>
                      <a:lnTo>
                        <a:pt x="89" y="881"/>
                      </a:lnTo>
                      <a:lnTo>
                        <a:pt x="4121" y="881"/>
                      </a:lnTo>
                      <a:lnTo>
                        <a:pt x="4156" y="874"/>
                      </a:lnTo>
                      <a:lnTo>
                        <a:pt x="4184" y="855"/>
                      </a:lnTo>
                      <a:lnTo>
                        <a:pt x="4203" y="826"/>
                      </a:lnTo>
                      <a:lnTo>
                        <a:pt x="4210" y="792"/>
                      </a:lnTo>
                      <a:lnTo>
                        <a:pt x="4210" y="244"/>
                      </a:lnTo>
                      <a:lnTo>
                        <a:pt x="4203" y="209"/>
                      </a:lnTo>
                      <a:lnTo>
                        <a:pt x="4184" y="181"/>
                      </a:lnTo>
                      <a:lnTo>
                        <a:pt x="4156" y="162"/>
                      </a:lnTo>
                      <a:lnTo>
                        <a:pt x="4121" y="155"/>
                      </a:lnTo>
                      <a:lnTo>
                        <a:pt x="1745" y="155"/>
                      </a:lnTo>
                      <a:lnTo>
                        <a:pt x="16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68" name="Picture 44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841" y="636"/>
                  <a:ext cx="2756" cy="10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Freeform 45"/>
                <p:cNvSpPr>
                  <a:spLocks/>
                </p:cNvSpPr>
                <p:nvPr/>
              </p:nvSpPr>
              <p:spPr bwMode="auto">
                <a:xfrm>
                  <a:off x="11881" y="676"/>
                  <a:ext cx="2631" cy="881"/>
                </a:xfrm>
                <a:custGeom>
                  <a:avLst/>
                  <a:gdLst>
                    <a:gd name="T0" fmla="+- 0 13197 11881"/>
                    <a:gd name="T1" fmla="*/ T0 w 2631"/>
                    <a:gd name="T2" fmla="+- 0 677 677"/>
                    <a:gd name="T3" fmla="*/ 677 h 881"/>
                    <a:gd name="T4" fmla="+- 0 13107 11881"/>
                    <a:gd name="T5" fmla="*/ T4 w 2631"/>
                    <a:gd name="T6" fmla="+- 0 832 677"/>
                    <a:gd name="T7" fmla="*/ 832 h 881"/>
                    <a:gd name="T8" fmla="+- 0 11970 11881"/>
                    <a:gd name="T9" fmla="*/ T8 w 2631"/>
                    <a:gd name="T10" fmla="+- 0 832 677"/>
                    <a:gd name="T11" fmla="*/ 832 h 881"/>
                    <a:gd name="T12" fmla="+- 0 11936 11881"/>
                    <a:gd name="T13" fmla="*/ T12 w 2631"/>
                    <a:gd name="T14" fmla="+- 0 839 677"/>
                    <a:gd name="T15" fmla="*/ 839 h 881"/>
                    <a:gd name="T16" fmla="+- 0 11907 11881"/>
                    <a:gd name="T17" fmla="*/ T16 w 2631"/>
                    <a:gd name="T18" fmla="+- 0 858 677"/>
                    <a:gd name="T19" fmla="*/ 858 h 881"/>
                    <a:gd name="T20" fmla="+- 0 11888 11881"/>
                    <a:gd name="T21" fmla="*/ T20 w 2631"/>
                    <a:gd name="T22" fmla="+- 0 886 677"/>
                    <a:gd name="T23" fmla="*/ 886 h 881"/>
                    <a:gd name="T24" fmla="+- 0 11881 11881"/>
                    <a:gd name="T25" fmla="*/ T24 w 2631"/>
                    <a:gd name="T26" fmla="+- 0 921 677"/>
                    <a:gd name="T27" fmla="*/ 921 h 881"/>
                    <a:gd name="T28" fmla="+- 0 11881 11881"/>
                    <a:gd name="T29" fmla="*/ T28 w 2631"/>
                    <a:gd name="T30" fmla="+- 0 1469 677"/>
                    <a:gd name="T31" fmla="*/ 1469 h 881"/>
                    <a:gd name="T32" fmla="+- 0 11888 11881"/>
                    <a:gd name="T33" fmla="*/ T32 w 2631"/>
                    <a:gd name="T34" fmla="+- 0 1503 677"/>
                    <a:gd name="T35" fmla="*/ 1503 h 881"/>
                    <a:gd name="T36" fmla="+- 0 11907 11881"/>
                    <a:gd name="T37" fmla="*/ T36 w 2631"/>
                    <a:gd name="T38" fmla="+- 0 1532 677"/>
                    <a:gd name="T39" fmla="*/ 1532 h 881"/>
                    <a:gd name="T40" fmla="+- 0 11936 11881"/>
                    <a:gd name="T41" fmla="*/ T40 w 2631"/>
                    <a:gd name="T42" fmla="+- 0 1551 677"/>
                    <a:gd name="T43" fmla="*/ 1551 h 881"/>
                    <a:gd name="T44" fmla="+- 0 11970 11881"/>
                    <a:gd name="T45" fmla="*/ T44 w 2631"/>
                    <a:gd name="T46" fmla="+- 0 1558 677"/>
                    <a:gd name="T47" fmla="*/ 1558 h 881"/>
                    <a:gd name="T48" fmla="+- 0 14423 11881"/>
                    <a:gd name="T49" fmla="*/ T48 w 2631"/>
                    <a:gd name="T50" fmla="+- 0 1558 677"/>
                    <a:gd name="T51" fmla="*/ 1558 h 881"/>
                    <a:gd name="T52" fmla="+- 0 14458 11881"/>
                    <a:gd name="T53" fmla="*/ T52 w 2631"/>
                    <a:gd name="T54" fmla="+- 0 1551 677"/>
                    <a:gd name="T55" fmla="*/ 1551 h 881"/>
                    <a:gd name="T56" fmla="+- 0 14486 11881"/>
                    <a:gd name="T57" fmla="*/ T56 w 2631"/>
                    <a:gd name="T58" fmla="+- 0 1532 677"/>
                    <a:gd name="T59" fmla="*/ 1532 h 881"/>
                    <a:gd name="T60" fmla="+- 0 14505 11881"/>
                    <a:gd name="T61" fmla="*/ T60 w 2631"/>
                    <a:gd name="T62" fmla="+- 0 1503 677"/>
                    <a:gd name="T63" fmla="*/ 1503 h 881"/>
                    <a:gd name="T64" fmla="+- 0 14512 11881"/>
                    <a:gd name="T65" fmla="*/ T64 w 2631"/>
                    <a:gd name="T66" fmla="+- 0 1469 677"/>
                    <a:gd name="T67" fmla="*/ 1469 h 881"/>
                    <a:gd name="T68" fmla="+- 0 14512 11881"/>
                    <a:gd name="T69" fmla="*/ T68 w 2631"/>
                    <a:gd name="T70" fmla="+- 0 921 677"/>
                    <a:gd name="T71" fmla="*/ 921 h 881"/>
                    <a:gd name="T72" fmla="+- 0 14505 11881"/>
                    <a:gd name="T73" fmla="*/ T72 w 2631"/>
                    <a:gd name="T74" fmla="+- 0 886 677"/>
                    <a:gd name="T75" fmla="*/ 886 h 881"/>
                    <a:gd name="T76" fmla="+- 0 14486 11881"/>
                    <a:gd name="T77" fmla="*/ T76 w 2631"/>
                    <a:gd name="T78" fmla="+- 0 858 677"/>
                    <a:gd name="T79" fmla="*/ 858 h 881"/>
                    <a:gd name="T80" fmla="+- 0 14458 11881"/>
                    <a:gd name="T81" fmla="*/ T80 w 2631"/>
                    <a:gd name="T82" fmla="+- 0 839 677"/>
                    <a:gd name="T83" fmla="*/ 839 h 881"/>
                    <a:gd name="T84" fmla="+- 0 14423 11881"/>
                    <a:gd name="T85" fmla="*/ T84 w 2631"/>
                    <a:gd name="T86" fmla="+- 0 832 677"/>
                    <a:gd name="T87" fmla="*/ 832 h 881"/>
                    <a:gd name="T88" fmla="+- 0 13287 11881"/>
                    <a:gd name="T89" fmla="*/ T88 w 2631"/>
                    <a:gd name="T90" fmla="+- 0 832 677"/>
                    <a:gd name="T91" fmla="*/ 832 h 881"/>
                    <a:gd name="T92" fmla="+- 0 13197 11881"/>
                    <a:gd name="T93" fmla="*/ T92 w 2631"/>
                    <a:gd name="T94" fmla="+- 0 677 677"/>
                    <a:gd name="T95" fmla="*/ 677 h 8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2631" h="881">
                      <a:moveTo>
                        <a:pt x="1316" y="0"/>
                      </a:moveTo>
                      <a:lnTo>
                        <a:pt x="1226" y="155"/>
                      </a:lnTo>
                      <a:lnTo>
                        <a:pt x="89" y="155"/>
                      </a:lnTo>
                      <a:lnTo>
                        <a:pt x="55" y="162"/>
                      </a:lnTo>
                      <a:lnTo>
                        <a:pt x="26" y="181"/>
                      </a:lnTo>
                      <a:lnTo>
                        <a:pt x="7" y="209"/>
                      </a:lnTo>
                      <a:lnTo>
                        <a:pt x="0" y="244"/>
                      </a:lnTo>
                      <a:lnTo>
                        <a:pt x="0" y="792"/>
                      </a:lnTo>
                      <a:lnTo>
                        <a:pt x="7" y="826"/>
                      </a:lnTo>
                      <a:lnTo>
                        <a:pt x="26" y="855"/>
                      </a:lnTo>
                      <a:lnTo>
                        <a:pt x="55" y="874"/>
                      </a:lnTo>
                      <a:lnTo>
                        <a:pt x="89" y="881"/>
                      </a:lnTo>
                      <a:lnTo>
                        <a:pt x="2542" y="881"/>
                      </a:lnTo>
                      <a:lnTo>
                        <a:pt x="2577" y="874"/>
                      </a:lnTo>
                      <a:lnTo>
                        <a:pt x="2605" y="855"/>
                      </a:lnTo>
                      <a:lnTo>
                        <a:pt x="2624" y="826"/>
                      </a:lnTo>
                      <a:lnTo>
                        <a:pt x="2631" y="792"/>
                      </a:lnTo>
                      <a:lnTo>
                        <a:pt x="2631" y="244"/>
                      </a:lnTo>
                      <a:lnTo>
                        <a:pt x="2624" y="209"/>
                      </a:lnTo>
                      <a:lnTo>
                        <a:pt x="2605" y="181"/>
                      </a:lnTo>
                      <a:lnTo>
                        <a:pt x="2577" y="162"/>
                      </a:lnTo>
                      <a:lnTo>
                        <a:pt x="2542" y="155"/>
                      </a:lnTo>
                      <a:lnTo>
                        <a:pt x="1406" y="155"/>
                      </a:lnTo>
                      <a:lnTo>
                        <a:pt x="131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70" name="Picture 46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5" y="636"/>
                  <a:ext cx="1935" cy="10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" name="Freeform 47"/>
                <p:cNvSpPr>
                  <a:spLocks/>
                </p:cNvSpPr>
                <p:nvPr/>
              </p:nvSpPr>
              <p:spPr bwMode="auto">
                <a:xfrm>
                  <a:off x="7125" y="676"/>
                  <a:ext cx="1811" cy="881"/>
                </a:xfrm>
                <a:custGeom>
                  <a:avLst/>
                  <a:gdLst>
                    <a:gd name="T0" fmla="+- 0 8021 7126"/>
                    <a:gd name="T1" fmla="*/ T0 w 1811"/>
                    <a:gd name="T2" fmla="+- 0 677 677"/>
                    <a:gd name="T3" fmla="*/ 677 h 881"/>
                    <a:gd name="T4" fmla="+- 0 7932 7126"/>
                    <a:gd name="T5" fmla="*/ T4 w 1811"/>
                    <a:gd name="T6" fmla="+- 0 832 677"/>
                    <a:gd name="T7" fmla="*/ 832 h 881"/>
                    <a:gd name="T8" fmla="+- 0 7215 7126"/>
                    <a:gd name="T9" fmla="*/ T8 w 1811"/>
                    <a:gd name="T10" fmla="+- 0 832 677"/>
                    <a:gd name="T11" fmla="*/ 832 h 881"/>
                    <a:gd name="T12" fmla="+- 0 7180 7126"/>
                    <a:gd name="T13" fmla="*/ T12 w 1811"/>
                    <a:gd name="T14" fmla="+- 0 839 677"/>
                    <a:gd name="T15" fmla="*/ 839 h 881"/>
                    <a:gd name="T16" fmla="+- 0 7152 7126"/>
                    <a:gd name="T17" fmla="*/ T16 w 1811"/>
                    <a:gd name="T18" fmla="+- 0 858 677"/>
                    <a:gd name="T19" fmla="*/ 858 h 881"/>
                    <a:gd name="T20" fmla="+- 0 7133 7126"/>
                    <a:gd name="T21" fmla="*/ T20 w 1811"/>
                    <a:gd name="T22" fmla="+- 0 886 677"/>
                    <a:gd name="T23" fmla="*/ 886 h 881"/>
                    <a:gd name="T24" fmla="+- 0 7126 7126"/>
                    <a:gd name="T25" fmla="*/ T24 w 1811"/>
                    <a:gd name="T26" fmla="+- 0 921 677"/>
                    <a:gd name="T27" fmla="*/ 921 h 881"/>
                    <a:gd name="T28" fmla="+- 0 7126 7126"/>
                    <a:gd name="T29" fmla="*/ T28 w 1811"/>
                    <a:gd name="T30" fmla="+- 0 1469 677"/>
                    <a:gd name="T31" fmla="*/ 1469 h 881"/>
                    <a:gd name="T32" fmla="+- 0 7133 7126"/>
                    <a:gd name="T33" fmla="*/ T32 w 1811"/>
                    <a:gd name="T34" fmla="+- 0 1503 677"/>
                    <a:gd name="T35" fmla="*/ 1503 h 881"/>
                    <a:gd name="T36" fmla="+- 0 7152 7126"/>
                    <a:gd name="T37" fmla="*/ T36 w 1811"/>
                    <a:gd name="T38" fmla="+- 0 1532 677"/>
                    <a:gd name="T39" fmla="*/ 1532 h 881"/>
                    <a:gd name="T40" fmla="+- 0 7180 7126"/>
                    <a:gd name="T41" fmla="*/ T40 w 1811"/>
                    <a:gd name="T42" fmla="+- 0 1551 677"/>
                    <a:gd name="T43" fmla="*/ 1551 h 881"/>
                    <a:gd name="T44" fmla="+- 0 7215 7126"/>
                    <a:gd name="T45" fmla="*/ T44 w 1811"/>
                    <a:gd name="T46" fmla="+- 0 1558 677"/>
                    <a:gd name="T47" fmla="*/ 1558 h 881"/>
                    <a:gd name="T48" fmla="+- 0 8848 7126"/>
                    <a:gd name="T49" fmla="*/ T48 w 1811"/>
                    <a:gd name="T50" fmla="+- 0 1558 677"/>
                    <a:gd name="T51" fmla="*/ 1558 h 881"/>
                    <a:gd name="T52" fmla="+- 0 8882 7126"/>
                    <a:gd name="T53" fmla="*/ T52 w 1811"/>
                    <a:gd name="T54" fmla="+- 0 1551 677"/>
                    <a:gd name="T55" fmla="*/ 1551 h 881"/>
                    <a:gd name="T56" fmla="+- 0 8911 7126"/>
                    <a:gd name="T57" fmla="*/ T56 w 1811"/>
                    <a:gd name="T58" fmla="+- 0 1532 677"/>
                    <a:gd name="T59" fmla="*/ 1532 h 881"/>
                    <a:gd name="T60" fmla="+- 0 8930 7126"/>
                    <a:gd name="T61" fmla="*/ T60 w 1811"/>
                    <a:gd name="T62" fmla="+- 0 1503 677"/>
                    <a:gd name="T63" fmla="*/ 1503 h 881"/>
                    <a:gd name="T64" fmla="+- 0 8937 7126"/>
                    <a:gd name="T65" fmla="*/ T64 w 1811"/>
                    <a:gd name="T66" fmla="+- 0 1469 677"/>
                    <a:gd name="T67" fmla="*/ 1469 h 881"/>
                    <a:gd name="T68" fmla="+- 0 8937 7126"/>
                    <a:gd name="T69" fmla="*/ T68 w 1811"/>
                    <a:gd name="T70" fmla="+- 0 921 677"/>
                    <a:gd name="T71" fmla="*/ 921 h 881"/>
                    <a:gd name="T72" fmla="+- 0 8930 7126"/>
                    <a:gd name="T73" fmla="*/ T72 w 1811"/>
                    <a:gd name="T74" fmla="+- 0 886 677"/>
                    <a:gd name="T75" fmla="*/ 886 h 881"/>
                    <a:gd name="T76" fmla="+- 0 8911 7126"/>
                    <a:gd name="T77" fmla="*/ T76 w 1811"/>
                    <a:gd name="T78" fmla="+- 0 858 677"/>
                    <a:gd name="T79" fmla="*/ 858 h 881"/>
                    <a:gd name="T80" fmla="+- 0 8882 7126"/>
                    <a:gd name="T81" fmla="*/ T80 w 1811"/>
                    <a:gd name="T82" fmla="+- 0 839 677"/>
                    <a:gd name="T83" fmla="*/ 839 h 881"/>
                    <a:gd name="T84" fmla="+- 0 8848 7126"/>
                    <a:gd name="T85" fmla="*/ T84 w 1811"/>
                    <a:gd name="T86" fmla="+- 0 832 677"/>
                    <a:gd name="T87" fmla="*/ 832 h 881"/>
                    <a:gd name="T88" fmla="+- 0 8111 7126"/>
                    <a:gd name="T89" fmla="*/ T88 w 1811"/>
                    <a:gd name="T90" fmla="+- 0 832 677"/>
                    <a:gd name="T91" fmla="*/ 832 h 881"/>
                    <a:gd name="T92" fmla="+- 0 8021 7126"/>
                    <a:gd name="T93" fmla="*/ T92 w 1811"/>
                    <a:gd name="T94" fmla="+- 0 677 677"/>
                    <a:gd name="T95" fmla="*/ 677 h 8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1811" h="881">
                      <a:moveTo>
                        <a:pt x="895" y="0"/>
                      </a:moveTo>
                      <a:lnTo>
                        <a:pt x="806" y="155"/>
                      </a:lnTo>
                      <a:lnTo>
                        <a:pt x="89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09"/>
                      </a:lnTo>
                      <a:lnTo>
                        <a:pt x="0" y="244"/>
                      </a:lnTo>
                      <a:lnTo>
                        <a:pt x="0" y="792"/>
                      </a:lnTo>
                      <a:lnTo>
                        <a:pt x="7" y="826"/>
                      </a:lnTo>
                      <a:lnTo>
                        <a:pt x="26" y="855"/>
                      </a:lnTo>
                      <a:lnTo>
                        <a:pt x="54" y="874"/>
                      </a:lnTo>
                      <a:lnTo>
                        <a:pt x="89" y="881"/>
                      </a:lnTo>
                      <a:lnTo>
                        <a:pt x="1722" y="881"/>
                      </a:lnTo>
                      <a:lnTo>
                        <a:pt x="1756" y="874"/>
                      </a:lnTo>
                      <a:lnTo>
                        <a:pt x="1785" y="855"/>
                      </a:lnTo>
                      <a:lnTo>
                        <a:pt x="1804" y="826"/>
                      </a:lnTo>
                      <a:lnTo>
                        <a:pt x="1811" y="792"/>
                      </a:lnTo>
                      <a:lnTo>
                        <a:pt x="1811" y="244"/>
                      </a:lnTo>
                      <a:lnTo>
                        <a:pt x="1804" y="209"/>
                      </a:lnTo>
                      <a:lnTo>
                        <a:pt x="1785" y="181"/>
                      </a:lnTo>
                      <a:lnTo>
                        <a:pt x="1756" y="162"/>
                      </a:lnTo>
                      <a:lnTo>
                        <a:pt x="1722" y="155"/>
                      </a:lnTo>
                      <a:lnTo>
                        <a:pt x="985" y="155"/>
                      </a:lnTo>
                      <a:lnTo>
                        <a:pt x="89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4" name="Line 48"/>
                <p:cNvSpPr>
                  <a:spLocks noChangeShapeType="1"/>
                </p:cNvSpPr>
                <p:nvPr/>
              </p:nvSpPr>
              <p:spPr bwMode="auto">
                <a:xfrm>
                  <a:off x="10399" y="330"/>
                  <a:ext cx="0" cy="527"/>
                </a:xfrm>
                <a:prstGeom prst="line">
                  <a:avLst/>
                </a:prstGeom>
                <a:noFill/>
                <a:ln w="6350">
                  <a:solidFill>
                    <a:srgbClr val="80828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pic>
              <p:nvPicPr>
                <p:cNvPr id="1073" name="Picture 49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63" y="636"/>
                  <a:ext cx="1935" cy="10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Freeform 50"/>
                <p:cNvSpPr>
                  <a:spLocks/>
                </p:cNvSpPr>
                <p:nvPr/>
              </p:nvSpPr>
              <p:spPr bwMode="auto">
                <a:xfrm>
                  <a:off x="9503" y="676"/>
                  <a:ext cx="1811" cy="881"/>
                </a:xfrm>
                <a:custGeom>
                  <a:avLst/>
                  <a:gdLst>
                    <a:gd name="T0" fmla="+- 0 10399 9504"/>
                    <a:gd name="T1" fmla="*/ T0 w 1811"/>
                    <a:gd name="T2" fmla="+- 0 677 677"/>
                    <a:gd name="T3" fmla="*/ 677 h 881"/>
                    <a:gd name="T4" fmla="+- 0 10309 9504"/>
                    <a:gd name="T5" fmla="*/ T4 w 1811"/>
                    <a:gd name="T6" fmla="+- 0 832 677"/>
                    <a:gd name="T7" fmla="*/ 832 h 881"/>
                    <a:gd name="T8" fmla="+- 0 9592 9504"/>
                    <a:gd name="T9" fmla="*/ T8 w 1811"/>
                    <a:gd name="T10" fmla="+- 0 832 677"/>
                    <a:gd name="T11" fmla="*/ 832 h 881"/>
                    <a:gd name="T12" fmla="+- 0 9558 9504"/>
                    <a:gd name="T13" fmla="*/ T12 w 1811"/>
                    <a:gd name="T14" fmla="+- 0 839 677"/>
                    <a:gd name="T15" fmla="*/ 839 h 881"/>
                    <a:gd name="T16" fmla="+- 0 9530 9504"/>
                    <a:gd name="T17" fmla="*/ T16 w 1811"/>
                    <a:gd name="T18" fmla="+- 0 858 677"/>
                    <a:gd name="T19" fmla="*/ 858 h 881"/>
                    <a:gd name="T20" fmla="+- 0 9511 9504"/>
                    <a:gd name="T21" fmla="*/ T20 w 1811"/>
                    <a:gd name="T22" fmla="+- 0 886 677"/>
                    <a:gd name="T23" fmla="*/ 886 h 881"/>
                    <a:gd name="T24" fmla="+- 0 9504 9504"/>
                    <a:gd name="T25" fmla="*/ T24 w 1811"/>
                    <a:gd name="T26" fmla="+- 0 921 677"/>
                    <a:gd name="T27" fmla="*/ 921 h 881"/>
                    <a:gd name="T28" fmla="+- 0 9504 9504"/>
                    <a:gd name="T29" fmla="*/ T28 w 1811"/>
                    <a:gd name="T30" fmla="+- 0 1469 677"/>
                    <a:gd name="T31" fmla="*/ 1469 h 881"/>
                    <a:gd name="T32" fmla="+- 0 9511 9504"/>
                    <a:gd name="T33" fmla="*/ T32 w 1811"/>
                    <a:gd name="T34" fmla="+- 0 1503 677"/>
                    <a:gd name="T35" fmla="*/ 1503 h 881"/>
                    <a:gd name="T36" fmla="+- 0 9530 9504"/>
                    <a:gd name="T37" fmla="*/ T36 w 1811"/>
                    <a:gd name="T38" fmla="+- 0 1532 677"/>
                    <a:gd name="T39" fmla="*/ 1532 h 881"/>
                    <a:gd name="T40" fmla="+- 0 9558 9504"/>
                    <a:gd name="T41" fmla="*/ T40 w 1811"/>
                    <a:gd name="T42" fmla="+- 0 1551 677"/>
                    <a:gd name="T43" fmla="*/ 1551 h 881"/>
                    <a:gd name="T44" fmla="+- 0 9592 9504"/>
                    <a:gd name="T45" fmla="*/ T44 w 1811"/>
                    <a:gd name="T46" fmla="+- 0 1558 677"/>
                    <a:gd name="T47" fmla="*/ 1558 h 881"/>
                    <a:gd name="T48" fmla="+- 0 11226 9504"/>
                    <a:gd name="T49" fmla="*/ T48 w 1811"/>
                    <a:gd name="T50" fmla="+- 0 1558 677"/>
                    <a:gd name="T51" fmla="*/ 1558 h 881"/>
                    <a:gd name="T52" fmla="+- 0 11260 9504"/>
                    <a:gd name="T53" fmla="*/ T52 w 1811"/>
                    <a:gd name="T54" fmla="+- 0 1551 677"/>
                    <a:gd name="T55" fmla="*/ 1551 h 881"/>
                    <a:gd name="T56" fmla="+- 0 11288 9504"/>
                    <a:gd name="T57" fmla="*/ T56 w 1811"/>
                    <a:gd name="T58" fmla="+- 0 1532 677"/>
                    <a:gd name="T59" fmla="*/ 1532 h 881"/>
                    <a:gd name="T60" fmla="+- 0 11307 9504"/>
                    <a:gd name="T61" fmla="*/ T60 w 1811"/>
                    <a:gd name="T62" fmla="+- 0 1503 677"/>
                    <a:gd name="T63" fmla="*/ 1503 h 881"/>
                    <a:gd name="T64" fmla="+- 0 11314 9504"/>
                    <a:gd name="T65" fmla="*/ T64 w 1811"/>
                    <a:gd name="T66" fmla="+- 0 1469 677"/>
                    <a:gd name="T67" fmla="*/ 1469 h 881"/>
                    <a:gd name="T68" fmla="+- 0 11314 9504"/>
                    <a:gd name="T69" fmla="*/ T68 w 1811"/>
                    <a:gd name="T70" fmla="+- 0 921 677"/>
                    <a:gd name="T71" fmla="*/ 921 h 881"/>
                    <a:gd name="T72" fmla="+- 0 11307 9504"/>
                    <a:gd name="T73" fmla="*/ T72 w 1811"/>
                    <a:gd name="T74" fmla="+- 0 886 677"/>
                    <a:gd name="T75" fmla="*/ 886 h 881"/>
                    <a:gd name="T76" fmla="+- 0 11288 9504"/>
                    <a:gd name="T77" fmla="*/ T76 w 1811"/>
                    <a:gd name="T78" fmla="+- 0 858 677"/>
                    <a:gd name="T79" fmla="*/ 858 h 881"/>
                    <a:gd name="T80" fmla="+- 0 11260 9504"/>
                    <a:gd name="T81" fmla="*/ T80 w 1811"/>
                    <a:gd name="T82" fmla="+- 0 839 677"/>
                    <a:gd name="T83" fmla="*/ 839 h 881"/>
                    <a:gd name="T84" fmla="+- 0 11226 9504"/>
                    <a:gd name="T85" fmla="*/ T84 w 1811"/>
                    <a:gd name="T86" fmla="+- 0 832 677"/>
                    <a:gd name="T87" fmla="*/ 832 h 881"/>
                    <a:gd name="T88" fmla="+- 0 10489 9504"/>
                    <a:gd name="T89" fmla="*/ T88 w 1811"/>
                    <a:gd name="T90" fmla="+- 0 832 677"/>
                    <a:gd name="T91" fmla="*/ 832 h 881"/>
                    <a:gd name="T92" fmla="+- 0 10399 9504"/>
                    <a:gd name="T93" fmla="*/ T92 w 1811"/>
                    <a:gd name="T94" fmla="+- 0 677 677"/>
                    <a:gd name="T95" fmla="*/ 677 h 8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1811" h="881">
                      <a:moveTo>
                        <a:pt x="895" y="0"/>
                      </a:moveTo>
                      <a:lnTo>
                        <a:pt x="805" y="155"/>
                      </a:lnTo>
                      <a:lnTo>
                        <a:pt x="88" y="155"/>
                      </a:lnTo>
                      <a:lnTo>
                        <a:pt x="54" y="162"/>
                      </a:lnTo>
                      <a:lnTo>
                        <a:pt x="26" y="181"/>
                      </a:lnTo>
                      <a:lnTo>
                        <a:pt x="7" y="209"/>
                      </a:lnTo>
                      <a:lnTo>
                        <a:pt x="0" y="244"/>
                      </a:lnTo>
                      <a:lnTo>
                        <a:pt x="0" y="792"/>
                      </a:lnTo>
                      <a:lnTo>
                        <a:pt x="7" y="826"/>
                      </a:lnTo>
                      <a:lnTo>
                        <a:pt x="26" y="855"/>
                      </a:lnTo>
                      <a:lnTo>
                        <a:pt x="54" y="874"/>
                      </a:lnTo>
                      <a:lnTo>
                        <a:pt x="88" y="881"/>
                      </a:lnTo>
                      <a:lnTo>
                        <a:pt x="1722" y="881"/>
                      </a:lnTo>
                      <a:lnTo>
                        <a:pt x="1756" y="874"/>
                      </a:lnTo>
                      <a:lnTo>
                        <a:pt x="1784" y="855"/>
                      </a:lnTo>
                      <a:lnTo>
                        <a:pt x="1803" y="826"/>
                      </a:lnTo>
                      <a:lnTo>
                        <a:pt x="1810" y="792"/>
                      </a:lnTo>
                      <a:lnTo>
                        <a:pt x="1810" y="244"/>
                      </a:lnTo>
                      <a:lnTo>
                        <a:pt x="1803" y="209"/>
                      </a:lnTo>
                      <a:lnTo>
                        <a:pt x="1784" y="181"/>
                      </a:lnTo>
                      <a:lnTo>
                        <a:pt x="1756" y="162"/>
                      </a:lnTo>
                      <a:lnTo>
                        <a:pt x="1722" y="155"/>
                      </a:lnTo>
                      <a:lnTo>
                        <a:pt x="985" y="155"/>
                      </a:lnTo>
                      <a:lnTo>
                        <a:pt x="89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6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496" y="990"/>
                  <a:ext cx="3935" cy="4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ru-RU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9605" y="1010"/>
                  <a:ext cx="1564" cy="4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ru-RU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12152" y="990"/>
                  <a:ext cx="2062" cy="4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ru-RU" alt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45" name="Группа 44"/>
            <p:cNvGrpSpPr/>
            <p:nvPr/>
          </p:nvGrpSpPr>
          <p:grpSpPr>
            <a:xfrm>
              <a:off x="6436410" y="3293678"/>
              <a:ext cx="5417576" cy="1294423"/>
              <a:chOff x="6529246" y="3302595"/>
              <a:chExt cx="5186030" cy="1294423"/>
            </a:xfrm>
          </p:grpSpPr>
          <p:sp>
            <p:nvSpPr>
              <p:cNvPr id="43" name="Скругленный прямоугольник 42"/>
              <p:cNvSpPr/>
              <p:nvPr/>
            </p:nvSpPr>
            <p:spPr>
              <a:xfrm>
                <a:off x="6529246" y="3302595"/>
                <a:ext cx="5186030" cy="1111750"/>
              </a:xfrm>
              <a:prstGeom prst="roundRect">
                <a:avLst/>
              </a:prstGeom>
              <a:solidFill>
                <a:srgbClr val="ED78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Равнобедренный треугольник 43"/>
              <p:cNvSpPr/>
              <p:nvPr/>
            </p:nvSpPr>
            <p:spPr>
              <a:xfrm rot="10800000">
                <a:off x="8948095" y="4247782"/>
                <a:ext cx="331141" cy="349236"/>
              </a:xfrm>
              <a:prstGeom prst="triangle">
                <a:avLst/>
              </a:prstGeom>
              <a:solidFill>
                <a:srgbClr val="ED78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6431167" y="6616628"/>
              <a:ext cx="5417576" cy="1294423"/>
              <a:chOff x="6529246" y="3302595"/>
              <a:chExt cx="5186030" cy="1294423"/>
            </a:xfrm>
            <a:solidFill>
              <a:srgbClr val="143EFF"/>
            </a:solidFill>
          </p:grpSpPr>
          <p:sp>
            <p:nvSpPr>
              <p:cNvPr id="65" name="Скругленный прямоугольник 64"/>
              <p:cNvSpPr/>
              <p:nvPr/>
            </p:nvSpPr>
            <p:spPr>
              <a:xfrm>
                <a:off x="6529246" y="3302595"/>
                <a:ext cx="5186030" cy="111175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Равнобедренный треугольник 65"/>
              <p:cNvSpPr/>
              <p:nvPr/>
            </p:nvSpPr>
            <p:spPr>
              <a:xfrm rot="10800000">
                <a:off x="8948095" y="4247782"/>
                <a:ext cx="331141" cy="34923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47" name="Скругленный прямоугольник 46"/>
          <p:cNvSpPr/>
          <p:nvPr/>
        </p:nvSpPr>
        <p:spPr>
          <a:xfrm>
            <a:off x="5923550" y="1672407"/>
            <a:ext cx="6347046" cy="881620"/>
          </a:xfrm>
          <a:prstGeom prst="roundRect">
            <a:avLst/>
          </a:prstGeom>
          <a:solidFill>
            <a:srgbClr val="143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005631" y="430591"/>
            <a:ext cx="142804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МУНИЦИПАЛЬНАЯ МОДЕЛЬ НАСТАВНИЧЕСТВА В ОБРАЗОВАТЕЛЬНЫХ </a:t>
            </a:r>
            <a:r>
              <a:rPr lang="ru-RU" sz="2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ОРГАНИЗАЦИЯХ СУРГУТСКОГО </a:t>
            </a:r>
            <a:r>
              <a:rPr lang="ru-RU" sz="28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РАЙОНА </a:t>
            </a:r>
            <a:r>
              <a:rPr lang="ru-RU" sz="28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«ПЕДАГОГИЧЕСКАЯ ЛАБОРАТОРИЯ «МОСТЫ»</a:t>
            </a:r>
            <a:endParaRPr lang="ru-RU" sz="2800" b="1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281447" y="3092378"/>
            <a:ext cx="1718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Общественные организации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274017" y="3092378"/>
            <a:ext cx="1718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Предприятия </a:t>
            </a:r>
            <a:r>
              <a:rPr lang="ru-RU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организации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658730" y="3092378"/>
            <a:ext cx="2949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Некоммерческие образовательные организации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3634777" y="3092378"/>
            <a:ext cx="3029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Национальный ресурсный центр наставничества МЕНТОРИ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811845" y="4430791"/>
            <a:ext cx="4653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ИНФОКОММУНИКАЦИОННЫЕ РЕСУРСЫ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Масштабирование и тиражирование деятельности за счет интеграции внутренних и внешних ресурсов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245274" y="1701964"/>
            <a:ext cx="57422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ВНЕШНИЕ РЕСУРСЫ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с социумом по формированию положительного имиджа модели наставничества и взаимодействие с внешними организациями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638113" y="6301737"/>
            <a:ext cx="1958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Сетевые сообщества</a:t>
            </a:r>
            <a:endParaRPr lang="ru-RU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48664" y="6194015"/>
            <a:ext cx="1986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Сайт «Образование </a:t>
            </a:r>
            <a:r>
              <a:rPr lang="ru-RU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района»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793957" y="6301737"/>
            <a:ext cx="1718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Сайт МКУ «ИМЦ»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2336566" y="6194015"/>
            <a:ext cx="2656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Информационные группы </a:t>
            </a:r>
            <a:endParaRPr lang="ru-RU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социальных сетях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12355" y="9196080"/>
            <a:ext cx="379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Департамент образования </a:t>
            </a:r>
            <a:r>
              <a:rPr lang="ru-RU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администрации </a:t>
            </a:r>
            <a:r>
              <a:rPr lang="ru-RU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905225" y="9303802"/>
            <a:ext cx="1718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МКУ </a:t>
            </a:r>
            <a:r>
              <a:rPr lang="ru-RU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«ИМЦ»</a:t>
            </a:r>
            <a:endParaRPr lang="ru-RU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0131848" y="9196080"/>
            <a:ext cx="1718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Образовательные </a:t>
            </a:r>
            <a:r>
              <a:rPr lang="ru-RU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организации</a:t>
            </a:r>
            <a:endParaRPr lang="ru-RU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2548246" y="9196080"/>
            <a:ext cx="2217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МНЦ – Муниципальный наставнический центр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637934" y="3092378"/>
            <a:ext cx="3026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Высшие и средне-специальные учебные заведения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680066" y="7438942"/>
            <a:ext cx="4930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ВНУТРЕННИЕ РЕСУРСЫ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Организация виртуальной образовательной среды с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зованием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внутренних возможностей реализации модели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8749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D7843">
              <a:alpha val="1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33" y="410064"/>
            <a:ext cx="16472848" cy="964045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93668" y="616359"/>
            <a:ext cx="4162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ОРГАНИЗАЦИОННЫЙ</a:t>
            </a:r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КОМПОНЕНТ </a:t>
            </a:r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Условия реализации модели: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4990" y="2078096"/>
            <a:ext cx="29796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обеспечение стабильности образовательных результатов через координацию деятельности наставников и наставляемых в интересах повышения качества образования к концу 2026 года</a:t>
            </a:r>
          </a:p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ru-RU" sz="1200" b="1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</a:t>
            </a:r>
            <a:r>
              <a:rPr lang="ru-RU" sz="12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наставничество</a:t>
            </a:r>
          </a:p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ru-RU" sz="1200" b="1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</a:t>
            </a:r>
            <a:r>
              <a:rPr lang="ru-RU" sz="12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 передачи опыта наставника с использованием виртуального образовательного пространства</a:t>
            </a:r>
          </a:p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ru-RU" sz="1200" b="1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Участники </a:t>
            </a:r>
            <a:r>
              <a:rPr lang="ru-RU" sz="12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модели:</a:t>
            </a:r>
            <a:endParaRPr lang="ru-RU" sz="12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Субъекты: ОО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района, кураторы ОО, наставники, представители структур, организующих наставническую деятельность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42122" y="1810022"/>
            <a:ext cx="1986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Нормативно-правовое обеспечение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507" y="1810022"/>
            <a:ext cx="2128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Информационно-методическое обеспечение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24781" y="1810022"/>
            <a:ext cx="1379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Материально-тех. обеспечение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6946" y="616359"/>
            <a:ext cx="2483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КОНЦЕПТУАЛЬНЫЙ </a:t>
            </a:r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КОМПОНЕНТ МОДЕЛИ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9695" y="2672603"/>
            <a:ext cx="1229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32312" y="2423643"/>
            <a:ext cx="2303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Методические рекомендации; обучение кураторов ОО; дистанционные формы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взаимо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действия (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стажировочные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модули,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тьюторская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поддержка, </a:t>
            </a:r>
            <a:r>
              <a:rPr lang="ru-RU" sz="1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мастер-классы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конференции, тренинги, семинары-практикумы)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295698" y="2423643"/>
            <a:ext cx="1576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 и функции; механизмы отбора наставников; фор-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мирование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базы; входное обучение; стажировки;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меро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приятия по обмену опытом; мониторинг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004494" y="2423643"/>
            <a:ext cx="17026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запроса наставляемого; формирование базы; выбор программы; мероприятия по об- мену опытом;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мони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торинг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оценка до-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стижений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наставля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емых</a:t>
            </a:r>
            <a:endParaRPr lang="ru-RU" sz="12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35846" y="2423643"/>
            <a:ext cx="15558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базы; создание </a:t>
            </a:r>
            <a:r>
              <a:rPr lang="ru-RU" sz="1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наставнических пар/групп; </a:t>
            </a:r>
          </a:p>
          <a:p>
            <a:r>
              <a:rPr lang="ru-RU" sz="1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1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мероприятия 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обмену опытом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19176" y="4795237"/>
            <a:ext cx="5525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МЕХАНИЗМЫ И ИНСТРУМЕНТЫ РЕАЛИЗАЦИИ МОДЕЛИ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2481" y="2423643"/>
            <a:ext cx="2442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Национальные проекты:</a:t>
            </a:r>
            <a:endParaRPr lang="ru-RU" sz="12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«Образование», «Современная школа», «Успех каждого ребенка</a:t>
            </a:r>
            <a:r>
              <a:rPr lang="ru-RU" sz="1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«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Цифровая образовательная среда</a:t>
            </a:r>
            <a:r>
              <a:rPr lang="ru-RU" sz="1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endParaRPr lang="ru-RU" sz="12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Документы 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федерального, регионального, муниципального уровней</a:t>
            </a:r>
          </a:p>
          <a:p>
            <a:endParaRPr lang="ru-RU" sz="12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22481" y="5842442"/>
            <a:ext cx="24779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Планирование деятельности</a:t>
            </a:r>
          </a:p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реализации программы настав-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ничества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образовательной организации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32924" y="2423643"/>
            <a:ext cx="1591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Функционирование Центров «Точка роста», детских технопарков, техническое оснащение и др.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306092" y="6090126"/>
            <a:ext cx="772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939330" y="1791993"/>
            <a:ext cx="1718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Кадровый состав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64990" y="8171788"/>
            <a:ext cx="29796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МУНИЦИПАЛЬНАЯ МОДЕЛЬ НАСТАВНИЧЕСТВА В ОО СУРГУТСКОГО РАЙОНА</a:t>
            </a:r>
          </a:p>
          <a:p>
            <a:r>
              <a:rPr lang="ru-RU" sz="16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«ПЕДАГОГИЧЕСКАЯ </a:t>
            </a:r>
          </a:p>
          <a:p>
            <a:r>
              <a:rPr lang="ru-RU" sz="16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ЛАБОРАТОРИЯ «МОСТЫ»</a:t>
            </a:r>
            <a:endParaRPr lang="ru-RU" sz="16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271228" y="7463635"/>
            <a:ext cx="772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95079" y="8785947"/>
            <a:ext cx="2388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Обратная связь между участниками программы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14507" y="5750109"/>
            <a:ext cx="2665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Организация системы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наставничес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тва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 учетом выбранных типов наставничества: традиционного личностного, группового, командного и/или Интернет-наставничества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304811" y="8785947"/>
            <a:ext cx="2864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Систематизация и оформление результатов деятельности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304810" y="9407345"/>
            <a:ext cx="2864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Сборники, памятки, методические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реко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мендации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методические копилки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31395" y="9407345"/>
            <a:ext cx="1624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уровне ОО </a:t>
            </a:r>
            <a:endParaRPr lang="ru-RU" sz="12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 МО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51192" y="9407345"/>
            <a:ext cx="130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уровне ОО </a:t>
            </a:r>
            <a:endParaRPr lang="ru-RU" sz="12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уровне МО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22482" y="9407345"/>
            <a:ext cx="2909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Сетевые сообщества, социальные сети, 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флешмоб</a:t>
            </a:r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#</a:t>
            </a:r>
            <a:r>
              <a:rPr lang="ru-RU" sz="12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НаставникЕстьКонтакт</a:t>
            </a:r>
            <a:endParaRPr lang="ru-RU" sz="12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193594" y="2061747"/>
            <a:ext cx="1718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Наставники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927383" y="2061747"/>
            <a:ext cx="1718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Наставляемые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633350" y="2061747"/>
            <a:ext cx="1718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Кураторы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820065" y="5842442"/>
            <a:ext cx="2858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Подбор и обеспечение необходимым кадровым составом (требования к наставникам/наставляемым; механизмы отбора наставников)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944149" y="6027108"/>
            <a:ext cx="117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программой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443926" y="5842442"/>
            <a:ext cx="1411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Проектные, интерактивные, информационные технологии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56708" y="7340791"/>
            <a:ext cx="923601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МОНИТОРИНГ РЕАЛИЗАЦИИ И ЭФФЕКТИВНОСТИ МОДЕЛИ</a:t>
            </a:r>
            <a:endParaRPr lang="ru-RU" sz="1600" dirty="0">
              <a:solidFill>
                <a:schemeClr val="bg1"/>
              </a:solidFill>
            </a:endParaRP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- организационные мероприятия (системная планируемая деятельность);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- научно-методические мероприятия (наличие методической базы и обеспеченности кадрами);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- личностные (мотивация и включенность в процесс наставнических отношений; умение сохранять отношения наставник др.).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11235" y="8785947"/>
            <a:ext cx="2178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Итоговые мероприятия </a:t>
            </a:r>
            <a:endParaRPr lang="ru-RU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рамках программы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518963" y="8785947"/>
            <a:ext cx="3021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Популяризация лучших практик и примеров наставничества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391032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325" y="-451377"/>
            <a:ext cx="22249083" cy="11189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" name="Google Shape;166;p17"/>
          <p:cNvGrpSpPr/>
          <p:nvPr/>
        </p:nvGrpSpPr>
        <p:grpSpPr>
          <a:xfrm>
            <a:off x="1278807" y="378849"/>
            <a:ext cx="15686420" cy="3230763"/>
            <a:chOff x="0" y="-38100"/>
            <a:chExt cx="4131403" cy="850900"/>
          </a:xfrm>
        </p:grpSpPr>
        <p:sp>
          <p:nvSpPr>
            <p:cNvPr id="167" name="Google Shape;167;p17"/>
            <p:cNvSpPr/>
            <p:nvPr/>
          </p:nvSpPr>
          <p:spPr>
            <a:xfrm>
              <a:off x="0" y="0"/>
              <a:ext cx="4131403" cy="475206"/>
            </a:xfrm>
            <a:custGeom>
              <a:avLst/>
              <a:gdLst/>
              <a:ahLst/>
              <a:cxnLst/>
              <a:rect l="l" t="t" r="r" b="b"/>
              <a:pathLst>
                <a:path w="4131403" h="475206" extrusionOk="0">
                  <a:moveTo>
                    <a:pt x="0" y="0"/>
                  </a:moveTo>
                  <a:lnTo>
                    <a:pt x="4131403" y="0"/>
                  </a:lnTo>
                  <a:lnTo>
                    <a:pt x="4131403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68" name="Google Shape;168;p1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" name="Google Shape;169;p17"/>
          <p:cNvGrpSpPr/>
          <p:nvPr/>
        </p:nvGrpSpPr>
        <p:grpSpPr>
          <a:xfrm>
            <a:off x="8717401" y="4096689"/>
            <a:ext cx="8247826" cy="3817924"/>
            <a:chOff x="0" y="-38100"/>
            <a:chExt cx="2172267" cy="1005544"/>
          </a:xfrm>
        </p:grpSpPr>
        <p:sp>
          <p:nvSpPr>
            <p:cNvPr id="170" name="Google Shape;170;p17"/>
            <p:cNvSpPr/>
            <p:nvPr/>
          </p:nvSpPr>
          <p:spPr>
            <a:xfrm>
              <a:off x="0" y="0"/>
              <a:ext cx="2172267" cy="967444"/>
            </a:xfrm>
            <a:custGeom>
              <a:avLst/>
              <a:gdLst/>
              <a:ahLst/>
              <a:cxnLst/>
              <a:rect l="l" t="t" r="r" b="b"/>
              <a:pathLst>
                <a:path w="2172267" h="967444" extrusionOk="0">
                  <a:moveTo>
                    <a:pt x="0" y="0"/>
                  </a:moveTo>
                  <a:lnTo>
                    <a:pt x="2172267" y="0"/>
                  </a:lnTo>
                  <a:lnTo>
                    <a:pt x="2172267" y="967444"/>
                  </a:lnTo>
                  <a:lnTo>
                    <a:pt x="0" y="96744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71" name="Google Shape;171;p1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7"/>
          <p:cNvSpPr/>
          <p:nvPr/>
        </p:nvSpPr>
        <p:spPr>
          <a:xfrm rot="-475701">
            <a:off x="14146863" y="2660078"/>
            <a:ext cx="3613957" cy="3613957"/>
          </a:xfrm>
          <a:custGeom>
            <a:avLst/>
            <a:gdLst/>
            <a:ahLst/>
            <a:cxnLst/>
            <a:rect l="l" t="t" r="r" b="b"/>
            <a:pathLst>
              <a:path w="3613957" h="3613957" extrusionOk="0">
                <a:moveTo>
                  <a:pt x="0" y="0"/>
                </a:moveTo>
                <a:lnTo>
                  <a:pt x="3613957" y="0"/>
                </a:lnTo>
                <a:lnTo>
                  <a:pt x="3613957" y="3613957"/>
                </a:lnTo>
                <a:lnTo>
                  <a:pt x="0" y="36139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8" name="Google Shape;178;p17"/>
          <p:cNvSpPr txBox="1"/>
          <p:nvPr/>
        </p:nvSpPr>
        <p:spPr>
          <a:xfrm>
            <a:off x="9152263" y="5042885"/>
            <a:ext cx="7821227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/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Стартовый 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мониторинг профессиональных </a:t>
            </a:r>
            <a:endParaRPr lang="ru-RU" sz="2400" b="1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дефицитов 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«Опросный лист по выявлению профессиональных затруднений </a:t>
            </a:r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педагогического 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работника </a:t>
            </a:r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образовательной организации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</a:t>
            </a:r>
            <a:endParaRPr lang="ru-RU" sz="2400" b="1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состоялся 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30.10.2023</a:t>
            </a:r>
          </a:p>
        </p:txBody>
      </p:sp>
      <p:sp>
        <p:nvSpPr>
          <p:cNvPr id="179" name="Google Shape;179;p17"/>
          <p:cNvSpPr txBox="1"/>
          <p:nvPr/>
        </p:nvSpPr>
        <p:spPr>
          <a:xfrm>
            <a:off x="1587471" y="585736"/>
            <a:ext cx="15113059" cy="162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4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МОДУЛЬ 1. </a:t>
            </a:r>
          </a:p>
          <a:p>
            <a:pPr lvl="0" algn="ctr">
              <a:lnSpc>
                <a:spcPct val="120004"/>
              </a:lnSpc>
            </a:pPr>
            <a:r>
              <a:rPr lang="ru-RU" sz="4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«ВВЕДЕНИЕ В ПРОФЕССИОНАЛЬНУЮ ДЕЯТЕЛЬНОСТЬ»</a:t>
            </a:r>
            <a:endParaRPr lang="ru-RU" sz="7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0" name="Google Shape;180;p17"/>
          <p:cNvSpPr/>
          <p:nvPr/>
        </p:nvSpPr>
        <p:spPr>
          <a:xfrm rot="-7262330">
            <a:off x="604693" y="-2549710"/>
            <a:ext cx="4175028" cy="4667206"/>
          </a:xfrm>
          <a:custGeom>
            <a:avLst/>
            <a:gdLst/>
            <a:ahLst/>
            <a:cxnLst/>
            <a:rect l="l" t="t" r="r" b="b"/>
            <a:pathLst>
              <a:path w="4175028" h="4667206" extrusionOk="0">
                <a:moveTo>
                  <a:pt x="0" y="0"/>
                </a:moveTo>
                <a:lnTo>
                  <a:pt x="4175028" y="0"/>
                </a:lnTo>
                <a:lnTo>
                  <a:pt x="4175028" y="4667206"/>
                </a:lnTo>
                <a:lnTo>
                  <a:pt x="0" y="46672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8" name="Google Shape;616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83520" y="3415270"/>
            <a:ext cx="4544918" cy="536786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Скругленный прямоугольник 18"/>
          <p:cNvSpPr/>
          <p:nvPr/>
        </p:nvSpPr>
        <p:spPr>
          <a:xfrm>
            <a:off x="9152263" y="7552947"/>
            <a:ext cx="3398293" cy="723331"/>
          </a:xfrm>
          <a:prstGeom prst="roundRect">
            <a:avLst/>
          </a:prstGeom>
          <a:solidFill>
            <a:srgbClr val="ED7843"/>
          </a:solidFill>
          <a:ln>
            <a:solidFill>
              <a:srgbClr val="ED784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394919" y="7622224"/>
            <a:ext cx="29129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149 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участников</a:t>
            </a:r>
          </a:p>
        </p:txBody>
      </p:sp>
    </p:spTree>
    <p:extLst>
      <p:ext uri="{BB962C8B-B14F-4D97-AF65-F5344CB8AC3E}">
        <p14:creationId xmlns:p14="http://schemas.microsoft.com/office/powerpoint/2010/main" val="376412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32"/>
          <p:cNvPicPr preferRelativeResize="0"/>
          <p:nvPr/>
        </p:nvPicPr>
        <p:blipFill rotWithShape="1">
          <a:blip r:embed="rId3">
            <a:alphaModFix/>
          </a:blip>
          <a:srcRect l="2807" t="4035" r="14996" b="53156"/>
          <a:stretch/>
        </p:blipFill>
        <p:spPr>
          <a:xfrm>
            <a:off x="0" y="-1"/>
            <a:ext cx="18288000" cy="47903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4" name="Google Shape;514;p32"/>
          <p:cNvGrpSpPr/>
          <p:nvPr/>
        </p:nvGrpSpPr>
        <p:grpSpPr>
          <a:xfrm>
            <a:off x="0" y="3168752"/>
            <a:ext cx="18288000" cy="7077298"/>
            <a:chOff x="0" y="-38100"/>
            <a:chExt cx="4005633" cy="1482360"/>
          </a:xfrm>
        </p:grpSpPr>
        <p:sp>
          <p:nvSpPr>
            <p:cNvPr id="515" name="Google Shape;515;p32"/>
            <p:cNvSpPr/>
            <p:nvPr/>
          </p:nvSpPr>
          <p:spPr>
            <a:xfrm>
              <a:off x="0" y="-8577"/>
              <a:ext cx="4005633" cy="1452837"/>
            </a:xfrm>
            <a:custGeom>
              <a:avLst/>
              <a:gdLst/>
              <a:ahLst/>
              <a:cxnLst/>
              <a:rect l="l" t="t" r="r" b="b"/>
              <a:pathLst>
                <a:path w="4005633" h="1452837" extrusionOk="0">
                  <a:moveTo>
                    <a:pt x="0" y="0"/>
                  </a:moveTo>
                  <a:lnTo>
                    <a:pt x="4005633" y="0"/>
                  </a:lnTo>
                  <a:lnTo>
                    <a:pt x="4005633" y="1452837"/>
                  </a:lnTo>
                  <a:lnTo>
                    <a:pt x="0" y="145283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16" name="Google Shape;51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Овал 43"/>
          <p:cNvSpPr/>
          <p:nvPr/>
        </p:nvSpPr>
        <p:spPr>
          <a:xfrm>
            <a:off x="4457029" y="4197778"/>
            <a:ext cx="2184360" cy="2184360"/>
          </a:xfrm>
          <a:prstGeom prst="ellipse">
            <a:avLst/>
          </a:prstGeom>
          <a:noFill/>
          <a:ln w="38100">
            <a:solidFill>
              <a:srgbClr val="143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8076550" y="4199856"/>
            <a:ext cx="2184360" cy="2184360"/>
          </a:xfrm>
          <a:prstGeom prst="ellipse">
            <a:avLst/>
          </a:prstGeom>
          <a:noFill/>
          <a:ln w="38100">
            <a:solidFill>
              <a:srgbClr val="143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11679984" y="4215153"/>
            <a:ext cx="2184360" cy="2184360"/>
          </a:xfrm>
          <a:prstGeom prst="ellipse">
            <a:avLst/>
          </a:prstGeom>
          <a:noFill/>
          <a:ln w="38100">
            <a:solidFill>
              <a:srgbClr val="143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15245395" y="4199856"/>
            <a:ext cx="2184360" cy="2184360"/>
          </a:xfrm>
          <a:prstGeom prst="ellipse">
            <a:avLst/>
          </a:prstGeom>
          <a:noFill/>
          <a:ln w="38100">
            <a:solidFill>
              <a:srgbClr val="143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855030" y="4215153"/>
            <a:ext cx="2184360" cy="2184360"/>
          </a:xfrm>
          <a:prstGeom prst="ellipse">
            <a:avLst/>
          </a:prstGeom>
          <a:noFill/>
          <a:ln w="38100">
            <a:solidFill>
              <a:srgbClr val="143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17" name="Google Shape;517;p32"/>
          <p:cNvGrpSpPr/>
          <p:nvPr/>
        </p:nvGrpSpPr>
        <p:grpSpPr>
          <a:xfrm>
            <a:off x="4056513" y="378849"/>
            <a:ext cx="10103713" cy="3230763"/>
            <a:chOff x="0" y="-38100"/>
            <a:chExt cx="2661060" cy="850900"/>
          </a:xfrm>
        </p:grpSpPr>
        <p:sp>
          <p:nvSpPr>
            <p:cNvPr id="518" name="Google Shape;518;p32"/>
            <p:cNvSpPr/>
            <p:nvPr/>
          </p:nvSpPr>
          <p:spPr>
            <a:xfrm>
              <a:off x="0" y="0"/>
              <a:ext cx="2661060" cy="475206"/>
            </a:xfrm>
            <a:custGeom>
              <a:avLst/>
              <a:gdLst/>
              <a:ahLst/>
              <a:cxnLst/>
              <a:rect l="l" t="t" r="r" b="b"/>
              <a:pathLst>
                <a:path w="2661060" h="475206" extrusionOk="0">
                  <a:moveTo>
                    <a:pt x="0" y="0"/>
                  </a:moveTo>
                  <a:lnTo>
                    <a:pt x="2661060" y="0"/>
                  </a:lnTo>
                  <a:lnTo>
                    <a:pt x="2661060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19" name="Google Shape;519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2" name="Google Shape;532;p32"/>
          <p:cNvSpPr/>
          <p:nvPr/>
        </p:nvSpPr>
        <p:spPr>
          <a:xfrm>
            <a:off x="1386671" y="4687658"/>
            <a:ext cx="1112057" cy="1208757"/>
          </a:xfrm>
          <a:custGeom>
            <a:avLst/>
            <a:gdLst/>
            <a:ahLst/>
            <a:cxnLst/>
            <a:rect l="l" t="t" r="r" b="b"/>
            <a:pathLst>
              <a:path w="1112057" h="1208757" extrusionOk="0">
                <a:moveTo>
                  <a:pt x="0" y="0"/>
                </a:moveTo>
                <a:lnTo>
                  <a:pt x="1112056" y="0"/>
                </a:lnTo>
                <a:lnTo>
                  <a:pt x="1112056" y="1208757"/>
                </a:lnTo>
                <a:lnTo>
                  <a:pt x="0" y="12087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6" name="Google Shape;536;p32"/>
          <p:cNvSpPr txBox="1"/>
          <p:nvPr/>
        </p:nvSpPr>
        <p:spPr>
          <a:xfrm>
            <a:off x="157973" y="6622341"/>
            <a:ext cx="358151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Компетентный </a:t>
            </a:r>
          </a:p>
          <a:p>
            <a:pPr lvl="0" algn="ctr"/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</a:t>
            </a:r>
            <a:endParaRPr sz="11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7" name="Google Shape;537;p32"/>
          <p:cNvSpPr txBox="1"/>
          <p:nvPr/>
        </p:nvSpPr>
        <p:spPr>
          <a:xfrm>
            <a:off x="3946996" y="6622341"/>
            <a:ext cx="32044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Инновационный практик</a:t>
            </a:r>
            <a:endParaRPr sz="11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8" name="Google Shape;538;p32"/>
          <p:cNvSpPr txBox="1"/>
          <p:nvPr/>
        </p:nvSpPr>
        <p:spPr>
          <a:xfrm>
            <a:off x="7709970" y="6622341"/>
            <a:ext cx="291752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Активный </a:t>
            </a:r>
            <a:endParaRPr lang="ru-RU" sz="2400" b="1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гражданин</a:t>
            </a:r>
            <a:endParaRPr sz="11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9" name="Google Shape;539;p32"/>
          <p:cNvSpPr txBox="1"/>
          <p:nvPr/>
        </p:nvSpPr>
        <p:spPr>
          <a:xfrm>
            <a:off x="11314474" y="6622341"/>
            <a:ext cx="291752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Ответственный наставник</a:t>
            </a:r>
            <a:endParaRPr sz="11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0" name="Google Shape;540;p32"/>
          <p:cNvSpPr txBox="1"/>
          <p:nvPr/>
        </p:nvSpPr>
        <p:spPr>
          <a:xfrm>
            <a:off x="483938" y="7440521"/>
            <a:ext cx="291752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ru-RU" sz="20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 педагога </a:t>
            </a:r>
            <a:r>
              <a:rPr lang="ru-RU" sz="2000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0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29 %)</a:t>
            </a:r>
            <a:endParaRPr sz="1200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1" name="Google Shape;541;p32"/>
          <p:cNvSpPr txBox="1"/>
          <p:nvPr/>
        </p:nvSpPr>
        <p:spPr>
          <a:xfrm>
            <a:off x="4097124" y="7440521"/>
            <a:ext cx="291752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ru-RU" sz="20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 педагогов (23%)</a:t>
            </a:r>
            <a:endParaRPr sz="1200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2" name="Google Shape;542;p32"/>
          <p:cNvSpPr txBox="1"/>
          <p:nvPr/>
        </p:nvSpPr>
        <p:spPr>
          <a:xfrm>
            <a:off x="7709970" y="7440521"/>
            <a:ext cx="291752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ru-RU" sz="20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педагогов (8%)</a:t>
            </a:r>
            <a:endParaRPr sz="1200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3" name="Google Shape;543;p32"/>
          <p:cNvSpPr txBox="1"/>
          <p:nvPr/>
        </p:nvSpPr>
        <p:spPr>
          <a:xfrm>
            <a:off x="11314474" y="7440521"/>
            <a:ext cx="291752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ru-RU" sz="20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педагога (3%)</a:t>
            </a:r>
            <a:endParaRPr sz="1200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4" name="Google Shape;544;p32"/>
          <p:cNvSpPr txBox="1"/>
          <p:nvPr/>
        </p:nvSpPr>
        <p:spPr>
          <a:xfrm>
            <a:off x="2759056" y="870017"/>
            <a:ext cx="12819348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40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ИТОГАМ МОНИТОРИНГА ВЫЯВЛЕНО:</a:t>
            </a:r>
          </a:p>
          <a:p>
            <a:pPr lvl="0" algn="ctr">
              <a:lnSpc>
                <a:spcPct val="120004"/>
              </a:lnSpc>
            </a:pPr>
            <a:r>
              <a:rPr lang="ru-RU" sz="32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Степень владения «Выше среднего»</a:t>
            </a:r>
            <a:endParaRPr lang="ru-RU" sz="2400" b="1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5" name="Google Shape;545;p32"/>
          <p:cNvSpPr/>
          <p:nvPr/>
        </p:nvSpPr>
        <p:spPr>
          <a:xfrm>
            <a:off x="1125313" y="1248210"/>
            <a:ext cx="2746829" cy="1902804"/>
          </a:xfrm>
          <a:custGeom>
            <a:avLst/>
            <a:gdLst/>
            <a:ahLst/>
            <a:cxnLst/>
            <a:rect l="l" t="t" r="r" b="b"/>
            <a:pathLst>
              <a:path w="2746829" h="1902804" extrusionOk="0">
                <a:moveTo>
                  <a:pt x="0" y="0"/>
                </a:moveTo>
                <a:lnTo>
                  <a:pt x="2746830" y="0"/>
                </a:lnTo>
                <a:lnTo>
                  <a:pt x="2746830" y="1902804"/>
                </a:lnTo>
                <a:lnTo>
                  <a:pt x="0" y="190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" name="Google Shape;539;p32"/>
          <p:cNvSpPr txBox="1"/>
          <p:nvPr/>
        </p:nvSpPr>
        <p:spPr>
          <a:xfrm>
            <a:off x="14878815" y="6622342"/>
            <a:ext cx="291752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Успешный </a:t>
            </a:r>
            <a:endParaRPr lang="ru-RU" sz="2400" b="1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лидер</a:t>
            </a:r>
            <a:endParaRPr sz="11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Google Shape;543;p32"/>
          <p:cNvSpPr txBox="1"/>
          <p:nvPr/>
        </p:nvSpPr>
        <p:spPr>
          <a:xfrm>
            <a:off x="14878815" y="7440521"/>
            <a:ext cx="291752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ru-RU" sz="20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педагогов (8%)</a:t>
            </a:r>
            <a:endParaRPr sz="1200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57617" y="9056644"/>
            <a:ext cx="7422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Уровень </a:t>
            </a:r>
            <a:r>
              <a:rPr lang="ru-RU" sz="24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«ниже среднего»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выявлен у 41 педагога (27%)</a:t>
            </a:r>
          </a:p>
        </p:txBody>
      </p:sp>
      <p:pic>
        <p:nvPicPr>
          <p:cNvPr id="54" name="Google Shape;12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28251" y="4702954"/>
            <a:ext cx="880958" cy="1208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12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700517" y="4687658"/>
            <a:ext cx="1274116" cy="116289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655;p35"/>
          <p:cNvSpPr/>
          <p:nvPr/>
        </p:nvSpPr>
        <p:spPr>
          <a:xfrm>
            <a:off x="1414803" y="4702954"/>
            <a:ext cx="1055792" cy="1147600"/>
          </a:xfrm>
          <a:custGeom>
            <a:avLst/>
            <a:gdLst/>
            <a:ahLst/>
            <a:cxnLst/>
            <a:rect l="l" t="t" r="r" b="b"/>
            <a:pathLst>
              <a:path w="683227" h="742638" extrusionOk="0">
                <a:moveTo>
                  <a:pt x="0" y="0"/>
                </a:moveTo>
                <a:lnTo>
                  <a:pt x="683227" y="0"/>
                </a:lnTo>
                <a:lnTo>
                  <a:pt x="683227" y="742638"/>
                </a:lnTo>
                <a:lnTo>
                  <a:pt x="0" y="742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" name="Google Shape;657;p35"/>
          <p:cNvSpPr/>
          <p:nvPr/>
        </p:nvSpPr>
        <p:spPr>
          <a:xfrm>
            <a:off x="5117809" y="4605042"/>
            <a:ext cx="862801" cy="1245512"/>
          </a:xfrm>
          <a:custGeom>
            <a:avLst/>
            <a:gdLst/>
            <a:ahLst/>
            <a:cxnLst/>
            <a:rect l="l" t="t" r="r" b="b"/>
            <a:pathLst>
              <a:path w="540422" h="780136" extrusionOk="0">
                <a:moveTo>
                  <a:pt x="0" y="0"/>
                </a:moveTo>
                <a:lnTo>
                  <a:pt x="540421" y="0"/>
                </a:lnTo>
                <a:lnTo>
                  <a:pt x="540421" y="780136"/>
                </a:lnTo>
                <a:lnTo>
                  <a:pt x="0" y="7801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6" name="Группа 5"/>
          <p:cNvGrpSpPr/>
          <p:nvPr/>
        </p:nvGrpSpPr>
        <p:grpSpPr>
          <a:xfrm>
            <a:off x="12218004" y="4648234"/>
            <a:ext cx="1108320" cy="1202320"/>
            <a:chOff x="12218004" y="4648234"/>
            <a:chExt cx="1108320" cy="1202320"/>
          </a:xfrm>
        </p:grpSpPr>
        <p:sp>
          <p:nvSpPr>
            <p:cNvPr id="58" name="Google Shape;656;p35"/>
            <p:cNvSpPr/>
            <p:nvPr/>
          </p:nvSpPr>
          <p:spPr>
            <a:xfrm>
              <a:off x="12218004" y="4648234"/>
              <a:ext cx="1108320" cy="1202320"/>
            </a:xfrm>
            <a:custGeom>
              <a:avLst/>
              <a:gdLst/>
              <a:ahLst/>
              <a:cxnLst/>
              <a:rect l="l" t="t" r="r" b="b"/>
              <a:pathLst>
                <a:path w="711684" h="772044" extrusionOk="0">
                  <a:moveTo>
                    <a:pt x="0" y="0"/>
                  </a:moveTo>
                  <a:lnTo>
                    <a:pt x="711684" y="0"/>
                  </a:lnTo>
                  <a:lnTo>
                    <a:pt x="711684" y="772044"/>
                  </a:lnTo>
                  <a:lnTo>
                    <a:pt x="0" y="7720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" name="Овал 4"/>
            <p:cNvSpPr/>
            <p:nvPr/>
          </p:nvSpPr>
          <p:spPr>
            <a:xfrm>
              <a:off x="12433234" y="4790364"/>
              <a:ext cx="784031" cy="8188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2560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0" b="1973"/>
          <a:stretch/>
        </p:blipFill>
        <p:spPr bwMode="auto">
          <a:xfrm>
            <a:off x="9349626" y="1050878"/>
            <a:ext cx="8225097" cy="50360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9349626" y="6551820"/>
            <a:ext cx="6327992" cy="494697"/>
          </a:xfrm>
          <a:prstGeom prst="roundRect">
            <a:avLst/>
          </a:prstGeom>
          <a:solidFill>
            <a:srgbClr val="ED7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353283" y="6551820"/>
            <a:ext cx="82386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УСТАНОВЛЕНИЕ НАСТАВНИЧЕСКИХ ПАР </a:t>
            </a:r>
          </a:p>
          <a:p>
            <a:r>
              <a:rPr lang="ru-RU" sz="2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ОБРАЗОВАТЕЛЬНЫХ ОРГАНИЗАЦИЯХ</a:t>
            </a:r>
          </a:p>
          <a:p>
            <a:endParaRPr lang="ru-RU" sz="20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Педагогами-наставниками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совместно с наставляемыми (молодые педагоги до 35 лет со стажем работы не более трех лет) разработаны программы наставничеств, </a:t>
            </a:r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комплекс мероприятий и формирующих действий, направленных на организацию взаимоотношений наставника и наставляемого в конкретных формах для получения ожидаемых результатов.</a:t>
            </a:r>
          </a:p>
        </p:txBody>
      </p:sp>
      <p:pic>
        <p:nvPicPr>
          <p:cNvPr id="15" name="Google Shape;3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040" y="464028"/>
            <a:ext cx="6138356" cy="90621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254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5"/>
          <p:cNvSpPr txBox="1"/>
          <p:nvPr/>
        </p:nvSpPr>
        <p:spPr>
          <a:xfrm>
            <a:off x="9348021" y="11915762"/>
            <a:ext cx="6986585" cy="372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143EFF"/>
                </a:solidFill>
                <a:latin typeface="Inter"/>
                <a:ea typeface="Inter"/>
                <a:cs typeface="Inter"/>
                <a:sym typeface="Inter"/>
              </a:rPr>
              <a:t>Elaborate on what you want to discuss. </a:t>
            </a:r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5" r="31787"/>
          <a:stretch/>
        </p:blipFill>
        <p:spPr bwMode="auto">
          <a:xfrm>
            <a:off x="4735076" y="0"/>
            <a:ext cx="13552923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22382" y="4905665"/>
            <a:ext cx="4823756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Медиа-заставка </a:t>
            </a:r>
            <a:endParaRPr lang="ru-RU" sz="28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8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социальной сети </a:t>
            </a:r>
            <a:r>
              <a:rPr lang="ru-RU" sz="28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28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ru-RU" sz="28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8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Какие они – молодые </a:t>
            </a:r>
            <a:endParaRPr lang="ru-RU" sz="28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педагоги </a:t>
            </a:r>
            <a:r>
              <a:rPr lang="ru-RU" sz="28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района?»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22382" y="1426576"/>
            <a:ext cx="57560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МОДУЛЬ 2. </a:t>
            </a:r>
          </a:p>
          <a:p>
            <a:r>
              <a:rPr lang="ru-RU" sz="66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«МЫ ТОЛЬКО </a:t>
            </a:r>
          </a:p>
          <a:p>
            <a:r>
              <a:rPr lang="ru-RU" sz="66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НАЧИНАЕМ»</a:t>
            </a:r>
            <a:endParaRPr lang="ru-RU" sz="66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2382" y="7937814"/>
            <a:ext cx="361269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hlinkClick r:id="rId4"/>
              </a:rPr>
              <a:t>https://vk.com/wall-177136941_37228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u="sng" dirty="0">
                <a:hlinkClick r:id="rId5"/>
              </a:rPr>
              <a:t>https://vk.com/wall-177136941_37457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u="sng" dirty="0">
                <a:hlinkClick r:id="rId6"/>
              </a:rPr>
              <a:t>https://vk.com/wall-177136941_37811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u="sng" dirty="0">
                <a:hlinkClick r:id="rId7"/>
              </a:rPr>
              <a:t>https://vk.com/wall-177136941_37925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76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325" y="-451377"/>
            <a:ext cx="22249083" cy="11189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2" name="Google Shape;432;p28"/>
          <p:cNvGrpSpPr/>
          <p:nvPr/>
        </p:nvGrpSpPr>
        <p:grpSpPr>
          <a:xfrm>
            <a:off x="355676" y="1315303"/>
            <a:ext cx="17533274" cy="7511733"/>
            <a:chOff x="0" y="-38100"/>
            <a:chExt cx="4617817" cy="1978399"/>
          </a:xfrm>
        </p:grpSpPr>
        <p:sp>
          <p:nvSpPr>
            <p:cNvPr id="433" name="Google Shape;433;p28"/>
            <p:cNvSpPr/>
            <p:nvPr/>
          </p:nvSpPr>
          <p:spPr>
            <a:xfrm>
              <a:off x="0" y="0"/>
              <a:ext cx="4617817" cy="1940299"/>
            </a:xfrm>
            <a:custGeom>
              <a:avLst/>
              <a:gdLst/>
              <a:ahLst/>
              <a:cxnLst/>
              <a:rect l="l" t="t" r="r" b="b"/>
              <a:pathLst>
                <a:path w="4617817" h="1940299" extrusionOk="0">
                  <a:moveTo>
                    <a:pt x="0" y="0"/>
                  </a:moveTo>
                  <a:lnTo>
                    <a:pt x="4617817" y="0"/>
                  </a:lnTo>
                  <a:lnTo>
                    <a:pt x="4617817" y="1940299"/>
                  </a:lnTo>
                  <a:lnTo>
                    <a:pt x="0" y="194029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34" name="Google Shape;434;p2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5" name="Google Shape;435;p28"/>
          <p:cNvSpPr txBox="1"/>
          <p:nvPr/>
        </p:nvSpPr>
        <p:spPr>
          <a:xfrm>
            <a:off x="2565915" y="1961967"/>
            <a:ext cx="13156170" cy="265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72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МОДУЛЬ 3. </a:t>
            </a:r>
          </a:p>
          <a:p>
            <a:pPr lvl="0" algn="ctr">
              <a:lnSpc>
                <a:spcPct val="120000"/>
              </a:lnSpc>
            </a:pPr>
            <a:r>
              <a:rPr lang="en-US" sz="72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«SOS! </a:t>
            </a:r>
            <a:r>
              <a:rPr lang="ru-RU" sz="72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ВОПРОС»</a:t>
            </a:r>
            <a:endParaRPr lang="ru-RU" sz="105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120;p14"/>
          <p:cNvSpPr/>
          <p:nvPr/>
        </p:nvSpPr>
        <p:spPr>
          <a:xfrm>
            <a:off x="13032958" y="6617177"/>
            <a:ext cx="3763639" cy="2915110"/>
          </a:xfrm>
          <a:custGeom>
            <a:avLst/>
            <a:gdLst/>
            <a:ahLst/>
            <a:cxnLst/>
            <a:rect l="l" t="t" r="r" b="b"/>
            <a:pathLst>
              <a:path w="3763639" h="2915110" extrusionOk="0">
                <a:moveTo>
                  <a:pt x="0" y="0"/>
                </a:moveTo>
                <a:lnTo>
                  <a:pt x="3763640" y="0"/>
                </a:lnTo>
                <a:lnTo>
                  <a:pt x="3763640" y="2915110"/>
                </a:lnTo>
                <a:lnTo>
                  <a:pt x="0" y="29151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Скругленный прямоугольник 1"/>
          <p:cNvSpPr/>
          <p:nvPr/>
        </p:nvSpPr>
        <p:spPr>
          <a:xfrm>
            <a:off x="4544704" y="5008720"/>
            <a:ext cx="2320120" cy="723331"/>
          </a:xfrm>
          <a:prstGeom prst="roundRect">
            <a:avLst/>
          </a:prstGeom>
          <a:solidFill>
            <a:srgbClr val="ED7843"/>
          </a:solidFill>
          <a:ln>
            <a:solidFill>
              <a:srgbClr val="ED784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962253" y="5008720"/>
            <a:ext cx="2320120" cy="723331"/>
          </a:xfrm>
          <a:prstGeom prst="roundRect">
            <a:avLst/>
          </a:prstGeom>
          <a:solidFill>
            <a:srgbClr val="ED7843"/>
          </a:solidFill>
          <a:ln>
            <a:solidFill>
              <a:srgbClr val="ED784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415137" y="5008720"/>
            <a:ext cx="2320120" cy="723331"/>
          </a:xfrm>
          <a:prstGeom prst="roundRect">
            <a:avLst/>
          </a:prstGeom>
          <a:solidFill>
            <a:srgbClr val="ED7843"/>
          </a:solidFill>
          <a:ln>
            <a:solidFill>
              <a:srgbClr val="ED784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68876" y="5132437"/>
            <a:ext cx="22717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u-RU" sz="24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отрудничество</a:t>
            </a:r>
            <a:endParaRPr lang="ru-RU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53137" y="5132437"/>
            <a:ext cx="1938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26194" y="5132437"/>
            <a:ext cx="898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вязь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79750" y="6215918"/>
            <a:ext cx="692850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Вопросы наставникам на сайте МКУ «ИМЦ</a:t>
            </a:r>
            <a:r>
              <a:rPr lang="ru-RU" sz="28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ru-RU" sz="28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8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Виртуальный методический кабинет»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27590" y="7597679"/>
            <a:ext cx="65894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r>
              <a:rPr lang="ru-RU" sz="28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спикеров</a:t>
            </a:r>
          </a:p>
          <a:p>
            <a:pPr algn="ctr"/>
            <a:r>
              <a:rPr lang="ru-RU" sz="28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245</a:t>
            </a:r>
            <a:r>
              <a:rPr lang="ru-RU" sz="28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участников</a:t>
            </a:r>
          </a:p>
        </p:txBody>
      </p:sp>
      <p:pic>
        <p:nvPicPr>
          <p:cNvPr id="17" name="Google Shape;9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5676" y="4367054"/>
            <a:ext cx="4893528" cy="56147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6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32"/>
          <p:cNvPicPr preferRelativeResize="0"/>
          <p:nvPr/>
        </p:nvPicPr>
        <p:blipFill rotWithShape="1">
          <a:blip r:embed="rId3">
            <a:alphaModFix/>
          </a:blip>
          <a:srcRect l="2807" t="4035" r="14996" b="53156"/>
          <a:stretch/>
        </p:blipFill>
        <p:spPr>
          <a:xfrm>
            <a:off x="0" y="-1"/>
            <a:ext cx="18288000" cy="47903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4" name="Google Shape;514;p32"/>
          <p:cNvGrpSpPr/>
          <p:nvPr/>
        </p:nvGrpSpPr>
        <p:grpSpPr>
          <a:xfrm>
            <a:off x="0" y="4107976"/>
            <a:ext cx="18288000" cy="6110778"/>
            <a:chOff x="0" y="-38100"/>
            <a:chExt cx="4005633" cy="1482360"/>
          </a:xfrm>
        </p:grpSpPr>
        <p:sp>
          <p:nvSpPr>
            <p:cNvPr id="515" name="Google Shape;515;p32"/>
            <p:cNvSpPr/>
            <p:nvPr/>
          </p:nvSpPr>
          <p:spPr>
            <a:xfrm>
              <a:off x="0" y="-8577"/>
              <a:ext cx="4005633" cy="1452837"/>
            </a:xfrm>
            <a:custGeom>
              <a:avLst/>
              <a:gdLst/>
              <a:ahLst/>
              <a:cxnLst/>
              <a:rect l="l" t="t" r="r" b="b"/>
              <a:pathLst>
                <a:path w="4005633" h="1452837" extrusionOk="0">
                  <a:moveTo>
                    <a:pt x="0" y="0"/>
                  </a:moveTo>
                  <a:lnTo>
                    <a:pt x="4005633" y="0"/>
                  </a:lnTo>
                  <a:lnTo>
                    <a:pt x="4005633" y="1452837"/>
                  </a:lnTo>
                  <a:lnTo>
                    <a:pt x="0" y="145283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16" name="Google Shape;51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7" name="Google Shape;517;p32"/>
          <p:cNvGrpSpPr/>
          <p:nvPr/>
        </p:nvGrpSpPr>
        <p:grpSpPr>
          <a:xfrm>
            <a:off x="4056513" y="296961"/>
            <a:ext cx="10103713" cy="4916482"/>
            <a:chOff x="0" y="-38100"/>
            <a:chExt cx="2661060" cy="850900"/>
          </a:xfrm>
        </p:grpSpPr>
        <p:sp>
          <p:nvSpPr>
            <p:cNvPr id="518" name="Google Shape;518;p32"/>
            <p:cNvSpPr/>
            <p:nvPr/>
          </p:nvSpPr>
          <p:spPr>
            <a:xfrm>
              <a:off x="0" y="0"/>
              <a:ext cx="2661060" cy="475206"/>
            </a:xfrm>
            <a:custGeom>
              <a:avLst/>
              <a:gdLst/>
              <a:ahLst/>
              <a:cxnLst/>
              <a:rect l="l" t="t" r="r" b="b"/>
              <a:pathLst>
                <a:path w="2661060" h="475206" extrusionOk="0">
                  <a:moveTo>
                    <a:pt x="0" y="0"/>
                  </a:moveTo>
                  <a:lnTo>
                    <a:pt x="2661060" y="0"/>
                  </a:lnTo>
                  <a:lnTo>
                    <a:pt x="2661060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19" name="Google Shape;519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4" name="Google Shape;544;p32"/>
          <p:cNvSpPr txBox="1"/>
          <p:nvPr/>
        </p:nvSpPr>
        <p:spPr>
          <a:xfrm>
            <a:off x="2759056" y="624353"/>
            <a:ext cx="12819348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48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МОДУЛЬ 4. </a:t>
            </a:r>
          </a:p>
          <a:p>
            <a:pPr lvl="0" algn="ctr">
              <a:lnSpc>
                <a:spcPct val="120004"/>
              </a:lnSpc>
            </a:pPr>
            <a:r>
              <a:rPr lang="ru-RU" sz="4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«ПЕДАГОГИЧЕСКАЯ МАСТЕРСКАЯ»</a:t>
            </a:r>
            <a:endParaRPr lang="ru-RU" sz="32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8363" y="2339703"/>
            <a:ext cx="87607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Мастер-сессии </a:t>
            </a:r>
            <a:r>
              <a:rPr lang="ru-RU" sz="24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«Пути к вершинам педагогического </a:t>
            </a:r>
            <a:r>
              <a:rPr lang="ru-RU" sz="2400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мастерства»</a:t>
            </a:r>
          </a:p>
          <a:p>
            <a:pPr algn="ctr"/>
            <a:r>
              <a:rPr lang="ru-RU" sz="2400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24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площадках образовательных организаций </a:t>
            </a:r>
            <a:r>
              <a:rPr lang="ru-RU" sz="2400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24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610220" y="8352531"/>
            <a:ext cx="3772186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участников </a:t>
            </a:r>
          </a:p>
          <a:p>
            <a:pPr algn="ctr"/>
            <a:r>
              <a:rPr lang="ru-RU" sz="3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Декабрь </a:t>
            </a:r>
            <a:r>
              <a:rPr lang="ru-RU" sz="3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</a:p>
        </p:txBody>
      </p:sp>
      <p:pic>
        <p:nvPicPr>
          <p:cNvPr id="6146" name="Picture 2" descr="https://sun9-25.userapi.com/impg/jQbK-4S2KOnva9FwQ1Lt5dUfgrKLJv76BhIbRg/4h5BFxev-NQ.jpg?size=2560x1440&amp;quality=95&amp;sign=232dfaf6e3e4b1436ea0b1d2a54f1dc8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 bwMode="auto">
          <a:xfrm>
            <a:off x="3677138" y="4666524"/>
            <a:ext cx="3638351" cy="363835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8.userapi.com/impg/aLAozS7r2gcOMZL9YYkaq7_dO4_qwmdrRk6KVA/XM9qMzC6ihQ.jpg?size=1280x960&amp;quality=95&amp;sign=742ac5398c63baf1fdd5dd640c78615d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0" r="8980"/>
          <a:stretch/>
        </p:blipFill>
        <p:spPr bwMode="auto">
          <a:xfrm>
            <a:off x="10972512" y="4666524"/>
            <a:ext cx="3638350" cy="36383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10966916" y="8352531"/>
            <a:ext cx="3643946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 </a:t>
            </a:r>
            <a:r>
              <a:rPr lang="ru-RU" sz="4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участников</a:t>
            </a:r>
          </a:p>
          <a:p>
            <a:pPr algn="ctr"/>
            <a:r>
              <a:rPr lang="ru-RU" sz="32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Февраль </a:t>
            </a:r>
            <a:r>
              <a:rPr lang="ru-RU" sz="32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lang="ru-RU" sz="20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97157" y="9621022"/>
            <a:ext cx="3198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hlinkClick r:id="rId6"/>
              </a:rPr>
              <a:t>https://vk.com/wall-177136941_37354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89733" y="9621022"/>
            <a:ext cx="3198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hlinkClick r:id="rId7"/>
              </a:rPr>
              <a:t>https://vk.com/wall-177136941_39012</a:t>
            </a:r>
            <a:endParaRPr lang="ru-RU" dirty="0"/>
          </a:p>
        </p:txBody>
      </p:sp>
      <p:sp>
        <p:nvSpPr>
          <p:cNvPr id="43" name="Google Shape;180;p17"/>
          <p:cNvSpPr/>
          <p:nvPr/>
        </p:nvSpPr>
        <p:spPr>
          <a:xfrm rot="-7262330">
            <a:off x="604693" y="-2549710"/>
            <a:ext cx="4175028" cy="4667206"/>
          </a:xfrm>
          <a:custGeom>
            <a:avLst/>
            <a:gdLst/>
            <a:ahLst/>
            <a:cxnLst/>
            <a:rect l="l" t="t" r="r" b="b"/>
            <a:pathLst>
              <a:path w="4175028" h="4667206" extrusionOk="0">
                <a:moveTo>
                  <a:pt x="0" y="0"/>
                </a:moveTo>
                <a:lnTo>
                  <a:pt x="4175028" y="0"/>
                </a:lnTo>
                <a:lnTo>
                  <a:pt x="4175028" y="4667206"/>
                </a:lnTo>
                <a:lnTo>
                  <a:pt x="0" y="46672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3081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325" y="-451377"/>
            <a:ext cx="22249083" cy="111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с двумя скругленными соседними углами 3"/>
          <p:cNvSpPr/>
          <p:nvPr/>
        </p:nvSpPr>
        <p:spPr>
          <a:xfrm flipV="1">
            <a:off x="2194869" y="7954607"/>
            <a:ext cx="13800306" cy="875494"/>
          </a:xfrm>
          <a:prstGeom prst="round2SameRect">
            <a:avLst/>
          </a:prstGeom>
          <a:solidFill>
            <a:srgbClr val="143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4" name="Google Shape;314;p22"/>
          <p:cNvGrpSpPr/>
          <p:nvPr/>
        </p:nvGrpSpPr>
        <p:grpSpPr>
          <a:xfrm>
            <a:off x="2194869" y="1238673"/>
            <a:ext cx="13800306" cy="4902802"/>
            <a:chOff x="0" y="-38100"/>
            <a:chExt cx="2186761" cy="850900"/>
          </a:xfrm>
        </p:grpSpPr>
        <p:sp>
          <p:nvSpPr>
            <p:cNvPr id="315" name="Google Shape;315;p22"/>
            <p:cNvSpPr/>
            <p:nvPr/>
          </p:nvSpPr>
          <p:spPr>
            <a:xfrm>
              <a:off x="0" y="0"/>
              <a:ext cx="2186761" cy="475206"/>
            </a:xfrm>
            <a:custGeom>
              <a:avLst/>
              <a:gdLst/>
              <a:ahLst/>
              <a:cxnLst/>
              <a:rect l="l" t="t" r="r" b="b"/>
              <a:pathLst>
                <a:path w="2186761" h="475206" extrusionOk="0">
                  <a:moveTo>
                    <a:pt x="0" y="0"/>
                  </a:moveTo>
                  <a:lnTo>
                    <a:pt x="2186761" y="0"/>
                  </a:lnTo>
                  <a:lnTo>
                    <a:pt x="2186761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16" name="Google Shape;316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7653873" y="3198582"/>
            <a:ext cx="3398293" cy="723331"/>
          </a:xfrm>
          <a:prstGeom prst="roundRect">
            <a:avLst/>
          </a:prstGeom>
          <a:solidFill>
            <a:srgbClr val="ED7843"/>
          </a:solidFill>
          <a:ln>
            <a:solidFill>
              <a:srgbClr val="ED784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317" name="Google Shape;317;p22"/>
          <p:cNvSpPr/>
          <p:nvPr/>
        </p:nvSpPr>
        <p:spPr>
          <a:xfrm rot="8100000">
            <a:off x="15698562" y="5378308"/>
            <a:ext cx="2995233" cy="2995233"/>
          </a:xfrm>
          <a:custGeom>
            <a:avLst/>
            <a:gdLst/>
            <a:ahLst/>
            <a:cxnLst/>
            <a:rect l="l" t="t" r="r" b="b"/>
            <a:pathLst>
              <a:path w="4114800" h="4114800" extrusionOk="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9" name="Google Shape;319;p22"/>
          <p:cNvSpPr txBox="1"/>
          <p:nvPr/>
        </p:nvSpPr>
        <p:spPr>
          <a:xfrm>
            <a:off x="1965278" y="8077439"/>
            <a:ext cx="15230901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Информация о мастер-сессии размещена в социальной сети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0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ctr"/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Образование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района»</a:t>
            </a:r>
            <a:endParaRPr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20" name="Picture 4" descr="https://sun9-8.userapi.com/impg/2N24sOujqmXOsDfM8Xivrkduuf8wfGjjyYB4Ew/TLE6hBnecHY.jpg?size=2560x1920&amp;quality=95&amp;sign=1b77d5fecbeb467c15b6448a9b29ee8e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8624" y="4757976"/>
            <a:ext cx="4216551" cy="3162414"/>
          </a:xfrm>
          <a:prstGeom prst="round1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sun9-60.userapi.com/impg/rb6WdCoQRvD_c-lsOhDYbews9u47BrnZgYt5kw/A45Dkl_wMGo.jpg?size=2048x1365&amp;quality=95&amp;sign=91bb600b3b2512e4634a95108d37a5cf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08516" y="4757976"/>
            <a:ext cx="4724547" cy="3148930"/>
          </a:xfrm>
          <a:prstGeom prst="round1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sun9-80.userapi.com/impg/SH0M4mPrQE6S2tr78xBMsdIrS01n9IB6E2wPWw/thbpbmlLin8.jpg?size=2560x1707&amp;quality=95&amp;sign=72fbf9bf63222f89059aba447b8391da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784" y="4757976"/>
            <a:ext cx="4722473" cy="314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19957" y="1757311"/>
            <a:ext cx="138661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МАСТЕР-СЕССИЯ «СОВРЕМЕННЫЙ ДЕТСКИЙ САД. ПЕРЕЗАГРУЗКА» </a:t>
            </a:r>
          </a:p>
          <a:p>
            <a:pPr algn="ctr"/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базе МБДОУ д/с «Белочка»,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МБДОУ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д/с «Аист», МАДОУ ЦРР-д/с «</a:t>
            </a:r>
            <a:r>
              <a:rPr lang="ru-RU" sz="24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Сибирячок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endParaRPr lang="ru-RU" sz="36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 участников</a:t>
            </a:r>
            <a:endParaRPr lang="ru-RU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Google Shape;659;p35"/>
          <p:cNvSpPr/>
          <p:nvPr/>
        </p:nvSpPr>
        <p:spPr>
          <a:xfrm>
            <a:off x="2208516" y="2827246"/>
            <a:ext cx="1943098" cy="1346036"/>
          </a:xfrm>
          <a:custGeom>
            <a:avLst/>
            <a:gdLst/>
            <a:ahLst/>
            <a:cxnLst/>
            <a:rect l="l" t="t" r="r" b="b"/>
            <a:pathLst>
              <a:path w="1234869" h="855427" extrusionOk="0">
                <a:moveTo>
                  <a:pt x="0" y="0"/>
                </a:moveTo>
                <a:lnTo>
                  <a:pt x="1234869" y="0"/>
                </a:lnTo>
                <a:lnTo>
                  <a:pt x="1234869" y="855427"/>
                </a:lnTo>
                <a:lnTo>
                  <a:pt x="0" y="8554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" name="Прямоугольник 4"/>
          <p:cNvSpPr/>
          <p:nvPr/>
        </p:nvSpPr>
        <p:spPr>
          <a:xfrm>
            <a:off x="7753863" y="9048880"/>
            <a:ext cx="3198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hlinkClick r:id="rId9"/>
              </a:rPr>
              <a:t>https://vk.com/wall-177136941_39713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69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3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325" y="-451377"/>
            <a:ext cx="22249083" cy="11189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oogle Shape;314;p22"/>
          <p:cNvGrpSpPr/>
          <p:nvPr/>
        </p:nvGrpSpPr>
        <p:grpSpPr>
          <a:xfrm>
            <a:off x="2194869" y="229341"/>
            <a:ext cx="13800306" cy="6574306"/>
            <a:chOff x="0" y="-38100"/>
            <a:chExt cx="2186761" cy="850900"/>
          </a:xfrm>
        </p:grpSpPr>
        <p:sp>
          <p:nvSpPr>
            <p:cNvPr id="14" name="Google Shape;315;p22"/>
            <p:cNvSpPr/>
            <p:nvPr/>
          </p:nvSpPr>
          <p:spPr>
            <a:xfrm>
              <a:off x="0" y="0"/>
              <a:ext cx="2186761" cy="475206"/>
            </a:xfrm>
            <a:custGeom>
              <a:avLst/>
              <a:gdLst/>
              <a:ahLst/>
              <a:cxnLst/>
              <a:rect l="l" t="t" r="r" b="b"/>
              <a:pathLst>
                <a:path w="2186761" h="475206" extrusionOk="0">
                  <a:moveTo>
                    <a:pt x="0" y="0"/>
                  </a:moveTo>
                  <a:lnTo>
                    <a:pt x="2186761" y="0"/>
                  </a:lnTo>
                  <a:lnTo>
                    <a:pt x="2186761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5" name="Google Shape;316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1992283" y="1076416"/>
            <a:ext cx="142284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ТРЕНИНГИ ЛИЧНОСТНОГО РОСТА </a:t>
            </a:r>
            <a:r>
              <a:rPr lang="ru-RU" sz="28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«ПРОЯВИСЬ»  </a:t>
            </a:r>
            <a:r>
              <a:rPr lang="ru-RU" sz="2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ПОДДЕРЖКЕ СУРГУТСКОЙ </a:t>
            </a:r>
          </a:p>
          <a:p>
            <a:pPr algn="ctr"/>
            <a:r>
              <a:rPr lang="ru-RU" sz="2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РАЙОННОЙ ОРГАНИЗАЦИИ ОБЩЕРОССИЙСКОГО СОЮЗА РАБОТНИКОВ НАРОДНОГО ОБРАЗОВАНИЯ НАУКИ РФ </a:t>
            </a:r>
            <a:r>
              <a:rPr lang="ru-RU" sz="28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РАМКАХ ЕДИНЫХ МЕТОДИЧЕСКИХ ДНЕЙ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2194869" y="5183083"/>
            <a:ext cx="13800305" cy="3044470"/>
            <a:chOff x="1685375" y="5403807"/>
            <a:chExt cx="14309800" cy="3156870"/>
          </a:xfrm>
        </p:grpSpPr>
        <p:pic>
          <p:nvPicPr>
            <p:cNvPr id="10246" name="Picture 6" descr="https://sun9-58.userapi.com/impg/OQIQeSqTjRSInITxxjGAJ0R2c4iAAB2sPVOFjg/PXj8rljBBb4.jpg?size=2560x1707&amp;quality=95&amp;sign=b52330d71f0d1c0efe15631c6bf022e8&amp;type=alb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0796" y="5403808"/>
              <a:ext cx="4734379" cy="3156869"/>
            </a:xfrm>
            <a:prstGeom prst="round1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8" name="Picture 8" descr="https://sun9-72.userapi.com/impg/JzmdRA9vNhsQWl01-qZFbdQnm72M4QZsw0RF9Q/lwWKUC5pp3g.jpg?size=2560x1707&amp;quality=95&amp;sign=1dcbeb390332b8b15b3357caa1086a77&amp;type=albu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4986" y="5403807"/>
              <a:ext cx="4734379" cy="3156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0" name="Picture 10" descr="https://sun9-16.userapi.com/impg/nkywXY4hQj6eqNuc-YsC3pu8m-USwrKSKfRVEQ/9laLRxm5RUE.jpg?size=2560x1707&amp;quality=95&amp;sign=0bde46dfeef09c2973b6596e8d2a5c67&amp;type=album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85375" y="5403807"/>
              <a:ext cx="4734376" cy="3156867"/>
            </a:xfrm>
            <a:prstGeom prst="round1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Прямоугольник с двумя скругленными соседними углами 19"/>
          <p:cNvSpPr/>
          <p:nvPr/>
        </p:nvSpPr>
        <p:spPr>
          <a:xfrm flipV="1">
            <a:off x="2194869" y="8269927"/>
            <a:ext cx="13800306" cy="875494"/>
          </a:xfrm>
          <a:prstGeom prst="round2SameRect">
            <a:avLst/>
          </a:prstGeom>
          <a:solidFill>
            <a:srgbClr val="143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Google Shape;319;p22"/>
          <p:cNvSpPr txBox="1"/>
          <p:nvPr/>
        </p:nvSpPr>
        <p:spPr>
          <a:xfrm>
            <a:off x="1965278" y="8392759"/>
            <a:ext cx="15230901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Информация о тренингах личностного роста размещена в социальной сети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0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ctr"/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Образование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района»</a:t>
            </a:r>
            <a:endParaRPr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95866" y="9419726"/>
            <a:ext cx="3198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hlinkClick r:id="rId7"/>
              </a:rPr>
              <a:t>https://vk.com/wall-177136941_36567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194869" y="2935379"/>
            <a:ext cx="6820450" cy="1896577"/>
          </a:xfrm>
          <a:prstGeom prst="roundRect">
            <a:avLst/>
          </a:prstGeom>
          <a:solidFill>
            <a:srgbClr val="ED7843"/>
          </a:solidFill>
          <a:ln>
            <a:solidFill>
              <a:srgbClr val="ED784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59978" y="3098834"/>
            <a:ext cx="529023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Совместно </a:t>
            </a: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творческой </a:t>
            </a: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лабораторией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«Молодой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педагог» </a:t>
            </a:r>
            <a:endParaRPr lang="ru-RU" sz="24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языковой </a:t>
            </a: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студией </a:t>
            </a:r>
            <a:r>
              <a:rPr lang="en-US" sz="24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LingoLogo</a:t>
            </a:r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участников – ноябрь 2023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154163" y="2935379"/>
            <a:ext cx="6841012" cy="1896577"/>
          </a:xfrm>
          <a:prstGeom prst="roundRect">
            <a:avLst/>
          </a:prstGeom>
          <a:solidFill>
            <a:srgbClr val="ED7843"/>
          </a:solidFill>
          <a:ln>
            <a:solidFill>
              <a:srgbClr val="ED784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235453" y="3098834"/>
            <a:ext cx="667843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Совместно </a:t>
            </a: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творческой лабораторией </a:t>
            </a:r>
            <a:endParaRPr lang="ru-RU" sz="24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Молодой педагог» </a:t>
            </a: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отделением </a:t>
            </a: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специалистов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Центров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ППМС сопровождения </a:t>
            </a:r>
            <a:endParaRPr lang="ru-RU" sz="24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участников</a:t>
            </a:r>
          </a:p>
        </p:txBody>
      </p:sp>
    </p:spTree>
    <p:extLst>
      <p:ext uri="{BB962C8B-B14F-4D97-AF65-F5344CB8AC3E}">
        <p14:creationId xmlns:p14="http://schemas.microsoft.com/office/powerpoint/2010/main" val="30375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325" y="-451377"/>
            <a:ext cx="22249083" cy="11189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Google Shape;132;p15"/>
          <p:cNvGrpSpPr/>
          <p:nvPr/>
        </p:nvGrpSpPr>
        <p:grpSpPr>
          <a:xfrm>
            <a:off x="7789963" y="2282223"/>
            <a:ext cx="8227807" cy="2810066"/>
            <a:chOff x="0" y="-38100"/>
            <a:chExt cx="4131403" cy="1002594"/>
          </a:xfrm>
        </p:grpSpPr>
        <p:sp>
          <p:nvSpPr>
            <p:cNvPr id="27" name="Google Shape;133;p15"/>
            <p:cNvSpPr/>
            <p:nvPr/>
          </p:nvSpPr>
          <p:spPr>
            <a:xfrm>
              <a:off x="0" y="0"/>
              <a:ext cx="4131403" cy="964494"/>
            </a:xfrm>
            <a:custGeom>
              <a:avLst/>
              <a:gdLst/>
              <a:ahLst/>
              <a:cxnLst/>
              <a:rect l="l" t="t" r="r" b="b"/>
              <a:pathLst>
                <a:path w="4131403" h="964494" extrusionOk="0">
                  <a:moveTo>
                    <a:pt x="0" y="0"/>
                  </a:moveTo>
                  <a:lnTo>
                    <a:pt x="4131403" y="0"/>
                  </a:lnTo>
                  <a:lnTo>
                    <a:pt x="4131403" y="964494"/>
                  </a:lnTo>
                  <a:lnTo>
                    <a:pt x="0" y="96449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8" name="Google Shape;134;p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98" name="Google Shape;39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96030" y="3127726"/>
            <a:ext cx="8474183" cy="738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Скругленный прямоугольник 23"/>
          <p:cNvSpPr/>
          <p:nvPr/>
        </p:nvSpPr>
        <p:spPr>
          <a:xfrm>
            <a:off x="8182307" y="1568310"/>
            <a:ext cx="2232704" cy="948255"/>
          </a:xfrm>
          <a:prstGeom prst="roundRect">
            <a:avLst/>
          </a:prstGeom>
          <a:solidFill>
            <a:srgbClr val="ED7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609207" y="1756719"/>
            <a:ext cx="13789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ИТОГИ</a:t>
            </a:r>
            <a:endParaRPr lang="ru-RU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82307" y="2771308"/>
            <a:ext cx="7772399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Итоги муниципального образовательного проекта «Педагогическая лаборатория «Мосты» были представлены на </a:t>
            </a:r>
            <a:r>
              <a:rPr lang="en-US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фестивале «Педагогическая весна – 2024» (далее – фестиваль) 17 мая 2024 года, количество участников фестиваля – 135 молодых  педагогов </a:t>
            </a:r>
            <a:r>
              <a:rPr lang="ru-RU" sz="20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района.</a:t>
            </a:r>
          </a:p>
          <a:p>
            <a:endParaRPr lang="ru-RU" sz="24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Google Shape;132;p15"/>
          <p:cNvGrpSpPr/>
          <p:nvPr/>
        </p:nvGrpSpPr>
        <p:grpSpPr>
          <a:xfrm>
            <a:off x="7789964" y="5092289"/>
            <a:ext cx="9142201" cy="4635036"/>
            <a:chOff x="0" y="-38100"/>
            <a:chExt cx="4131403" cy="1240530"/>
          </a:xfrm>
        </p:grpSpPr>
        <p:sp>
          <p:nvSpPr>
            <p:cNvPr id="31" name="Google Shape;133;p15"/>
            <p:cNvSpPr/>
            <p:nvPr/>
          </p:nvSpPr>
          <p:spPr>
            <a:xfrm>
              <a:off x="0" y="237936"/>
              <a:ext cx="4131403" cy="964494"/>
            </a:xfrm>
            <a:custGeom>
              <a:avLst/>
              <a:gdLst/>
              <a:ahLst/>
              <a:cxnLst/>
              <a:rect l="l" t="t" r="r" b="b"/>
              <a:pathLst>
                <a:path w="4131403" h="964494" extrusionOk="0">
                  <a:moveTo>
                    <a:pt x="0" y="0"/>
                  </a:moveTo>
                  <a:lnTo>
                    <a:pt x="4131403" y="0"/>
                  </a:lnTo>
                  <a:lnTo>
                    <a:pt x="4131403" y="964494"/>
                  </a:lnTo>
                  <a:lnTo>
                    <a:pt x="0" y="96449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" name="Google Shape;134;p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" name="Скругленный прямоугольник 32"/>
          <p:cNvSpPr/>
          <p:nvPr/>
        </p:nvSpPr>
        <p:spPr>
          <a:xfrm>
            <a:off x="8182307" y="5277039"/>
            <a:ext cx="2232703" cy="948255"/>
          </a:xfrm>
          <a:prstGeom prst="roundRect">
            <a:avLst/>
          </a:prstGeom>
          <a:solidFill>
            <a:srgbClr val="ED7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8215670" y="5458778"/>
            <a:ext cx="2165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  <a:endParaRPr lang="ru-RU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087711" y="6462265"/>
            <a:ext cx="88444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Результатом работы фестиваля стало формирование предложений площадок </a:t>
            </a:r>
            <a:endParaRPr lang="ru-RU" sz="20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свода полученных инициатив как основы системных управленческих решений для дальнейшей перспективной реализации по направлениям работы:</a:t>
            </a:r>
          </a:p>
          <a:p>
            <a:pPr lvl="0"/>
            <a:endParaRPr lang="ru-RU" sz="20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«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Прокачай навыки и получи новые знания»;</a:t>
            </a:r>
          </a:p>
          <a:p>
            <a:pPr lvl="0"/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«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Креативные формы работы в дошкольном образовании»;</a:t>
            </a:r>
          </a:p>
          <a:p>
            <a:pPr lvl="0"/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«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профессиональной деформации к эффективным практикам </a:t>
            </a:r>
            <a:endParaRPr lang="ru-RU" sz="20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личностного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роста».</a:t>
            </a:r>
            <a:endParaRPr lang="ru-RU" sz="2000" dirty="0">
              <a:solidFill>
                <a:srgbClr val="143EFF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oogle Shape;166;p17"/>
          <p:cNvGrpSpPr/>
          <p:nvPr/>
        </p:nvGrpSpPr>
        <p:grpSpPr>
          <a:xfrm>
            <a:off x="1277277" y="433724"/>
            <a:ext cx="5486131" cy="3230763"/>
            <a:chOff x="0" y="-38100"/>
            <a:chExt cx="1444907" cy="850900"/>
          </a:xfrm>
        </p:grpSpPr>
        <p:sp>
          <p:nvSpPr>
            <p:cNvPr id="19" name="Google Shape;167;p17"/>
            <p:cNvSpPr/>
            <p:nvPr/>
          </p:nvSpPr>
          <p:spPr>
            <a:xfrm>
              <a:off x="0" y="-16608"/>
              <a:ext cx="1444907" cy="475206"/>
            </a:xfrm>
            <a:custGeom>
              <a:avLst/>
              <a:gdLst/>
              <a:ahLst/>
              <a:cxnLst/>
              <a:rect l="l" t="t" r="r" b="b"/>
              <a:pathLst>
                <a:path w="4131403" h="475206" extrusionOk="0">
                  <a:moveTo>
                    <a:pt x="0" y="0"/>
                  </a:moveTo>
                  <a:lnTo>
                    <a:pt x="4131403" y="0"/>
                  </a:lnTo>
                  <a:lnTo>
                    <a:pt x="4131403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0" name="Google Shape;168;p1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" name="Google Shape;179;p17"/>
          <p:cNvSpPr txBox="1"/>
          <p:nvPr/>
        </p:nvSpPr>
        <p:spPr>
          <a:xfrm>
            <a:off x="1462830" y="944189"/>
            <a:ext cx="5442463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4"/>
              </a:lnSpc>
            </a:pPr>
            <a:r>
              <a:rPr lang="ru-RU" sz="48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МОДУЛЬ 5. </a:t>
            </a:r>
            <a:r>
              <a:rPr lang="ru-RU" sz="4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«ИТОГ»</a:t>
            </a:r>
            <a:endParaRPr lang="ru-RU" sz="8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4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14;p22"/>
          <p:cNvGrpSpPr/>
          <p:nvPr/>
        </p:nvGrpSpPr>
        <p:grpSpPr>
          <a:xfrm>
            <a:off x="2194869" y="310131"/>
            <a:ext cx="13800306" cy="4864899"/>
            <a:chOff x="0" y="-38100"/>
            <a:chExt cx="2186761" cy="850900"/>
          </a:xfrm>
        </p:grpSpPr>
        <p:sp>
          <p:nvSpPr>
            <p:cNvPr id="6" name="Google Shape;315;p22"/>
            <p:cNvSpPr/>
            <p:nvPr/>
          </p:nvSpPr>
          <p:spPr>
            <a:xfrm>
              <a:off x="0" y="0"/>
              <a:ext cx="2186761" cy="475206"/>
            </a:xfrm>
            <a:custGeom>
              <a:avLst/>
              <a:gdLst/>
              <a:ahLst/>
              <a:cxnLst/>
              <a:rect l="l" t="t" r="r" b="b"/>
              <a:pathLst>
                <a:path w="2186761" h="475206" extrusionOk="0">
                  <a:moveTo>
                    <a:pt x="0" y="0"/>
                  </a:moveTo>
                  <a:lnTo>
                    <a:pt x="2186761" y="0"/>
                  </a:lnTo>
                  <a:lnTo>
                    <a:pt x="2186761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7" name="Google Shape;316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992283" y="1076416"/>
            <a:ext cx="142284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МОНИТОРИНГА ПРОФЕССИОНАЛЬНЫХ ДЕФИЦИТОВ </a:t>
            </a:r>
          </a:p>
          <a:p>
            <a:pPr algn="ctr"/>
            <a:r>
              <a:rPr lang="ru-RU" sz="2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«ОПРОСНЫЙ ЛИСТ ПО ВЫЯВЛЕНИЮ ПРОФЕССИОНАЛЬНЫХ ЗАТРУДНЕНИЙ ПЕДАГОГИЧЕСКОГО РАБОТНИКА ОБРАЗОВАТЕЛЬНОЙ ОРГАНИЗАЦИИ»</a:t>
            </a:r>
          </a:p>
          <a:p>
            <a:pPr algn="ctr"/>
            <a:r>
              <a:rPr lang="ru-RU" sz="2800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800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степень владения «выше среднего»)</a:t>
            </a:r>
          </a:p>
          <a:p>
            <a:pPr algn="ctr"/>
            <a:endParaRPr lang="ru-RU" sz="2800" dirty="0">
              <a:solidFill>
                <a:srgbClr val="143EFF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4101935" y="3158837"/>
            <a:ext cx="9936417" cy="6728805"/>
            <a:chOff x="4101935" y="3158837"/>
            <a:chExt cx="9936417" cy="6728805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4757830" y="3722876"/>
              <a:ext cx="8674383" cy="5547247"/>
              <a:chOff x="4757830" y="3722876"/>
              <a:chExt cx="8674383" cy="5547247"/>
            </a:xfrm>
          </p:grpSpPr>
          <p:pic>
            <p:nvPicPr>
              <p:cNvPr id="9" name="Рисунок 8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7830" y="3722876"/>
                <a:ext cx="8674383" cy="5547247"/>
              </a:xfrm>
              <a:prstGeom prst="rect">
                <a:avLst/>
              </a:prstGeom>
              <a:noFill/>
            </p:spPr>
          </p:pic>
          <p:sp>
            <p:nvSpPr>
              <p:cNvPr id="10" name="Прямоугольник 9"/>
              <p:cNvSpPr/>
              <p:nvPr/>
            </p:nvSpPr>
            <p:spPr>
              <a:xfrm>
                <a:off x="5923034" y="4785756"/>
                <a:ext cx="380010" cy="2280062"/>
              </a:xfrm>
              <a:prstGeom prst="rect">
                <a:avLst/>
              </a:prstGeom>
              <a:solidFill>
                <a:srgbClr val="143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7167189" y="5258157"/>
                <a:ext cx="380010" cy="1807661"/>
              </a:xfrm>
              <a:prstGeom prst="rect">
                <a:avLst/>
              </a:prstGeom>
              <a:solidFill>
                <a:srgbClr val="143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8409448" y="6460874"/>
                <a:ext cx="380010" cy="604944"/>
              </a:xfrm>
              <a:prstGeom prst="rect">
                <a:avLst/>
              </a:prstGeom>
              <a:solidFill>
                <a:srgbClr val="143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9703858" y="6817134"/>
                <a:ext cx="380010" cy="248684"/>
              </a:xfrm>
              <a:prstGeom prst="rect">
                <a:avLst/>
              </a:prstGeom>
              <a:solidFill>
                <a:srgbClr val="143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0950767" y="6472748"/>
                <a:ext cx="380010" cy="593069"/>
              </a:xfrm>
              <a:prstGeom prst="rect">
                <a:avLst/>
              </a:prstGeom>
              <a:solidFill>
                <a:srgbClr val="143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6303044" y="4581962"/>
                <a:ext cx="380010" cy="2483856"/>
              </a:xfrm>
              <a:prstGeom prst="rect">
                <a:avLst/>
              </a:prstGeom>
              <a:solidFill>
                <a:srgbClr val="ED78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7547199" y="5163155"/>
                <a:ext cx="380010" cy="1902663"/>
              </a:xfrm>
              <a:prstGeom prst="rect">
                <a:avLst/>
              </a:prstGeom>
              <a:solidFill>
                <a:srgbClr val="ED78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8789458" y="6350687"/>
                <a:ext cx="380010" cy="715131"/>
              </a:xfrm>
              <a:prstGeom prst="rect">
                <a:avLst/>
              </a:prstGeom>
              <a:solidFill>
                <a:srgbClr val="ED78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10049959" y="6769282"/>
                <a:ext cx="380010" cy="296535"/>
              </a:xfrm>
              <a:prstGeom prst="rect">
                <a:avLst/>
              </a:prstGeom>
              <a:solidFill>
                <a:srgbClr val="ED78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11310460" y="6350687"/>
                <a:ext cx="380010" cy="715130"/>
              </a:xfrm>
              <a:prstGeom prst="rect">
                <a:avLst/>
              </a:prstGeom>
              <a:solidFill>
                <a:srgbClr val="ED78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12059822" y="6252375"/>
                <a:ext cx="145812" cy="145812"/>
              </a:xfrm>
              <a:prstGeom prst="rect">
                <a:avLst/>
              </a:prstGeom>
              <a:solidFill>
                <a:srgbClr val="143E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12059822" y="6598416"/>
                <a:ext cx="145812" cy="145812"/>
              </a:xfrm>
              <a:prstGeom prst="rect">
                <a:avLst/>
              </a:prstGeom>
              <a:solidFill>
                <a:srgbClr val="ED78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" name="Прямоугольник 22"/>
            <p:cNvSpPr/>
            <p:nvPr/>
          </p:nvSpPr>
          <p:spPr>
            <a:xfrm>
              <a:off x="4380518" y="3158837"/>
              <a:ext cx="9429008" cy="688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264959" y="9198873"/>
              <a:ext cx="9429008" cy="688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 rot="16200000">
              <a:off x="1548742" y="6151419"/>
              <a:ext cx="5795156" cy="688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 rot="16200000">
              <a:off x="10796390" y="6152114"/>
              <a:ext cx="5795156" cy="688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4211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13;p32"/>
          <p:cNvPicPr preferRelativeResize="0"/>
          <p:nvPr/>
        </p:nvPicPr>
        <p:blipFill rotWithShape="1">
          <a:blip r:embed="rId2">
            <a:alphaModFix/>
          </a:blip>
          <a:srcRect l="2807" t="4035" r="14996" b="4035"/>
          <a:stretch/>
        </p:blipFill>
        <p:spPr>
          <a:xfrm>
            <a:off x="0" y="-1"/>
            <a:ext cx="18288000" cy="10287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oogle Shape;517;p32"/>
          <p:cNvGrpSpPr/>
          <p:nvPr/>
        </p:nvGrpSpPr>
        <p:grpSpPr>
          <a:xfrm>
            <a:off x="4056513" y="296961"/>
            <a:ext cx="10103713" cy="4916482"/>
            <a:chOff x="0" y="-38100"/>
            <a:chExt cx="2661060" cy="850900"/>
          </a:xfrm>
        </p:grpSpPr>
        <p:sp>
          <p:nvSpPr>
            <p:cNvPr id="6" name="Google Shape;518;p32"/>
            <p:cNvSpPr/>
            <p:nvPr/>
          </p:nvSpPr>
          <p:spPr>
            <a:xfrm>
              <a:off x="0" y="0"/>
              <a:ext cx="2661060" cy="475206"/>
            </a:xfrm>
            <a:custGeom>
              <a:avLst/>
              <a:gdLst/>
              <a:ahLst/>
              <a:cxnLst/>
              <a:rect l="l" t="t" r="r" b="b"/>
              <a:pathLst>
                <a:path w="2661060" h="475206" extrusionOk="0">
                  <a:moveTo>
                    <a:pt x="0" y="0"/>
                  </a:moveTo>
                  <a:lnTo>
                    <a:pt x="2661060" y="0"/>
                  </a:lnTo>
                  <a:lnTo>
                    <a:pt x="2661060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7" name="Google Shape;519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Скругленный прямоугольник 21"/>
          <p:cNvSpPr/>
          <p:nvPr/>
        </p:nvSpPr>
        <p:spPr>
          <a:xfrm>
            <a:off x="6857530" y="2755202"/>
            <a:ext cx="4622400" cy="948255"/>
          </a:xfrm>
          <a:prstGeom prst="roundRect">
            <a:avLst/>
          </a:prstGeom>
          <a:solidFill>
            <a:srgbClr val="ED7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Google Shape;544;p32"/>
          <p:cNvSpPr txBox="1"/>
          <p:nvPr/>
        </p:nvSpPr>
        <p:spPr>
          <a:xfrm>
            <a:off x="2759056" y="718949"/>
            <a:ext cx="12819348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48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</a:t>
            </a:r>
            <a:r>
              <a:rPr lang="ru-RU" sz="4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РЕАЛИЗАЦИИ</a:t>
            </a:r>
          </a:p>
          <a:p>
            <a:pPr lvl="0" algn="ctr">
              <a:lnSpc>
                <a:spcPct val="120004"/>
              </a:lnSpc>
            </a:pPr>
            <a:r>
              <a:rPr lang="ru-RU" sz="4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НАСТАВНИЧЕСТВА</a:t>
            </a:r>
            <a:endParaRPr lang="ru-RU" sz="32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6920" y="2967719"/>
            <a:ext cx="4323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Муниципальный уровень:</a:t>
            </a:r>
          </a:p>
        </p:txBody>
      </p:sp>
      <p:grpSp>
        <p:nvGrpSpPr>
          <p:cNvPr id="11" name="Google Shape;110;p14"/>
          <p:cNvGrpSpPr/>
          <p:nvPr/>
        </p:nvGrpSpPr>
        <p:grpSpPr>
          <a:xfrm>
            <a:off x="362313" y="4123196"/>
            <a:ext cx="17519407" cy="5619894"/>
            <a:chOff x="0" y="-38100"/>
            <a:chExt cx="4614165" cy="1739731"/>
          </a:xfrm>
        </p:grpSpPr>
        <p:sp>
          <p:nvSpPr>
            <p:cNvPr id="12" name="Google Shape;111;p14"/>
            <p:cNvSpPr/>
            <p:nvPr/>
          </p:nvSpPr>
          <p:spPr>
            <a:xfrm>
              <a:off x="0" y="0"/>
              <a:ext cx="4614165" cy="1701631"/>
            </a:xfrm>
            <a:custGeom>
              <a:avLst/>
              <a:gdLst/>
              <a:ahLst/>
              <a:cxnLst/>
              <a:rect l="l" t="t" r="r" b="b"/>
              <a:pathLst>
                <a:path w="4614165" h="1701631" extrusionOk="0">
                  <a:moveTo>
                    <a:pt x="0" y="0"/>
                  </a:moveTo>
                  <a:lnTo>
                    <a:pt x="4614165" y="0"/>
                  </a:lnTo>
                  <a:lnTo>
                    <a:pt x="4614165" y="1701631"/>
                  </a:lnTo>
                  <a:lnTo>
                    <a:pt x="0" y="1701631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3" name="Google Shape;112;p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114;p14"/>
          <p:cNvSpPr txBox="1"/>
          <p:nvPr/>
        </p:nvSpPr>
        <p:spPr>
          <a:xfrm>
            <a:off x="1073002" y="5426491"/>
            <a:ext cx="5141400" cy="3545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муниципальном этапе всероссийского конкурса профессионального мастерства «Педагогический дебют», 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20000"/>
              </a:lnSpc>
            </a:pPr>
            <a:r>
              <a:rPr lang="ru-RU" sz="24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Ковшова 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Анастасия Сергеевна,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истории и обществознания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МБОУ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4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Нижнесортымская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СОШ»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01.12.2023</a:t>
            </a:r>
            <a:endParaRPr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115;p14"/>
          <p:cNvSpPr txBox="1"/>
          <p:nvPr/>
        </p:nvSpPr>
        <p:spPr>
          <a:xfrm>
            <a:off x="1073002" y="4570888"/>
            <a:ext cx="5141301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ru-RU" sz="32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место</a:t>
            </a:r>
            <a:endParaRPr b="1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116;p14"/>
          <p:cNvSpPr txBox="1"/>
          <p:nvPr/>
        </p:nvSpPr>
        <p:spPr>
          <a:xfrm>
            <a:off x="6857530" y="5426491"/>
            <a:ext cx="4622400" cy="3545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муниципальном этапе всероссийского конкурса профессионального мастерства «Педагогический дебют», </a:t>
            </a:r>
            <a:r>
              <a:rPr lang="ru-RU" sz="2400" b="1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Бикмурзина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Татьяна Ильинична,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 начальных классов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МБОУ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4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Лянторская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СОШ №4»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01.12.2023</a:t>
            </a:r>
            <a:endParaRPr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117;p14"/>
          <p:cNvSpPr txBox="1"/>
          <p:nvPr/>
        </p:nvSpPr>
        <p:spPr>
          <a:xfrm>
            <a:off x="6598079" y="4570888"/>
            <a:ext cx="5141301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ru-RU" sz="32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место</a:t>
            </a:r>
            <a:endParaRPr b="1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18;p14"/>
          <p:cNvSpPr txBox="1"/>
          <p:nvPr/>
        </p:nvSpPr>
        <p:spPr>
          <a:xfrm>
            <a:off x="12516562" y="5426491"/>
            <a:ext cx="4296241" cy="3545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муниципальном этапе всероссийского конкурса профессионального мастерства «Педагогический дебют», </a:t>
            </a:r>
            <a:r>
              <a:rPr lang="ru-RU" sz="2400" b="1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Усцелёмова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Мария Борисовна,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 начальных классов МБОУ «</a:t>
            </a:r>
            <a:r>
              <a:rPr lang="ru-RU" sz="24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Нижнесортымская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СОШ»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01.12.2023</a:t>
            </a:r>
            <a:endParaRPr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119;p14"/>
          <p:cNvSpPr txBox="1"/>
          <p:nvPr/>
        </p:nvSpPr>
        <p:spPr>
          <a:xfrm>
            <a:off x="12094033" y="4570888"/>
            <a:ext cx="5141301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ru-RU" sz="32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место</a:t>
            </a:r>
            <a:endParaRPr b="1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Google Shape;386;p25"/>
          <p:cNvSpPr/>
          <p:nvPr/>
        </p:nvSpPr>
        <p:spPr>
          <a:xfrm>
            <a:off x="487456" y="874281"/>
            <a:ext cx="3941732" cy="3941732"/>
          </a:xfrm>
          <a:custGeom>
            <a:avLst/>
            <a:gdLst/>
            <a:ahLst/>
            <a:cxnLst/>
            <a:rect l="l" t="t" r="r" b="b"/>
            <a:pathLst>
              <a:path w="3473877" h="3473877" extrusionOk="0">
                <a:moveTo>
                  <a:pt x="0" y="0"/>
                </a:moveTo>
                <a:lnTo>
                  <a:pt x="3473876" y="0"/>
                </a:lnTo>
                <a:lnTo>
                  <a:pt x="3473876" y="3473877"/>
                </a:lnTo>
                <a:lnTo>
                  <a:pt x="0" y="34738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2889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13;p32"/>
          <p:cNvPicPr preferRelativeResize="0"/>
          <p:nvPr/>
        </p:nvPicPr>
        <p:blipFill rotWithShape="1">
          <a:blip r:embed="rId2">
            <a:alphaModFix/>
          </a:blip>
          <a:srcRect l="2807" t="4035" r="14996" b="4035"/>
          <a:stretch/>
        </p:blipFill>
        <p:spPr>
          <a:xfrm>
            <a:off x="0" y="-1"/>
            <a:ext cx="18288000" cy="10287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110;p14"/>
          <p:cNvGrpSpPr/>
          <p:nvPr/>
        </p:nvGrpSpPr>
        <p:grpSpPr>
          <a:xfrm>
            <a:off x="11445766" y="5113248"/>
            <a:ext cx="6400803" cy="3673399"/>
            <a:chOff x="0" y="-38100"/>
            <a:chExt cx="4614165" cy="1739731"/>
          </a:xfrm>
        </p:grpSpPr>
        <p:sp>
          <p:nvSpPr>
            <p:cNvPr id="25" name="Google Shape;111;p14"/>
            <p:cNvSpPr/>
            <p:nvPr/>
          </p:nvSpPr>
          <p:spPr>
            <a:xfrm>
              <a:off x="0" y="0"/>
              <a:ext cx="4614165" cy="1701631"/>
            </a:xfrm>
            <a:custGeom>
              <a:avLst/>
              <a:gdLst/>
              <a:ahLst/>
              <a:cxnLst/>
              <a:rect l="l" t="t" r="r" b="b"/>
              <a:pathLst>
                <a:path w="4614165" h="1701631" extrusionOk="0">
                  <a:moveTo>
                    <a:pt x="0" y="0"/>
                  </a:moveTo>
                  <a:lnTo>
                    <a:pt x="4614165" y="0"/>
                  </a:lnTo>
                  <a:lnTo>
                    <a:pt x="4614165" y="1701631"/>
                  </a:lnTo>
                  <a:lnTo>
                    <a:pt x="0" y="1701631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6" name="Google Shape;112;p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oogle Shape;517;p32"/>
          <p:cNvGrpSpPr/>
          <p:nvPr/>
        </p:nvGrpSpPr>
        <p:grpSpPr>
          <a:xfrm>
            <a:off x="4056513" y="296961"/>
            <a:ext cx="10103713" cy="4916482"/>
            <a:chOff x="0" y="-38100"/>
            <a:chExt cx="2661060" cy="850900"/>
          </a:xfrm>
        </p:grpSpPr>
        <p:sp>
          <p:nvSpPr>
            <p:cNvPr id="6" name="Google Shape;518;p32"/>
            <p:cNvSpPr/>
            <p:nvPr/>
          </p:nvSpPr>
          <p:spPr>
            <a:xfrm>
              <a:off x="0" y="0"/>
              <a:ext cx="2661060" cy="475206"/>
            </a:xfrm>
            <a:custGeom>
              <a:avLst/>
              <a:gdLst/>
              <a:ahLst/>
              <a:cxnLst/>
              <a:rect l="l" t="t" r="r" b="b"/>
              <a:pathLst>
                <a:path w="2661060" h="475206" extrusionOk="0">
                  <a:moveTo>
                    <a:pt x="0" y="0"/>
                  </a:moveTo>
                  <a:lnTo>
                    <a:pt x="2661060" y="0"/>
                  </a:lnTo>
                  <a:lnTo>
                    <a:pt x="2661060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7" name="Google Shape;519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Google Shape;544;p32"/>
          <p:cNvSpPr txBox="1"/>
          <p:nvPr/>
        </p:nvSpPr>
        <p:spPr>
          <a:xfrm>
            <a:off x="2759056" y="718949"/>
            <a:ext cx="12819348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48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</a:t>
            </a:r>
            <a:r>
              <a:rPr lang="ru-RU" sz="4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РЕАЛИЗАЦИИ</a:t>
            </a:r>
          </a:p>
          <a:p>
            <a:pPr lvl="0" algn="ctr">
              <a:lnSpc>
                <a:spcPct val="120004"/>
              </a:lnSpc>
            </a:pPr>
            <a:r>
              <a:rPr lang="ru-RU" sz="4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НАСТАВНИЧЕСТВА</a:t>
            </a:r>
            <a:endParaRPr lang="ru-RU" sz="32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oogle Shape;110;p14"/>
          <p:cNvGrpSpPr/>
          <p:nvPr/>
        </p:nvGrpSpPr>
        <p:grpSpPr>
          <a:xfrm>
            <a:off x="378080" y="5115567"/>
            <a:ext cx="9191589" cy="3673399"/>
            <a:chOff x="0" y="-38100"/>
            <a:chExt cx="4614165" cy="1739731"/>
          </a:xfrm>
        </p:grpSpPr>
        <p:sp>
          <p:nvSpPr>
            <p:cNvPr id="12" name="Google Shape;111;p14"/>
            <p:cNvSpPr/>
            <p:nvPr/>
          </p:nvSpPr>
          <p:spPr>
            <a:xfrm>
              <a:off x="0" y="0"/>
              <a:ext cx="4614165" cy="1701631"/>
            </a:xfrm>
            <a:custGeom>
              <a:avLst/>
              <a:gdLst/>
              <a:ahLst/>
              <a:cxnLst/>
              <a:rect l="l" t="t" r="r" b="b"/>
              <a:pathLst>
                <a:path w="4614165" h="1701631" extrusionOk="0">
                  <a:moveTo>
                    <a:pt x="0" y="0"/>
                  </a:moveTo>
                  <a:lnTo>
                    <a:pt x="4614165" y="0"/>
                  </a:lnTo>
                  <a:lnTo>
                    <a:pt x="4614165" y="1701631"/>
                  </a:lnTo>
                  <a:lnTo>
                    <a:pt x="0" y="1701631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3" name="Google Shape;112;p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114;p14"/>
          <p:cNvSpPr txBox="1"/>
          <p:nvPr/>
        </p:nvSpPr>
        <p:spPr>
          <a:xfrm>
            <a:off x="1073002" y="5426491"/>
            <a:ext cx="8095728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Представление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практик работки с </a:t>
            </a:r>
            <a:r>
              <a:rPr lang="ru-RU" sz="20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нейросетями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Искусственным Интеллектом в образовательной деятельности творческой лабораторией «Молодой педагог» на площадке Мультимедийного исторического парка «Россия — моя история. Югра» в рамках мероприятия «День образования»:  </a:t>
            </a:r>
            <a:r>
              <a:rPr lang="ru-RU" sz="2000" b="1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Волощук</a:t>
            </a:r>
            <a:r>
              <a:rPr lang="ru-RU" sz="20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Олег Сергеевич,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 информатики МБОУ «</a:t>
            </a:r>
            <a:r>
              <a:rPr lang="ru-RU" sz="20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Локосовская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СОШ-д/с им. </a:t>
            </a:r>
            <a:r>
              <a:rPr lang="ru-RU" sz="20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З.Т.Скутина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ru-RU" sz="2000" b="1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Корзухина</a:t>
            </a:r>
            <a:r>
              <a:rPr lang="ru-RU" sz="20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Екатерина Андреевна,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 информатики и математики, руководитель творческой лаборатории «Молодой педагог»,  </a:t>
            </a:r>
            <a:r>
              <a:rPr lang="ru-RU" sz="20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Антон Сергеевич Лагунов,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 технологии МБОУ «</a:t>
            </a:r>
            <a:r>
              <a:rPr lang="ru-RU" sz="20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Ульт-Ягунская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СОШ» - 07.03.2024</a:t>
            </a:r>
            <a:endParaRPr sz="12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18;p14"/>
          <p:cNvSpPr txBox="1"/>
          <p:nvPr/>
        </p:nvSpPr>
        <p:spPr>
          <a:xfrm>
            <a:off x="12138178" y="5426491"/>
            <a:ext cx="4935866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Участие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 межрегиональном семинаре внештатных технических инспекторов труда Тюменской межрегиональной организации Профсоюза, </a:t>
            </a:r>
            <a:r>
              <a:rPr lang="ru-RU" sz="20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Шадрин Данил Павлович,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 физической культуры </a:t>
            </a:r>
            <a:endParaRPr lang="ru-RU" sz="20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20000"/>
              </a:lnSpc>
            </a:pPr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МБОУ 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0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Лянторская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СОШ №4», </a:t>
            </a:r>
            <a:endParaRPr lang="ru-RU" sz="20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20000"/>
              </a:lnSpc>
            </a:pPr>
            <a:r>
              <a:rPr lang="ru-RU" sz="20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</a:t>
            </a:r>
            <a:r>
              <a:rPr lang="ru-RU" sz="20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Тюмень - 20.05.2024-22.05.2024</a:t>
            </a:r>
            <a:endParaRPr sz="1200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Google Shape;386;p25"/>
          <p:cNvSpPr/>
          <p:nvPr/>
        </p:nvSpPr>
        <p:spPr>
          <a:xfrm>
            <a:off x="487456" y="874281"/>
            <a:ext cx="3941732" cy="3941732"/>
          </a:xfrm>
          <a:custGeom>
            <a:avLst/>
            <a:gdLst/>
            <a:ahLst/>
            <a:cxnLst/>
            <a:rect l="l" t="t" r="r" b="b"/>
            <a:pathLst>
              <a:path w="3473877" h="3473877" extrusionOk="0">
                <a:moveTo>
                  <a:pt x="0" y="0"/>
                </a:moveTo>
                <a:lnTo>
                  <a:pt x="3473876" y="0"/>
                </a:lnTo>
                <a:lnTo>
                  <a:pt x="3473876" y="3473877"/>
                </a:lnTo>
                <a:lnTo>
                  <a:pt x="0" y="34738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" name="Скругленный прямоугольник 19"/>
          <p:cNvSpPr/>
          <p:nvPr/>
        </p:nvSpPr>
        <p:spPr>
          <a:xfrm>
            <a:off x="6598079" y="2755202"/>
            <a:ext cx="5141301" cy="948255"/>
          </a:xfrm>
          <a:prstGeom prst="roundRect">
            <a:avLst/>
          </a:prstGeom>
          <a:solidFill>
            <a:srgbClr val="ED7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779294" y="2967719"/>
            <a:ext cx="47788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Межрегиональный </a:t>
            </a:r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уровень</a:t>
            </a:r>
            <a: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9958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13;p32"/>
          <p:cNvPicPr preferRelativeResize="0"/>
          <p:nvPr/>
        </p:nvPicPr>
        <p:blipFill rotWithShape="1">
          <a:blip r:embed="rId2">
            <a:alphaModFix/>
          </a:blip>
          <a:srcRect l="2807" t="4035" r="14996" b="4035"/>
          <a:stretch/>
        </p:blipFill>
        <p:spPr>
          <a:xfrm>
            <a:off x="0" y="-1"/>
            <a:ext cx="18288000" cy="10287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oogle Shape;517;p32"/>
          <p:cNvGrpSpPr/>
          <p:nvPr/>
        </p:nvGrpSpPr>
        <p:grpSpPr>
          <a:xfrm>
            <a:off x="4056513" y="296961"/>
            <a:ext cx="10103713" cy="4916482"/>
            <a:chOff x="0" y="-38100"/>
            <a:chExt cx="2661060" cy="850900"/>
          </a:xfrm>
        </p:grpSpPr>
        <p:sp>
          <p:nvSpPr>
            <p:cNvPr id="6" name="Google Shape;518;p32"/>
            <p:cNvSpPr/>
            <p:nvPr/>
          </p:nvSpPr>
          <p:spPr>
            <a:xfrm>
              <a:off x="0" y="0"/>
              <a:ext cx="2661060" cy="475206"/>
            </a:xfrm>
            <a:custGeom>
              <a:avLst/>
              <a:gdLst/>
              <a:ahLst/>
              <a:cxnLst/>
              <a:rect l="l" t="t" r="r" b="b"/>
              <a:pathLst>
                <a:path w="2661060" h="475206" extrusionOk="0">
                  <a:moveTo>
                    <a:pt x="0" y="0"/>
                  </a:moveTo>
                  <a:lnTo>
                    <a:pt x="2661060" y="0"/>
                  </a:lnTo>
                  <a:lnTo>
                    <a:pt x="2661060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7" name="Google Shape;519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Скругленный прямоугольник 21"/>
          <p:cNvSpPr/>
          <p:nvPr/>
        </p:nvSpPr>
        <p:spPr>
          <a:xfrm>
            <a:off x="6857530" y="2755202"/>
            <a:ext cx="4622400" cy="948255"/>
          </a:xfrm>
          <a:prstGeom prst="roundRect">
            <a:avLst/>
          </a:prstGeom>
          <a:solidFill>
            <a:srgbClr val="ED7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Google Shape;544;p32"/>
          <p:cNvSpPr txBox="1"/>
          <p:nvPr/>
        </p:nvSpPr>
        <p:spPr>
          <a:xfrm>
            <a:off x="2759056" y="718949"/>
            <a:ext cx="12819348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48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</a:t>
            </a:r>
            <a:r>
              <a:rPr lang="ru-RU" sz="4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РЕАЛИЗАЦИИ</a:t>
            </a:r>
          </a:p>
          <a:p>
            <a:pPr lvl="0" algn="ctr">
              <a:lnSpc>
                <a:spcPct val="120004"/>
              </a:lnSpc>
            </a:pPr>
            <a:r>
              <a:rPr lang="ru-RU" sz="4800" b="1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НАСТАВНИЧЕСТВА</a:t>
            </a:r>
            <a:endParaRPr lang="ru-RU" sz="3200" b="1"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67220" y="2967719"/>
            <a:ext cx="40030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Всероссийский уровень:</a:t>
            </a:r>
          </a:p>
        </p:txBody>
      </p:sp>
      <p:grpSp>
        <p:nvGrpSpPr>
          <p:cNvPr id="11" name="Google Shape;110;p14"/>
          <p:cNvGrpSpPr/>
          <p:nvPr/>
        </p:nvGrpSpPr>
        <p:grpSpPr>
          <a:xfrm>
            <a:off x="362313" y="4154728"/>
            <a:ext cx="17519407" cy="4595135"/>
            <a:chOff x="0" y="-38100"/>
            <a:chExt cx="4614165" cy="1739731"/>
          </a:xfrm>
        </p:grpSpPr>
        <p:sp>
          <p:nvSpPr>
            <p:cNvPr id="12" name="Google Shape;111;p14"/>
            <p:cNvSpPr/>
            <p:nvPr/>
          </p:nvSpPr>
          <p:spPr>
            <a:xfrm>
              <a:off x="0" y="0"/>
              <a:ext cx="4614165" cy="1701631"/>
            </a:xfrm>
            <a:custGeom>
              <a:avLst/>
              <a:gdLst/>
              <a:ahLst/>
              <a:cxnLst/>
              <a:rect l="l" t="t" r="r" b="b"/>
              <a:pathLst>
                <a:path w="4614165" h="1701631" extrusionOk="0">
                  <a:moveTo>
                    <a:pt x="0" y="0"/>
                  </a:moveTo>
                  <a:lnTo>
                    <a:pt x="4614165" y="0"/>
                  </a:lnTo>
                  <a:lnTo>
                    <a:pt x="4614165" y="1701631"/>
                  </a:lnTo>
                  <a:lnTo>
                    <a:pt x="0" y="1701631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3" name="Google Shape;112;p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114;p14"/>
          <p:cNvSpPr txBox="1"/>
          <p:nvPr/>
        </p:nvSpPr>
        <p:spPr>
          <a:xfrm>
            <a:off x="1073002" y="5426491"/>
            <a:ext cx="5141400" cy="310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Участие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XV Всероссийском форуме молодых педагогов и наставников «Таир-2024», </a:t>
            </a:r>
            <a:r>
              <a:rPr lang="ru-RU" sz="2400" b="1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Усцелёмова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Мария Борисовна,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учитель начальных классов МБОУ «</a:t>
            </a:r>
            <a:r>
              <a:rPr lang="ru-RU" sz="24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Нижнесортымская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СОШ», </a:t>
            </a:r>
            <a:r>
              <a:rPr lang="ru-RU" sz="24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г.Марий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Эл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26.06.2024-03.07.2024</a:t>
            </a:r>
            <a:endParaRPr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116;p14"/>
          <p:cNvSpPr txBox="1"/>
          <p:nvPr/>
        </p:nvSpPr>
        <p:spPr>
          <a:xfrm>
            <a:off x="6668814" y="5426491"/>
            <a:ext cx="5155324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Участие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тренинг-лагере «Мастерская успеха», 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Каримова </a:t>
            </a:r>
            <a:r>
              <a:rPr lang="ru-RU" sz="2400" b="1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Гуллира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Ураловна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воспитатель МБДОУ д/с «Город детства», Краснодарский </a:t>
            </a: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край</a:t>
            </a:r>
          </a:p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03.07.2024-06.07.2024</a:t>
            </a:r>
            <a:endParaRPr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18;p14"/>
          <p:cNvSpPr txBox="1"/>
          <p:nvPr/>
        </p:nvSpPr>
        <p:spPr>
          <a:xfrm>
            <a:off x="12312869" y="5426491"/>
            <a:ext cx="4840014" cy="310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Лауреат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премии Президента России, </a:t>
            </a:r>
            <a:r>
              <a:rPr lang="ru-RU" sz="2400" b="1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Корзухина</a:t>
            </a:r>
            <a:r>
              <a:rPr lang="ru-RU" sz="2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Екатерина Андреевна,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учитель информатики и математики, руководитель творческой лаборатории «Молодой педагог» </a:t>
            </a:r>
            <a:endParaRPr lang="ru-RU" sz="2400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МБОУ 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400" dirty="0" err="1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Ульт-Ягунская</a:t>
            </a:r>
            <a:r>
              <a:rPr lang="ru-RU" sz="2400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СОШ» </a:t>
            </a:r>
          </a:p>
          <a:p>
            <a:pPr lvl="0" algn="ctr">
              <a:lnSpc>
                <a:spcPct val="120000"/>
              </a:lnSpc>
            </a:pPr>
            <a:r>
              <a:rPr lang="ru-RU" sz="2400" dirty="0" smtClean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03.07.2024</a:t>
            </a:r>
            <a:endParaRPr dirty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Google Shape;386;p25"/>
          <p:cNvSpPr/>
          <p:nvPr/>
        </p:nvSpPr>
        <p:spPr>
          <a:xfrm>
            <a:off x="487456" y="874281"/>
            <a:ext cx="3941732" cy="3941732"/>
          </a:xfrm>
          <a:custGeom>
            <a:avLst/>
            <a:gdLst/>
            <a:ahLst/>
            <a:cxnLst/>
            <a:rect l="l" t="t" r="r" b="b"/>
            <a:pathLst>
              <a:path w="3473877" h="3473877" extrusionOk="0">
                <a:moveTo>
                  <a:pt x="0" y="0"/>
                </a:moveTo>
                <a:lnTo>
                  <a:pt x="3473876" y="0"/>
                </a:lnTo>
                <a:lnTo>
                  <a:pt x="3473876" y="3473877"/>
                </a:lnTo>
                <a:lnTo>
                  <a:pt x="0" y="34738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1867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325" y="-451377"/>
            <a:ext cx="22249083" cy="111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8"/>
          <p:cNvSpPr/>
          <p:nvPr/>
        </p:nvSpPr>
        <p:spPr>
          <a:xfrm flipH="1">
            <a:off x="390247" y="3373821"/>
            <a:ext cx="6952780" cy="7228788"/>
          </a:xfrm>
          <a:custGeom>
            <a:avLst/>
            <a:gdLst/>
            <a:ahLst/>
            <a:cxnLst/>
            <a:rect l="l" t="t" r="r" b="b"/>
            <a:pathLst>
              <a:path w="5924948" h="6160154" extrusionOk="0">
                <a:moveTo>
                  <a:pt x="5924947" y="0"/>
                </a:moveTo>
                <a:lnTo>
                  <a:pt x="0" y="0"/>
                </a:lnTo>
                <a:lnTo>
                  <a:pt x="0" y="6160154"/>
                </a:lnTo>
                <a:lnTo>
                  <a:pt x="5924947" y="6160154"/>
                </a:lnTo>
                <a:lnTo>
                  <a:pt x="592494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1" name="Google Shape;166;p17"/>
          <p:cNvGrpSpPr/>
          <p:nvPr/>
        </p:nvGrpSpPr>
        <p:grpSpPr>
          <a:xfrm>
            <a:off x="1278807" y="378849"/>
            <a:ext cx="15686420" cy="3230763"/>
            <a:chOff x="0" y="-38100"/>
            <a:chExt cx="4131403" cy="850900"/>
          </a:xfrm>
        </p:grpSpPr>
        <p:sp>
          <p:nvSpPr>
            <p:cNvPr id="12" name="Google Shape;167;p17"/>
            <p:cNvSpPr/>
            <p:nvPr/>
          </p:nvSpPr>
          <p:spPr>
            <a:xfrm>
              <a:off x="0" y="0"/>
              <a:ext cx="4131403" cy="475206"/>
            </a:xfrm>
            <a:custGeom>
              <a:avLst/>
              <a:gdLst/>
              <a:ahLst/>
              <a:cxnLst/>
              <a:rect l="l" t="t" r="r" b="b"/>
              <a:pathLst>
                <a:path w="4131403" h="475206" extrusionOk="0">
                  <a:moveTo>
                    <a:pt x="0" y="0"/>
                  </a:moveTo>
                  <a:lnTo>
                    <a:pt x="4131403" y="0"/>
                  </a:lnTo>
                  <a:lnTo>
                    <a:pt x="4131403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3" name="Google Shape;168;p1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179;p17"/>
          <p:cNvSpPr txBox="1"/>
          <p:nvPr/>
        </p:nvSpPr>
        <p:spPr>
          <a:xfrm>
            <a:off x="1587471" y="664566"/>
            <a:ext cx="15113059" cy="162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4400" b="1" dirty="0">
                <a:solidFill>
                  <a:srgbClr val="143E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«ПЕДАГОГИЧЕСКАЯ ЛАБОРАТОРИЯ </a:t>
            </a:r>
            <a:endParaRPr lang="ru-RU" sz="4400" b="1" dirty="0" smtClean="0">
              <a:solidFill>
                <a:srgbClr val="143E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20004"/>
              </a:lnSpc>
            </a:pPr>
            <a:r>
              <a:rPr lang="ru-RU" sz="4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4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МОСТЫ»</a:t>
            </a:r>
            <a:endParaRPr lang="ru-RU" sz="700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180;p17"/>
          <p:cNvSpPr/>
          <p:nvPr/>
        </p:nvSpPr>
        <p:spPr>
          <a:xfrm rot="-7262330">
            <a:off x="604693" y="-2549710"/>
            <a:ext cx="4175028" cy="4667206"/>
          </a:xfrm>
          <a:custGeom>
            <a:avLst/>
            <a:gdLst/>
            <a:ahLst/>
            <a:cxnLst/>
            <a:rect l="l" t="t" r="r" b="b"/>
            <a:pathLst>
              <a:path w="4175028" h="4667206" extrusionOk="0">
                <a:moveTo>
                  <a:pt x="0" y="0"/>
                </a:moveTo>
                <a:lnTo>
                  <a:pt x="4175028" y="0"/>
                </a:lnTo>
                <a:lnTo>
                  <a:pt x="4175028" y="4667206"/>
                </a:lnTo>
                <a:lnTo>
                  <a:pt x="0" y="46672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6" name="Google Shape;169;p17"/>
          <p:cNvGrpSpPr/>
          <p:nvPr/>
        </p:nvGrpSpPr>
        <p:grpSpPr>
          <a:xfrm>
            <a:off x="8717401" y="4096689"/>
            <a:ext cx="8247826" cy="3817924"/>
            <a:chOff x="0" y="-38100"/>
            <a:chExt cx="2172267" cy="1005544"/>
          </a:xfrm>
        </p:grpSpPr>
        <p:sp>
          <p:nvSpPr>
            <p:cNvPr id="17" name="Google Shape;170;p17"/>
            <p:cNvSpPr/>
            <p:nvPr/>
          </p:nvSpPr>
          <p:spPr>
            <a:xfrm>
              <a:off x="0" y="0"/>
              <a:ext cx="2172267" cy="967444"/>
            </a:xfrm>
            <a:custGeom>
              <a:avLst/>
              <a:gdLst/>
              <a:ahLst/>
              <a:cxnLst/>
              <a:rect l="l" t="t" r="r" b="b"/>
              <a:pathLst>
                <a:path w="2172267" h="967444" extrusionOk="0">
                  <a:moveTo>
                    <a:pt x="0" y="0"/>
                  </a:moveTo>
                  <a:lnTo>
                    <a:pt x="2172267" y="0"/>
                  </a:lnTo>
                  <a:lnTo>
                    <a:pt x="2172267" y="967444"/>
                  </a:lnTo>
                  <a:lnTo>
                    <a:pt x="0" y="96744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8" name="Google Shape;171;p1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76;p17"/>
          <p:cNvSpPr/>
          <p:nvPr/>
        </p:nvSpPr>
        <p:spPr>
          <a:xfrm rot="-475701">
            <a:off x="14146863" y="2660078"/>
            <a:ext cx="3613957" cy="3613957"/>
          </a:xfrm>
          <a:custGeom>
            <a:avLst/>
            <a:gdLst/>
            <a:ahLst/>
            <a:cxnLst/>
            <a:rect l="l" t="t" r="r" b="b"/>
            <a:pathLst>
              <a:path w="3613957" h="3613957" extrusionOk="0">
                <a:moveTo>
                  <a:pt x="0" y="0"/>
                </a:moveTo>
                <a:lnTo>
                  <a:pt x="3613957" y="0"/>
                </a:lnTo>
                <a:lnTo>
                  <a:pt x="3613957" y="3613957"/>
                </a:lnTo>
                <a:lnTo>
                  <a:pt x="0" y="36139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" name="Google Shape;178;p17"/>
          <p:cNvSpPr txBox="1"/>
          <p:nvPr/>
        </p:nvSpPr>
        <p:spPr>
          <a:xfrm>
            <a:off x="9152263" y="4600653"/>
            <a:ext cx="7821227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Сайт МКУ «ИМЦ» </a:t>
            </a:r>
            <a:r>
              <a:rPr lang="ru-RU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района»: </a:t>
            </a:r>
          </a:p>
          <a:p>
            <a:r>
              <a:rPr lang="en-US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://</a:t>
            </a:r>
            <a:r>
              <a:rPr lang="en-US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mku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-</a:t>
            </a:r>
            <a:r>
              <a:rPr lang="en-US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imc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86.</a:t>
            </a:r>
            <a:r>
              <a:rPr lang="en-US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ru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/</a:t>
            </a:r>
            <a:endParaRPr lang="ru-RU" sz="2400" b="1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400" b="1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«Образование </a:t>
            </a:r>
            <a:r>
              <a:rPr lang="ru-RU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района»: </a:t>
            </a:r>
            <a:r>
              <a:rPr lang="en-US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</a:t>
            </a:r>
            <a:r>
              <a:rPr lang="en-US" sz="2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vk.com/edu_sur_reg</a:t>
            </a:r>
            <a:endParaRPr lang="ru-RU" sz="2400" b="1" dirty="0" smtClean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400" b="1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МКУ «ИМЦ» </a:t>
            </a:r>
            <a:r>
              <a:rPr lang="ru-RU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района»: </a:t>
            </a:r>
            <a:r>
              <a:rPr lang="en-US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://</a:t>
            </a:r>
            <a:r>
              <a:rPr lang="en-US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vk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.</a:t>
            </a:r>
            <a:r>
              <a:rPr lang="en-US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com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/</a:t>
            </a:r>
            <a:r>
              <a:rPr lang="en-US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mku</a:t>
            </a:r>
            <a:r>
              <a:rPr lang="ru-RU" sz="2400" b="1" dirty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_</a:t>
            </a:r>
            <a:r>
              <a:rPr lang="en-US" sz="2400" b="1" dirty="0" err="1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imc</a:t>
            </a:r>
            <a:r>
              <a:rPr lang="ru-RU" sz="2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86</a:t>
            </a:r>
            <a:r>
              <a:rPr lang="ru-RU" sz="2400" b="1" dirty="0" smtClean="0">
                <a:solidFill>
                  <a:srgbClr val="ED78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solidFill>
                <a:srgbClr val="ED78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1358</TotalTime>
  <Words>1422</Words>
  <Application>Microsoft Office PowerPoint</Application>
  <PresentationFormat>Произвольный</PresentationFormat>
  <Paragraphs>243</Paragraphs>
  <Slides>19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Inter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Методист-ПМПК</cp:lastModifiedBy>
  <cp:revision>62</cp:revision>
  <dcterms:modified xsi:type="dcterms:W3CDTF">2024-09-23T09:19:51Z</dcterms:modified>
</cp:coreProperties>
</file>