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70" r:id="rId3"/>
    <p:sldId id="271" r:id="rId4"/>
    <p:sldId id="266" r:id="rId5"/>
    <p:sldId id="306" r:id="rId6"/>
    <p:sldId id="286" r:id="rId7"/>
    <p:sldId id="307" r:id="rId8"/>
    <p:sldId id="288" r:id="rId9"/>
    <p:sldId id="279" r:id="rId10"/>
    <p:sldId id="278" r:id="rId11"/>
    <p:sldId id="289" r:id="rId12"/>
    <p:sldId id="292" r:id="rId13"/>
    <p:sldId id="291" r:id="rId14"/>
    <p:sldId id="293" r:id="rId15"/>
    <p:sldId id="294" r:id="rId16"/>
    <p:sldId id="283" r:id="rId17"/>
    <p:sldId id="295" r:id="rId18"/>
    <p:sldId id="297" r:id="rId19"/>
    <p:sldId id="296" r:id="rId20"/>
    <p:sldId id="300" r:id="rId21"/>
    <p:sldId id="299" r:id="rId22"/>
    <p:sldId id="298" r:id="rId23"/>
    <p:sldId id="282" r:id="rId24"/>
    <p:sldId id="302" r:id="rId25"/>
    <p:sldId id="301" r:id="rId26"/>
    <p:sldId id="304" r:id="rId27"/>
    <p:sldId id="305" r:id="rId28"/>
    <p:sldId id="303" r:id="rId29"/>
    <p:sldId id="287" r:id="rId30"/>
    <p:sldId id="285" r:id="rId31"/>
    <p:sldId id="284" r:id="rId32"/>
    <p:sldId id="272" r:id="rId33"/>
    <p:sldId id="276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F25"/>
    <a:srgbClr val="76161A"/>
    <a:srgbClr val="77121A"/>
    <a:srgbClr val="B79555"/>
    <a:srgbClr val="CDAF69"/>
    <a:srgbClr val="A76E28"/>
    <a:srgbClr val="B2914E"/>
    <a:srgbClr val="D3BB73"/>
    <a:srgbClr val="E2CB80"/>
    <a:srgbClr val="D8C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98554" y="1603998"/>
            <a:ext cx="8695852" cy="16793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/>
            <a:r>
              <a:rPr lang="ru-RU" sz="3600" b="1" dirty="0">
                <a:solidFill>
                  <a:srgbClr val="76161A"/>
                </a:solidFill>
                <a:latin typeface="Franklin Gothic Medium" panose="020B0603020102020204" pitchFamily="34" charset="0"/>
              </a:rPr>
              <a:t>Влияние кадетских традиций и ритуалов на эмоционально-чувственную сферу кадет</a:t>
            </a:r>
            <a:endParaRPr sz="36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6908678" y="3726840"/>
            <a:ext cx="4844707" cy="966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000" spc="-75" dirty="0">
                <a:latin typeface="Bahnschrift SemiLight Condensed" panose="020B0502040204020203" pitchFamily="34" charset="0"/>
                <a:cs typeface="NeueMachina-Medium"/>
              </a:rPr>
              <a:t>Учитель русского языка, </a:t>
            </a:r>
          </a:p>
          <a:p>
            <a:pPr marL="12700">
              <a:spcBef>
                <a:spcPts val="135"/>
              </a:spcBef>
            </a:pPr>
            <a:r>
              <a:rPr lang="ru-RU" sz="2000" spc="-75" dirty="0">
                <a:latin typeface="Bahnschrift SemiLight Condensed" panose="020B0502040204020203" pitchFamily="34" charset="0"/>
                <a:cs typeface="NeueMachina-Medium"/>
              </a:rPr>
              <a:t>воспитатель Казенова Наталья Вячеславовна</a:t>
            </a:r>
          </a:p>
          <a:p>
            <a:pPr marL="12700">
              <a:spcBef>
                <a:spcPts val="135"/>
              </a:spcBef>
            </a:pPr>
            <a:r>
              <a:rPr lang="ru-RU" sz="2000" spc="-75" dirty="0">
                <a:latin typeface="Bahnschrift SemiLight Condensed" panose="020B0502040204020203" pitchFamily="34" charset="0"/>
                <a:cs typeface="NeueMachina-Medium"/>
              </a:rPr>
              <a:t>Воспитатель Куликова Татьяна Анатольевна</a:t>
            </a:r>
            <a:endParaRPr sz="2000" dirty="0"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298554" y="6102957"/>
            <a:ext cx="6766479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srgbClr val="5B0F25"/>
                </a:solidFill>
                <a:latin typeface="Bahnschrift SemiLight Condensed" panose="020B0502040204020203" pitchFamily="34" charset="0"/>
                <a:cs typeface="NeueMachina-Medium"/>
              </a:rPr>
              <a:t>КОУ «Кадетская школа-интернат им. Безноскова И.З.»</a:t>
            </a:r>
            <a:endParaRPr sz="2400" dirty="0">
              <a:solidFill>
                <a:srgbClr val="5B0F25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D1F40345-83A9-4C49-9DE0-266AE4EEF1C4}"/>
              </a:ext>
            </a:extLst>
          </p:cNvPr>
          <p:cNvSpPr txBox="1"/>
          <p:nvPr/>
        </p:nvSpPr>
        <p:spPr>
          <a:xfrm>
            <a:off x="1009034" y="420938"/>
            <a:ext cx="6644494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Потребности обучающихся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9034" y="1358482"/>
            <a:ext cx="817245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Юношеский возраст характеризуется ориентацией </a:t>
            </a:r>
          </a:p>
          <a:p>
            <a:pPr algn="just"/>
            <a:r>
              <a:rPr lang="ru-RU" sz="2400" dirty="0"/>
              <a:t>личности на активное достижение в любой деятельности. </a:t>
            </a:r>
          </a:p>
          <a:p>
            <a:pPr algn="just"/>
            <a:r>
              <a:rPr lang="ru-RU" sz="2400" dirty="0"/>
              <a:t>При этом на первый план выступают деловые качества, ориентация на успех и достижение, активность, интеллект, креативность. Во взаимодействии с другими людьми у юношей снижается роль эмоционально-чувственного компонента. Но кадетские ритуалы и традиции не дают угаснуть эмоционально-чувственной сфере учащихся.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21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23234" y="227507"/>
            <a:ext cx="790636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Изучение научной литературы по выявленным потребностям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4255" y="1274921"/>
            <a:ext cx="95196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Исследования по юношеской психологии и педагогике:</a:t>
            </a:r>
          </a:p>
          <a:p>
            <a:r>
              <a:rPr lang="ru-RU" sz="2000" dirty="0"/>
              <a:t>А.Е. Личко, ведущий советский специалист по юношеской психологии (1977), утверждал, что в подростковом возрасте могут заостряться некоторые черты характера.</a:t>
            </a:r>
          </a:p>
          <a:p>
            <a:r>
              <a:rPr lang="ru-RU" sz="2000" dirty="0"/>
              <a:t>«Одним из положительных моментов перехода из подросткового возраста в юношеский является то, что происходит улучшение коммуникативности и общего эмоционального самочувствия, повышается саморегулирование организма, эмоциональная чувствительность, возрастают возможности психологической защиты, разнообразнее становятся способы выражения эмоций, увеличивается продолжительность эмоциональных реакций, вызываемых кратковременным раздражением». «Подростковая психология», 1977, М.</a:t>
            </a:r>
            <a:r>
              <a:rPr lang="en-US" sz="2000" dirty="0"/>
              <a:t>, c. 335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7797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0428" y="2316768"/>
            <a:ext cx="94808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В исследовательской работе «Влияние кадетских традиций и ритуалов на эмоционально-чувственную сферу кадет» нами была предпринята попытка описать чувства и эмоции кадет при выполнении кадетских ритуалов.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08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25179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>
              <a:spcBef>
                <a:spcPts val="135"/>
              </a:spcBef>
            </a:pPr>
            <a:endParaRPr lang="ru-RU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                                торжественная линейка</a:t>
            </a:r>
          </a:p>
          <a:p>
            <a:pPr marL="12700">
              <a:spcBef>
                <a:spcPts val="135"/>
              </a:spcBef>
            </a:pP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939" y="2398430"/>
            <a:ext cx="6186659" cy="342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92" y="1276231"/>
            <a:ext cx="6843392" cy="452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6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20127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         Московский Международный Кадетский бал</a:t>
            </a:r>
          </a:p>
          <a:p>
            <a:pPr marL="12700">
              <a:spcBef>
                <a:spcPts val="135"/>
              </a:spcBef>
            </a:pP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55" y="2445608"/>
            <a:ext cx="4274634" cy="32059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13" y="2072613"/>
            <a:ext cx="3434576" cy="2575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055" y="2048927"/>
            <a:ext cx="3620263" cy="271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37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6" y="1498862"/>
            <a:ext cx="4543958" cy="34079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267" y="1166338"/>
            <a:ext cx="3520281" cy="46937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582" y="1912846"/>
            <a:ext cx="2960401" cy="39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26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25179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>
              <a:spcBef>
                <a:spcPts val="135"/>
              </a:spcBef>
            </a:pPr>
            <a:endParaRPr lang="en-US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Новогодний бал </a:t>
            </a:r>
            <a:endParaRPr lang="en-US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 школе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555" y="1242615"/>
            <a:ext cx="3322608" cy="2792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790" y="2917166"/>
            <a:ext cx="4791871" cy="30360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2682" y="3028830"/>
            <a:ext cx="5029636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39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ы\Desktop\7а класс\i (8)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27884" r="2564" b="20913"/>
          <a:stretch/>
        </p:blipFill>
        <p:spPr bwMode="auto">
          <a:xfrm>
            <a:off x="668576" y="1493360"/>
            <a:ext cx="5859980" cy="2718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8949" y="1448162"/>
            <a:ext cx="5066215" cy="27251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3146" y="3635288"/>
            <a:ext cx="2759510" cy="24707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8666" y="3561348"/>
            <a:ext cx="4539681" cy="25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22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50746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                                        Прощание со знаменем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634" y="1041754"/>
            <a:ext cx="4586152" cy="40211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386" y="1728554"/>
            <a:ext cx="4208277" cy="42246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0530" y="2271762"/>
            <a:ext cx="4331470" cy="395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93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302" y="1561752"/>
            <a:ext cx="4090385" cy="38394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4987" y="2302875"/>
            <a:ext cx="4247013" cy="37822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10224"/>
            <a:ext cx="4319745" cy="383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34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50746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>
              <a:spcBef>
                <a:spcPts val="135"/>
              </a:spcBef>
            </a:pP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537" y="1151281"/>
            <a:ext cx="5239974" cy="49185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8" y="1199986"/>
            <a:ext cx="5431179" cy="482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90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07" y="1545379"/>
            <a:ext cx="3643801" cy="26251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4026" y="1995713"/>
            <a:ext cx="4174937" cy="30661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1181" y="2863970"/>
            <a:ext cx="3891138" cy="296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1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8" y="1173205"/>
            <a:ext cx="5071275" cy="44854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304" y="1819656"/>
            <a:ext cx="4934991" cy="413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83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062" y="1367925"/>
            <a:ext cx="7111686" cy="458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05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375" y="1217610"/>
            <a:ext cx="8436742" cy="49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39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903" y="1264548"/>
            <a:ext cx="7432594" cy="48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21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20127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>
              <a:spcBef>
                <a:spcPts val="135"/>
              </a:spcBef>
            </a:pPr>
            <a:endParaRPr lang="ru-RU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    Торжественное принятие кадетской присяги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33" y="1929036"/>
            <a:ext cx="11274532" cy="475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40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8" y="1484190"/>
            <a:ext cx="11586257" cy="494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52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388" y="1182789"/>
            <a:ext cx="5387392" cy="47704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523" y="1195049"/>
            <a:ext cx="6058445" cy="475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79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897" y="1562506"/>
            <a:ext cx="8498710" cy="464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20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381" y="1271947"/>
            <a:ext cx="6999193" cy="444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44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350" y="2664854"/>
            <a:ext cx="3535044" cy="23411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21" y="1459177"/>
            <a:ext cx="8368371" cy="420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19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8" y="1451672"/>
            <a:ext cx="6131984" cy="38231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670" y="2498079"/>
            <a:ext cx="4702624" cy="331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888" y="1651684"/>
            <a:ext cx="8519213" cy="446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20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612" y="1257095"/>
            <a:ext cx="4383404" cy="45358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7844" y="1697241"/>
            <a:ext cx="5798634" cy="437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16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429" y="1469546"/>
            <a:ext cx="8416177" cy="448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70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596" y="1682207"/>
            <a:ext cx="6887714" cy="399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81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400" y="1383457"/>
            <a:ext cx="6502266" cy="446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83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25" y="1581331"/>
            <a:ext cx="7307956" cy="421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56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263495"/>
            <a:ext cx="8665409" cy="150746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практики. 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9674" y="1819656"/>
            <a:ext cx="1063724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>
              <a:highlight>
                <a:srgbClr val="FFFF00"/>
              </a:highlight>
            </a:endParaRPr>
          </a:p>
          <a:p>
            <a:pPr algn="just"/>
            <a:r>
              <a:rPr lang="ru-RU" sz="2400" dirty="0"/>
              <a:t>1. Воинские традиции и ритуалы, впоследствии ставшие основой кадетских традиций и ритуалов, оставляют глубокий след в душе каждого кадета.</a:t>
            </a:r>
            <a:endParaRPr lang="ru-RU" sz="2400" dirty="0">
              <a:highlight>
                <a:srgbClr val="FFFF00"/>
              </a:highlight>
            </a:endParaRPr>
          </a:p>
          <a:p>
            <a:pPr algn="just"/>
            <a:r>
              <a:rPr lang="ru-RU" sz="2400" dirty="0"/>
              <a:t>2. В кадетском корпусе созданы условия для общей культурной подготовки, усвоения комплекса моральных ценностей, для воспитания чувства патриотизма современных подростков и юношей.</a:t>
            </a:r>
          </a:p>
          <a:p>
            <a:pPr algn="just"/>
            <a:r>
              <a:rPr lang="ru-RU" sz="2400" dirty="0"/>
              <a:t>3. Участие в торжественных мероприятиях и ритуалах формируют у детей самодисциплину, саморегуляцию поведения, воспитывают патриотические чувства.</a:t>
            </a:r>
          </a:p>
          <a:p>
            <a:pPr algn="just"/>
            <a:endParaRPr lang="ru-RU" sz="2000" dirty="0">
              <a:highlight>
                <a:srgbClr val="FFFF00"/>
              </a:highlight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263495"/>
            <a:ext cx="9027547" cy="150746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практики. 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53" y="2108129"/>
            <a:ext cx="112342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КОУ «Кадетская школа-интернат им. Безноскова И.З.» существует уже 9й год. За это время в школьных стенах закрепились традиции торжественного чествования выпускников на первой линейке в начале учебного года, школьный бал перед новогодними каникулами, отправка лучших воспитанников на Международный бал кадет в г. Москву, прощание со знаменем выпускников школы, принятие присяги воспитанниками 7 класса, посвящения в кадеты, и ребята с удовольствием ждут и готовятся к этим мероприятиям и мы продолжим проведение кадетских традиций и ритуалов.</a:t>
            </a:r>
          </a:p>
        </p:txBody>
      </p:sp>
    </p:spTree>
    <p:extLst>
      <p:ext uri="{BB962C8B-B14F-4D97-AF65-F5344CB8AC3E}">
        <p14:creationId xmlns:p14="http://schemas.microsoft.com/office/powerpoint/2010/main" val="39581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</TotalTime>
  <Words>561</Words>
  <Application>Microsoft Office PowerPoint</Application>
  <PresentationFormat>Широкоэкранный</PresentationFormat>
  <Paragraphs>60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Bahnschrift SemiLight Condensed</vt:lpstr>
      <vt:lpstr>Calibri</vt:lpstr>
      <vt:lpstr>Druk Cyr</vt:lpstr>
      <vt:lpstr>Franklin Gothic Medium</vt:lpstr>
      <vt:lpstr>NeueMachina-Medium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93</cp:revision>
  <dcterms:created xsi:type="dcterms:W3CDTF">2023-02-14T15:50:37Z</dcterms:created>
  <dcterms:modified xsi:type="dcterms:W3CDTF">2024-11-18T08:32:38Z</dcterms:modified>
</cp:coreProperties>
</file>