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5" r:id="rId20"/>
    <p:sldId id="276" r:id="rId21"/>
    <p:sldId id="274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6236" autoAdjust="0"/>
    <p:restoredTop sz="94660"/>
  </p:normalViewPr>
  <p:slideViewPr>
    <p:cSldViewPr>
      <p:cViewPr varScale="1">
        <p:scale>
          <a:sx n="67" d="100"/>
          <a:sy n="67" d="100"/>
        </p:scale>
        <p:origin x="-1140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10.04.2015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10.04.2015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10.04.2015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10.04.2015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10.04.2015</a:t>
            </a:fld>
            <a:endParaRPr lang="ru-RU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10.04.2015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10.04.2015</a:t>
            </a:fld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10.04.2015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10.04.2015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10.04.2015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10.04.2015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10.04.2015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hyperlink" Target="http://www.fipi.ru/" TargetMode="Externa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hyperlink" Target="mailto:priem-rcoi86@mail.ru" TargetMode="External"/><Relationship Id="rId2" Type="http://schemas.openxmlformats.org/officeDocument/2006/relationships/hyperlink" Target="http://www.fipi.ru/" TargetMode="Externa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hyperlink" Target="mailto:gvmk@iro86.ru" TargetMode="External"/><Relationship Id="rId2" Type="http://schemas.openxmlformats.org/officeDocument/2006/relationships/hyperlink" Target="mailto:priem-rcoi86@mail.ru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928671"/>
            <a:ext cx="7772400" cy="2671780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rgbClr val="FF0000"/>
                </a:solidFill>
              </a:rPr>
              <a:t>Нормативно – правовые основы проведения ЕГЭ</a:t>
            </a:r>
            <a:br>
              <a:rPr lang="ru-RU" b="1" dirty="0" smtClean="0">
                <a:solidFill>
                  <a:srgbClr val="FF0000"/>
                </a:solidFill>
              </a:rPr>
            </a:br>
            <a:r>
              <a:rPr lang="ru-RU" b="1" dirty="0" smtClean="0">
                <a:solidFill>
                  <a:srgbClr val="FF0000"/>
                </a:solidFill>
              </a:rPr>
              <a:t>Положение  о предметной комиссии</a:t>
            </a:r>
            <a:endParaRPr lang="ru-RU" b="1" dirty="0">
              <a:solidFill>
                <a:srgbClr val="FF0000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algn="r"/>
            <a:r>
              <a:rPr lang="ru-RU" b="1" dirty="0" smtClean="0">
                <a:solidFill>
                  <a:schemeClr val="accent1"/>
                </a:solidFill>
              </a:rPr>
              <a:t>Лекция №4</a:t>
            </a:r>
            <a:endParaRPr lang="ru-RU" b="1" dirty="0">
              <a:solidFill>
                <a:schemeClr val="accent1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14290"/>
            <a:ext cx="8229600" cy="857256"/>
          </a:xfrm>
        </p:spPr>
        <p:txBody>
          <a:bodyPr/>
          <a:lstStyle/>
          <a:p>
            <a:r>
              <a:rPr lang="ru-RU" b="1" dirty="0" smtClean="0">
                <a:solidFill>
                  <a:schemeClr val="accent1"/>
                </a:solidFill>
              </a:rPr>
              <a:t>Нормативные основы</a:t>
            </a:r>
            <a:endParaRPr lang="ru-RU" b="1" dirty="0">
              <a:solidFill>
                <a:schemeClr val="accent1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214422"/>
            <a:ext cx="8229600" cy="5643578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Федеральный закон от 29.12.2012 № 273-ФЗ  «Об образовании в Российской Федерации»;</a:t>
            </a:r>
          </a:p>
          <a:p>
            <a:pPr>
              <a:buNone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Постановление Правительства Российской Федерации от 31.08.2013  № 755 «О федеральной информационной системе обеспечения проведения государственной итоговой аттестации обучающихся, освоивших основные образовательные программы основного общего и среднего общего образования, и приема граждан в образовательные организации для получения среднего профессионального и высшего образования и региональных информационных системах обеспечения проведения государственной итоговой аттестации обучающихся, освоивших основные образовательные программы основного общего и среднего общего образования»;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chemeClr val="accent1"/>
                </a:solidFill>
              </a:rPr>
              <a:t>Нормативные основы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ru-RU" dirty="0" smtClean="0"/>
              <a:t>3.	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Приказ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Минобрнауки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России от 26.12.2013 № 1400 «Об утверждении Порядка проведения государственной итоговой аттестации по образовательным программам среднего общего образования» (зарегистрирован Минюстом России 03.02.2014, регистрационный № 31205) (в редакции приказа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Минобрнауки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России от 16.01.2015 № 9 (зарегистрирован Минюстом России 30.01.2015, регистрационный № 35794).</a:t>
            </a:r>
          </a:p>
          <a:p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lvl="0"/>
            <a:r>
              <a:rPr lang="ru-RU" b="1" cap="small" dirty="0" smtClean="0"/>
              <a:t/>
            </a:r>
            <a:br>
              <a:rPr lang="ru-RU" b="1" cap="small" dirty="0" smtClean="0"/>
            </a:br>
            <a:r>
              <a:rPr lang="ru-RU" b="1" cap="small" dirty="0" smtClean="0"/>
              <a:t/>
            </a:r>
            <a:br>
              <a:rPr lang="ru-RU" b="1" cap="small" dirty="0" smtClean="0"/>
            </a:br>
            <a:r>
              <a:rPr lang="ru-RU" b="1" cap="small" dirty="0" smtClean="0">
                <a:solidFill>
                  <a:schemeClr val="accent1"/>
                </a:solidFill>
              </a:rPr>
              <a:t>Общие положения о деятельности ПК</a:t>
            </a:r>
            <a:r>
              <a:rPr lang="ru-RU" b="1" dirty="0" smtClean="0">
                <a:solidFill>
                  <a:schemeClr val="accent1"/>
                </a:solidFill>
              </a:rPr>
              <a:t/>
            </a:r>
            <a:br>
              <a:rPr lang="ru-RU" b="1" dirty="0" smtClean="0">
                <a:solidFill>
                  <a:schemeClr val="accent1"/>
                </a:solidFill>
              </a:rPr>
            </a:br>
            <a:r>
              <a:rPr lang="ru-RU" dirty="0" smtClean="0"/>
              <a:t> </a:t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lvl="1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Проверка развернутых ответов участников ГИА (в том числе устных ответов)осуществляется ПК по соответствующим учебным предметам.</a:t>
            </a: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pPr lvl="1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ПК по каждому учебному предмету создает ОИВ в соответствии с пунктом 14 Порядка.</a:t>
            </a: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pPr lvl="1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Кандидатуры председателей ПК, создаваемых в субъектах Российской Федерации, представляются на согласование в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Рособрнадзор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председателем ГЭК не позднее чем за месяц до начала проведения ГИА.</a:t>
            </a: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pPr lvl="1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Формирование составов ПК организуется председателем ГЭК.</a:t>
            </a: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pPr lvl="1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ПК в своей деятельности руководствуется нормативными правовыми актами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Минобрнауки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России,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Рособрнадзора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и ОИВ, в том числе «Положениями о предметных комиссиях субъекта Российской Федерации».</a:t>
            </a: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cap="small" dirty="0" smtClean="0">
                <a:solidFill>
                  <a:schemeClr val="accent1"/>
                </a:solidFill>
              </a:rPr>
              <a:t>Общие положения о деятельности ПК</a:t>
            </a:r>
            <a:endParaRPr lang="ru-RU" dirty="0">
              <a:solidFill>
                <a:schemeClr val="accent1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214422"/>
            <a:ext cx="8229600" cy="4911741"/>
          </a:xfrm>
        </p:spPr>
        <p:txBody>
          <a:bodyPr>
            <a:noAutofit/>
          </a:bodyPr>
          <a:lstStyle/>
          <a:p>
            <a:pPr lvl="1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ПК прекращает свою деятельность с момента утверждения </a:t>
            </a:r>
            <a:r>
              <a:rPr lang="ru-RU" sz="2000" b="1" dirty="0" err="1" smtClean="0">
                <a:latin typeface="Times New Roman" pitchFamily="18" charset="0"/>
                <a:cs typeface="Times New Roman" pitchFamily="18" charset="0"/>
              </a:rPr>
              <a:t>Рособрнадзором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 председателей ПК для проведения ГИА в субъекте Российской Федерации в следующем году.</a:t>
            </a:r>
          </a:p>
          <a:p>
            <a:pPr lvl="1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Общее руководство и координацию деятельности ПК по соответствующему учебному предмету осуществляет </a:t>
            </a:r>
            <a:r>
              <a:rPr lang="ru-RU" sz="2000" b="1" smtClean="0">
                <a:latin typeface="Times New Roman" pitchFamily="18" charset="0"/>
                <a:cs typeface="Times New Roman" pitchFamily="18" charset="0"/>
              </a:rPr>
              <a:t>ее </a:t>
            </a:r>
            <a:r>
              <a:rPr lang="ru-RU" sz="2000" b="1" smtClean="0">
                <a:latin typeface="Times New Roman" pitchFamily="18" charset="0"/>
                <a:cs typeface="Times New Roman" pitchFamily="18" charset="0"/>
              </a:rPr>
              <a:t>председатель</a:t>
            </a:r>
          </a:p>
          <a:p>
            <a:pPr lvl="1"/>
            <a:r>
              <a:rPr lang="ru-RU" sz="2000" b="1" smtClean="0">
                <a:latin typeface="Times New Roman" pitchFamily="18" charset="0"/>
                <a:cs typeface="Times New Roman" pitchFamily="18" charset="0"/>
              </a:rPr>
              <a:t>В 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помещениях, где находятся ПК, могут присутствовать:</a:t>
            </a:r>
          </a:p>
          <a:p>
            <a:pPr lvl="0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члены ГЭК - по решению председателя ГЭК;</a:t>
            </a:r>
          </a:p>
          <a:p>
            <a:pPr lvl="0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общественные наблюдатели, аккредитованные в установленном порядке, - по желанию;</a:t>
            </a:r>
          </a:p>
          <a:p>
            <a:pPr lvl="0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должностные лица </a:t>
            </a:r>
            <a:r>
              <a:rPr lang="ru-RU" sz="2000" b="1" dirty="0" err="1" smtClean="0">
                <a:latin typeface="Times New Roman" pitchFamily="18" charset="0"/>
                <a:cs typeface="Times New Roman" pitchFamily="18" charset="0"/>
              </a:rPr>
              <a:t>Рособрнадзора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, органа исполнительной власти субъекта Российской Федерации, осуществляющего переданные полномочия Российской Федерации в сфере образования, - по решению соответствующих органов.</a:t>
            </a:r>
          </a:p>
          <a:p>
            <a:endParaRPr lang="ru-RU" sz="2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cap="small" dirty="0" smtClean="0">
                <a:solidFill>
                  <a:schemeClr val="accent1"/>
                </a:solidFill>
              </a:rPr>
              <a:t>Общие положения о деятельности ПК</a:t>
            </a:r>
            <a:endParaRPr lang="ru-RU" dirty="0">
              <a:solidFill>
                <a:schemeClr val="accent1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lvl="1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Информационное и организационно-технологическое обеспечение деятельности ПК осуществляет РЦОИ.</a:t>
            </a: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pPr lvl="1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В случае возникновения ситуаций, не предусмотренных настоящими Методическими материалами, соответствующее решение принимает председатель ПК и/или руководитель РЦОИ в рамках своей компетенции с обязательным последующим информированием ГЭК о принятом решении.</a:t>
            </a: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pPr lvl="1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В период организации и проведения ЕГЭ ПК осуществляет проверку развернутых ответов участников ЕГЭ, выполненных на бланках ответов № 2(в том числе и на дополнительных бланках ответов № 2) и устных ответов участников ЕГЭ по иностранным языкам.</a:t>
            </a: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chemeClr val="accent1"/>
                </a:solidFill>
              </a:rPr>
              <a:t>Сроки обработки ЭМ</a:t>
            </a:r>
            <a:endParaRPr lang="ru-RU" b="1" dirty="0">
              <a:solidFill>
                <a:schemeClr val="accent1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ru-RU" dirty="0" smtClean="0"/>
              <a:t>Обработка бланков ЕГЭ, включая проверку </a:t>
            </a:r>
            <a:r>
              <a:rPr lang="ru-RU" dirty="0" err="1" smtClean="0"/>
              <a:t>ПКразвернутых</a:t>
            </a:r>
            <a:r>
              <a:rPr lang="ru-RU" dirty="0" smtClean="0"/>
              <a:t> ответов участников ГИА, должна быть завершена в сроки, определенные Порядком:</a:t>
            </a:r>
          </a:p>
          <a:p>
            <a:r>
              <a:rPr lang="ru-RU" dirty="0" smtClean="0"/>
              <a:t>по русскому языку – не позднее шести календарных дней после проведения экзамена;</a:t>
            </a:r>
          </a:p>
          <a:p>
            <a:r>
              <a:rPr lang="ru-RU" dirty="0" smtClean="0"/>
              <a:t>по математике (профильный уровень) - не позднее четырех календарных дней после проведения экзамена;</a:t>
            </a:r>
          </a:p>
          <a:p>
            <a:r>
              <a:rPr lang="ru-RU" dirty="0" smtClean="0"/>
              <a:t>по математике (базовый уровень) - не позднее трех календарных дней после проведения экзамена, проверка развернутых ответов не предусмотрена;</a:t>
            </a:r>
          </a:p>
          <a:p>
            <a:r>
              <a:rPr lang="ru-RU" dirty="0" smtClean="0"/>
              <a:t>по остальным учебным предметам – не позднее четырех календарных дней после проведения соответствующего экзамена;</a:t>
            </a:r>
          </a:p>
          <a:p>
            <a:r>
              <a:rPr lang="ru-RU" dirty="0" smtClean="0"/>
              <a:t>по экзаменам, которые проводятся досрочно и в дополнительные сроки, – не позднее трех календарных дней после проведения соответствующего экзамена.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lvl="0"/>
            <a:r>
              <a:rPr lang="ru-RU" b="1" cap="small" dirty="0" smtClean="0">
                <a:solidFill>
                  <a:schemeClr val="accent1"/>
                </a:solidFill>
              </a:rPr>
              <a:t>Порядок формирования ПК</a:t>
            </a:r>
            <a:r>
              <a:rPr lang="ru-RU" b="1" dirty="0" smtClean="0">
                <a:solidFill>
                  <a:schemeClr val="accent1"/>
                </a:solidFill>
              </a:rPr>
              <a:t/>
            </a:r>
            <a:br>
              <a:rPr lang="ru-RU" b="1" dirty="0" smtClean="0">
                <a:solidFill>
                  <a:schemeClr val="accent1"/>
                </a:solidFill>
              </a:rPr>
            </a:br>
            <a:endParaRPr lang="ru-RU" dirty="0">
              <a:solidFill>
                <a:schemeClr val="accent1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lvl="1" indent="-342900" algn="just">
              <a:buFont typeface="Arial" pitchFamily="34" charset="0"/>
              <a:buChar char="•"/>
            </a:pPr>
            <a:endParaRPr lang="ru-RU" dirty="0" smtClean="0"/>
          </a:p>
          <a:p>
            <a:pPr marL="342900" lvl="1" indent="-342900" algn="just">
              <a:buFont typeface="Arial" pitchFamily="34" charset="0"/>
              <a:buChar char="•"/>
            </a:pPr>
            <a:endParaRPr lang="ru-RU" dirty="0" smtClean="0"/>
          </a:p>
          <a:p>
            <a:pPr marL="342900" lvl="1" indent="-342900" algn="just">
              <a:buFont typeface="Arial" pitchFamily="34" charset="0"/>
              <a:buChar char="•"/>
            </a:pPr>
            <a:r>
              <a:rPr lang="ru-RU" dirty="0" smtClean="0"/>
              <a:t>Процедура подготовки экспертов ПК, а также формирования ПК (включая порядок присвоения статуса экспертам) требует формирования на региональном уровне пакета нормативных документов, регламентирующих организацию работы ПК и КК.</a:t>
            </a:r>
            <a:endParaRPr lang="ru-RU" sz="2400" dirty="0" smtClean="0"/>
          </a:p>
          <a:p>
            <a:endParaRPr lang="ru-RU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chemeClr val="accent1"/>
                </a:solidFill>
              </a:rPr>
              <a:t>Статусы экспертам ПК</a:t>
            </a:r>
            <a:endParaRPr lang="ru-RU" b="1" dirty="0">
              <a:solidFill>
                <a:schemeClr val="accent1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lvl="1" indent="-342900">
              <a:buFont typeface="Arial" pitchFamily="34" charset="0"/>
              <a:buChar char="•"/>
            </a:pPr>
            <a:r>
              <a:rPr lang="ru-RU" dirty="0" smtClean="0"/>
              <a:t>Эксперту может быть присвоен один из трех статусов: ведущий эксперт, старший эксперт, основной эксперт.</a:t>
            </a:r>
            <a:endParaRPr lang="ru-RU" sz="2400" dirty="0" smtClean="0"/>
          </a:p>
          <a:p>
            <a:endParaRPr lang="ru-RU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chemeClr val="accent1"/>
                </a:solidFill>
              </a:rPr>
              <a:t>Ведущий эксперт</a:t>
            </a:r>
            <a:r>
              <a:rPr lang="ru-RU" dirty="0" smtClean="0">
                <a:solidFill>
                  <a:schemeClr val="accent1"/>
                </a:solidFill>
              </a:rPr>
              <a:t> </a:t>
            </a:r>
            <a:endParaRPr lang="ru-RU" dirty="0">
              <a:solidFill>
                <a:schemeClr val="accent1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algn="just"/>
            <a:r>
              <a:rPr lang="ru-RU" dirty="0" smtClean="0"/>
              <a:t>– статус, позволяющий быть председателем или заместителем председателя ПК, осуществлять руководство подготовкой и/или подготовку экспертов на региональном уровне, участвовать в межрегиональных перекрестных проверках, привлекаться к рассмотрению апелляций по предмету, осуществлять проверку и перепроверку развернутых ответов участников ГИА в составе ПК, в том числе в качестве третьего эксперта.</a:t>
            </a:r>
          </a:p>
          <a:p>
            <a:pPr algn="just"/>
            <a:endParaRPr lang="ru-RU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chemeClr val="accent1"/>
                </a:solidFill>
              </a:rPr>
              <a:t>Старший эксперт</a:t>
            </a:r>
            <a:r>
              <a:rPr lang="ru-RU" dirty="0" smtClean="0">
                <a:solidFill>
                  <a:schemeClr val="accent1"/>
                </a:solidFill>
              </a:rPr>
              <a:t> </a:t>
            </a:r>
            <a:endParaRPr lang="ru-RU" dirty="0">
              <a:solidFill>
                <a:schemeClr val="accent1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algn="just"/>
            <a:r>
              <a:rPr lang="ru-RU" dirty="0" smtClean="0"/>
              <a:t>статус, позволяющий осуществлять проверку и перепроверку выполнения заданий с развернутым ответом ГИА в составе ПК, в том числе назначаться для третьей проверки выполнения заданий с развернутым ответом ГИА, участвовать в межрегиональных перекрестных проверках, а также проверках в рамках рассмотрения апелляции о несогласии с выставленными баллами.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chemeClr val="accent1"/>
                </a:solidFill>
              </a:rPr>
              <a:t>Основной эксперт</a:t>
            </a:r>
            <a:endParaRPr lang="ru-RU" dirty="0">
              <a:solidFill>
                <a:schemeClr val="accent1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142984"/>
            <a:ext cx="8229600" cy="4983179"/>
          </a:xfrm>
        </p:spPr>
        <p:txBody>
          <a:bodyPr>
            <a:normAutofit fontScale="77500" lnSpcReduction="20000"/>
          </a:bodyPr>
          <a:lstStyle/>
          <a:p>
            <a:pPr algn="just"/>
            <a:r>
              <a:rPr lang="ru-RU" sz="3100" dirty="0" smtClean="0">
                <a:latin typeface="Times New Roman" pitchFamily="18" charset="0"/>
                <a:cs typeface="Times New Roman" pitchFamily="18" charset="0"/>
              </a:rPr>
              <a:t>статус, позволяющий осуществлять первую или вторую проверку выполнения заданий с развернутым ответом </a:t>
            </a:r>
            <a:r>
              <a:rPr lang="ru-RU" sz="3100" dirty="0" err="1" smtClean="0">
                <a:latin typeface="Times New Roman" pitchFamily="18" charset="0"/>
                <a:cs typeface="Times New Roman" pitchFamily="18" charset="0"/>
              </a:rPr>
              <a:t>ГИАв</a:t>
            </a:r>
            <a:r>
              <a:rPr lang="ru-RU" sz="3100" dirty="0" smtClean="0">
                <a:latin typeface="Times New Roman" pitchFamily="18" charset="0"/>
                <a:cs typeface="Times New Roman" pitchFamily="18" charset="0"/>
              </a:rPr>
              <a:t> составе ПК.</a:t>
            </a:r>
          </a:p>
          <a:p>
            <a:pPr lvl="1" algn="just"/>
            <a:r>
              <a:rPr lang="ru-RU" sz="3100" dirty="0" smtClean="0">
                <a:latin typeface="Times New Roman" pitchFamily="18" charset="0"/>
                <a:cs typeface="Times New Roman" pitchFamily="18" charset="0"/>
              </a:rPr>
              <a:t>Для присвоения эксперту того или иного статуса должно быть установлено соответствие его квалификации:</a:t>
            </a:r>
          </a:p>
          <a:p>
            <a:pPr lvl="0" algn="just"/>
            <a:r>
              <a:rPr lang="ru-RU" sz="3100" dirty="0" smtClean="0">
                <a:latin typeface="Times New Roman" pitchFamily="18" charset="0"/>
                <a:cs typeface="Times New Roman" pitchFamily="18" charset="0"/>
              </a:rPr>
              <a:t>требованиям к экспертам, определенным Порядком;</a:t>
            </a:r>
          </a:p>
          <a:p>
            <a:pPr lvl="0" algn="just"/>
            <a:r>
              <a:rPr lang="ru-RU" sz="3100" dirty="0" smtClean="0">
                <a:latin typeface="Times New Roman" pitchFamily="18" charset="0"/>
                <a:cs typeface="Times New Roman" pitchFamily="18" charset="0"/>
              </a:rPr>
              <a:t>требованиям к опыту оценивания экзаменационных работ участников ГИА;</a:t>
            </a:r>
          </a:p>
          <a:p>
            <a:pPr lvl="0" algn="just"/>
            <a:r>
              <a:rPr lang="ru-RU" sz="3100" dirty="0" smtClean="0">
                <a:latin typeface="Times New Roman" pitchFamily="18" charset="0"/>
                <a:cs typeface="Times New Roman" pitchFamily="18" charset="0"/>
              </a:rPr>
              <a:t>требованиям к результатам квалификационного испытания;</a:t>
            </a:r>
          </a:p>
          <a:p>
            <a:pPr lvl="0" algn="just"/>
            <a:r>
              <a:rPr lang="ru-RU" sz="3100" dirty="0" smtClean="0">
                <a:latin typeface="Times New Roman" pitchFamily="18" charset="0"/>
                <a:cs typeface="Times New Roman" pitchFamily="18" charset="0"/>
              </a:rPr>
              <a:t>требованиям к согласованности работы при проверке в предыдущем году и к значениям показателей статистики удовлетворенных апелляций.</a:t>
            </a:r>
          </a:p>
          <a:p>
            <a:pPr algn="just"/>
            <a:r>
              <a:rPr lang="ru-RU" sz="3100" dirty="0" smtClean="0"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582726"/>
          </a:xfrm>
        </p:spPr>
        <p:txBody>
          <a:bodyPr>
            <a:normAutofit fontScale="90000"/>
          </a:bodyPr>
          <a:lstStyle/>
          <a:p>
            <a:pPr lvl="0"/>
            <a:r>
              <a:rPr lang="ru-RU" sz="2700" b="1" dirty="0" smtClean="0"/>
              <a:t/>
            </a:r>
            <a:br>
              <a:rPr lang="ru-RU" sz="2700" b="1" dirty="0" smtClean="0"/>
            </a:br>
            <a:r>
              <a:rPr lang="ru-RU" sz="2700" b="1" dirty="0" smtClean="0">
                <a:solidFill>
                  <a:schemeClr val="accent2"/>
                </a:solidFill>
              </a:rPr>
              <a:t>Согласование и совершенствование подходов к оцениванию развернутых ответов участников ГИА  на региональном уровне</a:t>
            </a:r>
            <a:r>
              <a:rPr lang="ru-RU" b="1" dirty="0" smtClean="0"/>
              <a:t/>
            </a:r>
            <a:br>
              <a:rPr lang="ru-RU" b="1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lvl="2"/>
            <a:r>
              <a:rPr lang="ru-RU" sz="3400" b="1" dirty="0" smtClean="0">
                <a:solidFill>
                  <a:schemeClr val="accent1"/>
                </a:solidFill>
              </a:rPr>
              <a:t>На региональном уровне система  включает</a:t>
            </a:r>
            <a:r>
              <a:rPr lang="ru-RU" dirty="0" smtClean="0"/>
              <a:t>:</a:t>
            </a:r>
            <a:endParaRPr lang="ru-RU" sz="2000" dirty="0" smtClean="0"/>
          </a:p>
          <a:p>
            <a:r>
              <a:rPr lang="ru-RU" dirty="0" smtClean="0"/>
              <a:t>внедрение согласованных на федеральном уровне подходов к оцениванию в процессе подготовки экспертов ПК. Подготовка экспертов должна осуществляться под руководством специалистов, имеющих статус ведущих экспертов и включать практические занятия по оцениванию развернутых ответов участников ГИА в предыдущие годы;</a:t>
            </a:r>
            <a:endParaRPr lang="ru-RU" sz="2800" dirty="0" smtClean="0"/>
          </a:p>
          <a:p>
            <a:r>
              <a:rPr lang="ru-RU" dirty="0" smtClean="0"/>
              <a:t>обязательное проведение оперативного согласования подходов к оцениванию между экспертами ПК непосредственно перед проверкой работ, проводимого в день начала проверки развернутых ответов участников ГИА или накануне после получения критериев оценивания развернутых ответов из РЦОИ</a:t>
            </a:r>
            <a:endParaRPr lang="ru-RU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2400" b="1" dirty="0" smtClean="0">
                <a:solidFill>
                  <a:schemeClr val="accent2"/>
                </a:solidFill>
              </a:rPr>
              <a:t>Согласование и совершенствование подходов к оцениванию развернутых ответов участников ГИА на федеральном и региональном уровнях</a:t>
            </a:r>
            <a:endParaRPr lang="ru-RU" sz="2400" dirty="0">
              <a:solidFill>
                <a:schemeClr val="accent2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lvl="1" indent="-342900">
              <a:buFont typeface="Arial" pitchFamily="34" charset="0"/>
              <a:buChar char="•"/>
            </a:pPr>
            <a:r>
              <a:rPr lang="ru-RU" dirty="0" smtClean="0"/>
              <a:t>Мероприятия по согласованию и совершенствованию подходов к оцениванию развернутых ответов участников ГИА на региональном уровне организуются ОИВ. Подготовка экспертов должна проводиться в соответствии с образовательными программами и с использованием учебно-методических материалов для подготовки экспертов ЕГЭ, размещенных на официальном сайте ФИПИ (</a:t>
            </a:r>
            <a:r>
              <a:rPr lang="ru-RU" dirty="0" err="1" smtClean="0">
                <a:hlinkClick r:id="rId2"/>
              </a:rPr>
              <a:t>www.fipi.ru</a:t>
            </a:r>
            <a:r>
              <a:rPr lang="ru-RU" dirty="0" smtClean="0"/>
              <a:t>).</a:t>
            </a:r>
            <a:endParaRPr lang="ru-RU" sz="2400" dirty="0" smtClean="0"/>
          </a:p>
          <a:p>
            <a:endParaRPr lang="ru-RU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lvl="0"/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b="1" dirty="0" smtClean="0">
                <a:solidFill>
                  <a:schemeClr val="accent2"/>
                </a:solidFill>
              </a:rPr>
              <a:t>Квалификационные требования для присвоения статуса экспертам</a:t>
            </a:r>
            <a:r>
              <a:rPr lang="ru-RU" b="1" dirty="0" smtClean="0"/>
              <a:t/>
            </a:r>
            <a:br>
              <a:rPr lang="ru-RU" b="1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ru-RU" dirty="0" smtClean="0"/>
              <a:t>Статусы ведущего, старшего или основного эксперта присваиваются в зависимости от уровня квалификации эксперта.</a:t>
            </a:r>
          </a:p>
          <a:p>
            <a:r>
              <a:rPr lang="ru-RU" dirty="0" smtClean="0"/>
              <a:t>Для присвоения экспертам того или иного статуса устанавливаются определенные квалификационные требования.</a:t>
            </a:r>
          </a:p>
          <a:p>
            <a:r>
              <a:rPr lang="ru-RU" dirty="0" smtClean="0"/>
              <a:t>Требования к образованию экспертов и опыту их работы в образовательных организациях устанавливаются пунктом 21 Порядка</a:t>
            </a:r>
            <a:endParaRPr lang="ru-RU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chemeClr val="accent2"/>
                </a:solidFill>
              </a:rPr>
              <a:t>Квалификационные требования для присвоения статуса экспертам</a:t>
            </a:r>
            <a:endParaRPr lang="ru-RU" dirty="0">
              <a:solidFill>
                <a:schemeClr val="accent2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lvl="1" algn="just"/>
            <a:r>
              <a:rPr lang="ru-RU" sz="3100" dirty="0" smtClean="0"/>
              <a:t>Для присвоения статуса «ведущий эксперт» необходим опыт организационной работы в ПК или ГЭК. Отсутствие такого опыта допускается в случае, когда в состав ПК входит менее 10 человек.</a:t>
            </a:r>
          </a:p>
          <a:p>
            <a:pPr lvl="1" algn="just"/>
            <a:r>
              <a:rPr lang="ru-RU" sz="3100" dirty="0" smtClean="0"/>
              <a:t>Статусы «ведущий эксперт» и «старший эксперт» могут присваиваться только экспертам, имеющим опыт оценивания развернутых ответов участников ГИА. Для присвоения статуса «ведущий эксперт» опыт оценивания должен составлять не менее 3-х лет.</a:t>
            </a:r>
          </a:p>
          <a:p>
            <a:pPr lvl="1" algn="just"/>
            <a:r>
              <a:rPr lang="ru-RU" sz="3100" dirty="0" smtClean="0"/>
              <a:t>Требования к опыту оценивания развернутых ответов участников ГИА устанавливаются ОИВ. </a:t>
            </a:r>
          </a:p>
          <a:p>
            <a:pPr lvl="1" algn="just"/>
            <a:r>
              <a:rPr lang="ru-RU" sz="3100" dirty="0" smtClean="0"/>
              <a:t>Отсутствие опыта проверки допускается только для вновь организуемых ПК по иностранным языкам (в случаях, когда ранее в субъекте Российской Федерации не создавалась ПК по соответствующему учебному предмету). 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chemeClr val="accent2"/>
                </a:solidFill>
              </a:rPr>
              <a:t>Квалификационные требования для присвоения статуса экспертам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Значения показателей согласованности оценивания, определенные по результатам квалификационных испытаний, должны соответствовать значениям, определенным ОИВ для присвоения экспертам каждого из статусов.</a:t>
            </a:r>
            <a:endParaRPr lang="ru-RU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2400" b="1" dirty="0" smtClean="0">
                <a:solidFill>
                  <a:schemeClr val="accent2"/>
                </a:solidFill>
              </a:rPr>
              <a:t>Рекомендуемые показатели согласованности и их значения по результатам квалификационных испытаний для присвоения каждого из статусов экспертам</a:t>
            </a:r>
            <a:endParaRPr lang="ru-RU" sz="2400" b="1" dirty="0">
              <a:solidFill>
                <a:schemeClr val="accent2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ru-RU" u="sng" dirty="0" smtClean="0"/>
              <a:t>Показатель</a:t>
            </a:r>
            <a:r>
              <a:rPr lang="ru-RU" dirty="0" smtClean="0"/>
              <a:t>: процент заданий/критериев оценивания, по которым оценки эксперта не совпали с оценками, выработанными при согласовании подходов к оцениванию развернутых ответов.</a:t>
            </a:r>
          </a:p>
          <a:p>
            <a:r>
              <a:rPr lang="ru-RU" dirty="0" smtClean="0"/>
              <a:t> </a:t>
            </a:r>
          </a:p>
          <a:p>
            <a:r>
              <a:rPr lang="ru-RU" dirty="0" smtClean="0"/>
              <a:t>Рекомендуемые значения показателя для присвоения статуса экспертам.</a:t>
            </a:r>
          </a:p>
          <a:p>
            <a:r>
              <a:rPr lang="ru-RU" dirty="0" smtClean="0"/>
              <a:t> 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14348" y="357166"/>
            <a:ext cx="8229600" cy="1143000"/>
          </a:xfrm>
        </p:spPr>
        <p:txBody>
          <a:bodyPr>
            <a:normAutofit/>
          </a:bodyPr>
          <a:lstStyle/>
          <a:p>
            <a:r>
              <a:rPr lang="ru-RU" sz="2800" b="1" dirty="0" smtClean="0">
                <a:solidFill>
                  <a:srgbClr val="C00000"/>
                </a:solidFill>
              </a:rPr>
              <a:t>Рекомендуемые значения показателя для присвоения статуса экспертам</a:t>
            </a:r>
            <a:endParaRPr lang="ru-RU" sz="2800" b="1" dirty="0">
              <a:solidFill>
                <a:srgbClr val="C00000"/>
              </a:solidFill>
            </a:endParaRPr>
          </a:p>
        </p:txBody>
      </p:sp>
      <p:graphicFrame>
        <p:nvGraphicFramePr>
          <p:cNvPr id="5" name="Содержимое 4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229600" cy="4638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/>
                <a:gridCol w="2057400"/>
                <a:gridCol w="2057400"/>
                <a:gridCol w="2057400"/>
              </a:tblGrid>
              <a:tr h="370840">
                <a:tc>
                  <a:txBody>
                    <a:bodyPr/>
                    <a:lstStyle/>
                    <a:p>
                      <a:r>
                        <a:rPr lang="ru-RU" sz="2000" dirty="0" smtClean="0">
                          <a:latin typeface="Times New Roman"/>
                          <a:ea typeface="Times New Roman"/>
                        </a:rPr>
                        <a:t>Предмет</a:t>
                      </a:r>
                      <a:endParaRPr lang="ru-RU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571500" algn="l"/>
                        </a:tabLst>
                      </a:pPr>
                      <a:r>
                        <a:rPr lang="ru-RU" sz="2000" dirty="0">
                          <a:latin typeface="Times New Roman"/>
                          <a:ea typeface="Times New Roman"/>
                          <a:cs typeface="Times New Roman"/>
                        </a:rPr>
                        <a:t>Ведущий эксперт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571500" algn="l"/>
                        </a:tabLst>
                      </a:pPr>
                      <a:r>
                        <a:rPr lang="ru-RU" sz="2000">
                          <a:latin typeface="Times New Roman"/>
                          <a:ea typeface="Times New Roman"/>
                          <a:cs typeface="Times New Roman"/>
                        </a:rPr>
                        <a:t>Старший эксперт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571500" algn="l"/>
                        </a:tabLst>
                      </a:pPr>
                      <a:r>
                        <a:rPr lang="ru-RU" sz="2000" dirty="0">
                          <a:latin typeface="Times New Roman"/>
                          <a:ea typeface="Times New Roman"/>
                          <a:cs typeface="Times New Roman"/>
                        </a:rPr>
                        <a:t>Основной эксперт</a:t>
                      </a:r>
                    </a:p>
                  </a:txBody>
                  <a:tcPr marL="68580" marR="68580" marT="0" marB="0" anchor="ctr"/>
                </a:tc>
              </a:tr>
              <a:tr h="37084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tabLst>
                          <a:tab pos="571500" algn="l"/>
                        </a:tabLst>
                      </a:pPr>
                      <a:r>
                        <a:rPr lang="ru-RU" sz="2000" dirty="0">
                          <a:latin typeface="Times New Roman"/>
                          <a:ea typeface="Times New Roman"/>
                          <a:cs typeface="Times New Roman"/>
                        </a:rPr>
                        <a:t>Русский язык</a:t>
                      </a:r>
                    </a:p>
                    <a:p>
                      <a:pPr>
                        <a:spcAft>
                          <a:spcPts val="0"/>
                        </a:spcAft>
                        <a:tabLst>
                          <a:tab pos="571500" algn="l"/>
                        </a:tabLst>
                      </a:pPr>
                      <a:r>
                        <a:rPr lang="ru-RU" sz="2000" dirty="0">
                          <a:latin typeface="Times New Roman"/>
                          <a:ea typeface="Times New Roman"/>
                          <a:cs typeface="Times New Roman"/>
                        </a:rPr>
                        <a:t>Иностранные языки</a:t>
                      </a:r>
                    </a:p>
                    <a:p>
                      <a:pPr>
                        <a:spcAft>
                          <a:spcPts val="0"/>
                        </a:spcAft>
                        <a:tabLst>
                          <a:tab pos="571500" algn="l"/>
                        </a:tabLst>
                      </a:pPr>
                      <a:r>
                        <a:rPr lang="ru-RU" sz="2000" dirty="0">
                          <a:latin typeface="Times New Roman"/>
                          <a:ea typeface="Times New Roman"/>
                          <a:cs typeface="Times New Roman"/>
                        </a:rPr>
                        <a:t>Обществознание</a:t>
                      </a:r>
                    </a:p>
                    <a:p>
                      <a:pPr>
                        <a:spcAft>
                          <a:spcPts val="0"/>
                        </a:spcAft>
                        <a:tabLst>
                          <a:tab pos="571500" algn="l"/>
                        </a:tabLst>
                      </a:pPr>
                      <a:r>
                        <a:rPr lang="ru-RU" sz="2000" dirty="0">
                          <a:latin typeface="Times New Roman"/>
                          <a:ea typeface="Times New Roman"/>
                          <a:cs typeface="Times New Roman"/>
                        </a:rPr>
                        <a:t>Литература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571500" algn="l"/>
                        </a:tabLst>
                      </a:pPr>
                      <a:r>
                        <a:rPr lang="ru-RU" sz="2000" dirty="0">
                          <a:latin typeface="Times New Roman"/>
                          <a:ea typeface="Times New Roman"/>
                          <a:cs typeface="Times New Roman"/>
                        </a:rPr>
                        <a:t>10%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571500" algn="l"/>
                        </a:tabLst>
                      </a:pPr>
                      <a:r>
                        <a:rPr lang="ru-RU" sz="2000" dirty="0">
                          <a:latin typeface="Times New Roman"/>
                          <a:ea typeface="Times New Roman"/>
                          <a:cs typeface="Times New Roman"/>
                        </a:rPr>
                        <a:t>15%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571500" algn="l"/>
                        </a:tabLst>
                      </a:pPr>
                      <a:r>
                        <a:rPr lang="ru-RU" sz="2000" dirty="0">
                          <a:latin typeface="Times New Roman"/>
                          <a:ea typeface="Times New Roman"/>
                          <a:cs typeface="Times New Roman"/>
                        </a:rPr>
                        <a:t>25%</a:t>
                      </a:r>
                    </a:p>
                  </a:txBody>
                  <a:tcPr marL="68580" marR="68580" marT="0" marB="0" anchor="ctr"/>
                </a:tc>
              </a:tr>
              <a:tr h="37084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tabLst>
                          <a:tab pos="571500" algn="l"/>
                        </a:tabLst>
                      </a:pPr>
                      <a:r>
                        <a:rPr lang="ru-RU" sz="2000">
                          <a:latin typeface="Times New Roman"/>
                          <a:ea typeface="Times New Roman"/>
                          <a:cs typeface="Times New Roman"/>
                        </a:rPr>
                        <a:t>Биология</a:t>
                      </a:r>
                    </a:p>
                    <a:p>
                      <a:pPr>
                        <a:spcAft>
                          <a:spcPts val="0"/>
                        </a:spcAft>
                        <a:tabLst>
                          <a:tab pos="571500" algn="l"/>
                        </a:tabLst>
                      </a:pPr>
                      <a:r>
                        <a:rPr lang="ru-RU" sz="2000">
                          <a:latin typeface="Times New Roman"/>
                          <a:ea typeface="Times New Roman"/>
                          <a:cs typeface="Times New Roman"/>
                        </a:rPr>
                        <a:t>История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571500" algn="l"/>
                        </a:tabLst>
                      </a:pPr>
                      <a:r>
                        <a:rPr lang="ru-RU" sz="2000">
                          <a:latin typeface="Times New Roman"/>
                          <a:ea typeface="Times New Roman"/>
                          <a:cs typeface="Times New Roman"/>
                        </a:rPr>
                        <a:t>10%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571500" algn="l"/>
                        </a:tabLst>
                      </a:pPr>
                      <a:r>
                        <a:rPr lang="ru-RU" sz="2000" dirty="0">
                          <a:latin typeface="Times New Roman"/>
                          <a:ea typeface="Times New Roman"/>
                          <a:cs typeface="Times New Roman"/>
                        </a:rPr>
                        <a:t>15%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571500" algn="l"/>
                        </a:tabLst>
                      </a:pPr>
                      <a:r>
                        <a:rPr lang="ru-RU" sz="2000" dirty="0">
                          <a:latin typeface="Times New Roman"/>
                          <a:ea typeface="Times New Roman"/>
                          <a:cs typeface="Times New Roman"/>
                        </a:rPr>
                        <a:t>20%</a:t>
                      </a:r>
                    </a:p>
                  </a:txBody>
                  <a:tcPr marL="68580" marR="68580" marT="0" marB="0" anchor="ctr"/>
                </a:tc>
              </a:tr>
              <a:tr h="37084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tabLst>
                          <a:tab pos="571500" algn="l"/>
                        </a:tabLst>
                      </a:pPr>
                      <a:r>
                        <a:rPr lang="ru-RU" sz="2000">
                          <a:latin typeface="Times New Roman"/>
                          <a:ea typeface="Times New Roman"/>
                          <a:cs typeface="Times New Roman"/>
                        </a:rPr>
                        <a:t>Физика</a:t>
                      </a:r>
                    </a:p>
                    <a:p>
                      <a:pPr>
                        <a:spcAft>
                          <a:spcPts val="0"/>
                        </a:spcAft>
                        <a:tabLst>
                          <a:tab pos="571500" algn="l"/>
                        </a:tabLst>
                      </a:pPr>
                      <a:r>
                        <a:rPr lang="ru-RU" sz="2000">
                          <a:latin typeface="Times New Roman"/>
                          <a:ea typeface="Times New Roman"/>
                          <a:cs typeface="Times New Roman"/>
                        </a:rPr>
                        <a:t>Химия</a:t>
                      </a:r>
                    </a:p>
                    <a:p>
                      <a:pPr>
                        <a:spcAft>
                          <a:spcPts val="0"/>
                        </a:spcAft>
                        <a:tabLst>
                          <a:tab pos="571500" algn="l"/>
                        </a:tabLst>
                      </a:pPr>
                      <a:r>
                        <a:rPr lang="ru-RU" sz="2000">
                          <a:latin typeface="Times New Roman"/>
                          <a:ea typeface="Times New Roman"/>
                          <a:cs typeface="Times New Roman"/>
                        </a:rPr>
                        <a:t>Информатика и ИКТ</a:t>
                      </a:r>
                    </a:p>
                    <a:p>
                      <a:pPr>
                        <a:spcAft>
                          <a:spcPts val="0"/>
                        </a:spcAft>
                        <a:tabLst>
                          <a:tab pos="571500" algn="l"/>
                        </a:tabLst>
                      </a:pPr>
                      <a:r>
                        <a:rPr lang="ru-RU" sz="2000">
                          <a:latin typeface="Times New Roman"/>
                          <a:ea typeface="Times New Roman"/>
                          <a:cs typeface="Times New Roman"/>
                        </a:rPr>
                        <a:t>География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571500" algn="l"/>
                        </a:tabLst>
                      </a:pPr>
                      <a:r>
                        <a:rPr lang="ru-RU" sz="2000">
                          <a:latin typeface="Times New Roman"/>
                          <a:ea typeface="Times New Roman"/>
                          <a:cs typeface="Times New Roman"/>
                        </a:rPr>
                        <a:t>5%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571500" algn="l"/>
                        </a:tabLst>
                      </a:pPr>
                      <a:r>
                        <a:rPr lang="ru-RU" sz="2000" dirty="0">
                          <a:latin typeface="Times New Roman"/>
                          <a:ea typeface="Times New Roman"/>
                          <a:cs typeface="Times New Roman"/>
                        </a:rPr>
                        <a:t>7%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571500" algn="l"/>
                        </a:tabLst>
                      </a:pPr>
                      <a:r>
                        <a:rPr lang="ru-RU" sz="2000" dirty="0">
                          <a:latin typeface="Times New Roman"/>
                          <a:ea typeface="Times New Roman"/>
                          <a:cs typeface="Times New Roman"/>
                        </a:rPr>
                        <a:t>10%</a:t>
                      </a:r>
                    </a:p>
                  </a:txBody>
                  <a:tcPr marL="68580" marR="68580" marT="0" marB="0" anchor="ctr"/>
                </a:tc>
              </a:tr>
              <a:tr h="37084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tabLst>
                          <a:tab pos="571500" algn="l"/>
                        </a:tabLst>
                      </a:pPr>
                      <a:r>
                        <a:rPr lang="ru-RU" sz="2000">
                          <a:latin typeface="Times New Roman"/>
                          <a:ea typeface="Times New Roman"/>
                          <a:cs typeface="Times New Roman"/>
                        </a:rPr>
                        <a:t>Математика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571500" algn="l"/>
                        </a:tabLst>
                      </a:pPr>
                      <a:r>
                        <a:rPr lang="ru-RU" sz="2000">
                          <a:latin typeface="Times New Roman"/>
                          <a:ea typeface="Times New Roman"/>
                          <a:cs typeface="Times New Roman"/>
                        </a:rPr>
                        <a:t>0%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571500" algn="l"/>
                        </a:tabLst>
                      </a:pPr>
                      <a:r>
                        <a:rPr lang="ru-RU" sz="2000">
                          <a:latin typeface="Times New Roman"/>
                          <a:ea typeface="Times New Roman"/>
                          <a:cs typeface="Times New Roman"/>
                        </a:rPr>
                        <a:t>5%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571500" algn="l"/>
                        </a:tabLst>
                      </a:pPr>
                      <a:r>
                        <a:rPr lang="ru-RU" sz="2000" dirty="0">
                          <a:latin typeface="Times New Roman"/>
                          <a:ea typeface="Times New Roman"/>
                          <a:cs typeface="Times New Roman"/>
                        </a:rPr>
                        <a:t>7%</a:t>
                      </a:r>
                    </a:p>
                  </a:txBody>
                  <a:tcPr marL="68580" marR="68580" marT="0" marB="0" anchor="ctr"/>
                </a:tc>
              </a:tr>
            </a:tbl>
          </a:graphicData>
        </a:graphic>
      </p:graphicFrame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800" b="1" dirty="0" smtClean="0">
                <a:solidFill>
                  <a:srgbClr val="C00000"/>
                </a:solidFill>
              </a:rPr>
              <a:t>Рекомендуемые значения показателя для присвоения статуса экспертам</a:t>
            </a:r>
            <a:endParaRPr lang="ru-RU" sz="28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u="sng" dirty="0" smtClean="0"/>
              <a:t>Показатель</a:t>
            </a:r>
            <a:r>
              <a:rPr lang="ru-RU" dirty="0" smtClean="0"/>
              <a:t>: процент заданий/критериев оценивания, расхождение в которых составило 2 и более балла по заданию/критерию оценивания</a:t>
            </a:r>
          </a:p>
          <a:p>
            <a:r>
              <a:rPr lang="ru-RU" dirty="0" smtClean="0"/>
              <a:t>Рекомендуемые значения показателя для присвоения статуса экспертам:</a:t>
            </a:r>
          </a:p>
          <a:p>
            <a:r>
              <a:rPr lang="ru-RU" dirty="0" smtClean="0"/>
              <a:t>Ведущий эксперт – 0</a:t>
            </a:r>
          </a:p>
          <a:p>
            <a:r>
              <a:rPr lang="ru-RU" dirty="0" smtClean="0"/>
              <a:t>Старший эксперт - 0 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chemeClr val="accent1"/>
                </a:solidFill>
              </a:rPr>
              <a:t>Перечень направлений для анализа работы ПК</a:t>
            </a:r>
            <a:endParaRPr lang="ru-RU" b="1" dirty="0">
              <a:solidFill>
                <a:schemeClr val="accent1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ru-RU" dirty="0" smtClean="0"/>
              <a:t>Анализ работы ПК проводится в целях оптимизации работы ПК по проверке развернутых ответов участников ГИА, ее максимальной объективности, выработке единых требований и подходов к оцениванию экзаменационных работ, </a:t>
            </a:r>
            <a:r>
              <a:rPr lang="ru-RU" dirty="0" err="1" smtClean="0"/>
              <a:t>минимизирующих</a:t>
            </a:r>
            <a:r>
              <a:rPr lang="ru-RU" dirty="0" smtClean="0"/>
              <a:t> субъективность проверяющих экспертов.</a:t>
            </a:r>
          </a:p>
          <a:p>
            <a:r>
              <a:rPr lang="ru-RU" dirty="0" smtClean="0"/>
              <a:t>При анализе работы ПК необходимо обратить внимание на следующие направления деятельности ПК: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chemeClr val="accent1"/>
                </a:solidFill>
              </a:rPr>
              <a:t>Перечень направлений для анализа работы ПК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 lvl="0"/>
            <a:r>
              <a:rPr lang="ru-RU" dirty="0" smtClean="0"/>
              <a:t>Условия проведения проверки: </a:t>
            </a:r>
          </a:p>
          <a:p>
            <a:r>
              <a:rPr lang="ru-RU" dirty="0" smtClean="0"/>
              <a:t>нахождение ПК в/вовне здания РЦОИ, количество зданий, помещений, где размещается ПК; </a:t>
            </a:r>
          </a:p>
          <a:p>
            <a:r>
              <a:rPr lang="ru-RU" dirty="0" smtClean="0"/>
              <a:t>количество аудиторий при работе ПК;</a:t>
            </a:r>
          </a:p>
          <a:p>
            <a:r>
              <a:rPr lang="ru-RU" dirty="0" smtClean="0"/>
              <a:t>проведение оперативного согласования подходов к оцениванию развернутых ответов в день получения критериев оценивания перед началом проверки (проводилось ли, продолжительность, была ли потребность в проведении дополнительного согласования в процессе проверки);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chemeClr val="accent1"/>
                </a:solidFill>
              </a:rPr>
              <a:t>Перечень направлений для анализа работы ПК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ru-RU" dirty="0" smtClean="0"/>
              <a:t>работа экспертов-консультантов, назначенных председателем ПК при работе ПК, их количество, принцип распределения по помещениям, сфера консультирования (консультация экспертов, находящихся в одном помещении/аудитории; консультация по оцениванию ответов на определенные задания и т.п.);</a:t>
            </a:r>
          </a:p>
          <a:p>
            <a:r>
              <a:rPr lang="ru-RU" dirty="0" smtClean="0"/>
              <a:t>наличие специально оборудованного в помещениях ПК рабочего места с выходом в информационно-телекоммуникационную сеть «Интернет» для обеспечения возможности уточнения экспертами изложенных в экзаменационных работах участников ГИА фактов; </a:t>
            </a:r>
            <a:r>
              <a:rPr lang="ru-RU" dirty="0" err="1" smtClean="0"/>
              <a:t>востребованность</a:t>
            </a:r>
            <a:r>
              <a:rPr lang="ru-RU" dirty="0" smtClean="0"/>
              <a:t> этого рабочего места;</a:t>
            </a:r>
          </a:p>
          <a:p>
            <a:r>
              <a:rPr lang="ru-RU" dirty="0" smtClean="0"/>
              <a:t>прочее (в случае выявления условий, существенно влияющих на качество работы ПК).</a:t>
            </a:r>
          </a:p>
          <a:p>
            <a:endParaRPr lang="ru-RU" dirty="0" smtClean="0"/>
          </a:p>
          <a:p>
            <a:endParaRPr lang="ru-RU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chemeClr val="accent1"/>
                </a:solidFill>
              </a:rPr>
              <a:t>Перечень направлений для анализа работы ПК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 lvl="0"/>
            <a:r>
              <a:rPr lang="ru-RU" dirty="0" smtClean="0"/>
              <a:t>Количество и доля экспертов ПК, имеющих статус ведущего, старшего, основного эксперта.</a:t>
            </a:r>
          </a:p>
          <a:p>
            <a:pPr lvl="0"/>
            <a:r>
              <a:rPr lang="ru-RU" dirty="0" smtClean="0"/>
              <a:t>Квалификация экспертов (соответствие требованиям Порядка, количество экспертов, квалификация которых не соответствует требованиям Порядка, причины включения в ПК таких экспертов).</a:t>
            </a:r>
          </a:p>
          <a:p>
            <a:pPr lvl="0"/>
            <a:r>
              <a:rPr lang="ru-RU" dirty="0" smtClean="0"/>
              <a:t>Общее количество проверок, проведенных ПК (отдельно проверок первым и вторым экспертом, третьих проверок, проверок апелляционных работ, перепроверок по решению ОИВ).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chemeClr val="accent1"/>
                </a:solidFill>
              </a:rPr>
              <a:t>Перечень направлений для анализа работы ПК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lvl="0"/>
            <a:r>
              <a:rPr lang="ru-RU" dirty="0" smtClean="0"/>
              <a:t>Общее количество экспертов ПК, задействованных при проверке работ на разных этапах проведения ГИА (досрочный, основной и дополнительный).</a:t>
            </a:r>
          </a:p>
          <a:p>
            <a:pPr lvl="0"/>
            <a:r>
              <a:rPr lang="ru-RU" dirty="0" smtClean="0"/>
              <a:t>Общее количество экспертов ПК, задействованных при проверке апелляционных работ.</a:t>
            </a:r>
          </a:p>
          <a:p>
            <a:pPr lvl="0"/>
            <a:r>
              <a:rPr lang="ru-RU" dirty="0" smtClean="0"/>
              <a:t>Статистика рассмотрения апелляций о несогласии с выставленными баллами за развернутые ответы (общее количество поданных апелляций, количество удовлетворенных апелляций в отношении изменения баллов за развернутые ответы, количество работ с пониженными на апелляции результатами, повышенными на апелляции результатами, минимальное и максимальное изменение баллов, основные причины удовлетворения апелляции.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chemeClr val="accent1"/>
                </a:solidFill>
              </a:rPr>
              <a:t>Перечень направлений для анализа работы ПК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/>
            <a:r>
              <a:rPr lang="ru-RU" dirty="0" smtClean="0"/>
              <a:t>Общее количество экспертов, осуществлявших третью проверку.</a:t>
            </a:r>
          </a:p>
          <a:p>
            <a:pPr lvl="0"/>
            <a:r>
              <a:rPr lang="ru-RU" dirty="0" smtClean="0"/>
              <a:t>Доля работ, направленных на третью проверку.</a:t>
            </a:r>
          </a:p>
          <a:p>
            <a:pPr lvl="0"/>
            <a:r>
              <a:rPr lang="ru-RU" dirty="0" smtClean="0"/>
              <a:t>Перечень экспертов, регулярно (более, чем 5% проверяемых работ) допускающих в оценивании значительные расхождения в баллах, выставленных другими экспертами: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2800" b="1" dirty="0" smtClean="0">
                <a:solidFill>
                  <a:srgbClr val="C00000"/>
                </a:solidFill>
              </a:rPr>
              <a:t/>
            </a:r>
            <a:br>
              <a:rPr lang="ru-RU" sz="2800" b="1" dirty="0" smtClean="0">
                <a:solidFill>
                  <a:srgbClr val="C00000"/>
                </a:solidFill>
              </a:rPr>
            </a:br>
            <a:r>
              <a:rPr lang="ru-RU" sz="2800" b="1" dirty="0" smtClean="0">
                <a:solidFill>
                  <a:srgbClr val="C00000"/>
                </a:solidFill>
              </a:rPr>
              <a:t/>
            </a:r>
            <a:br>
              <a:rPr lang="ru-RU" sz="2800" b="1" dirty="0" smtClean="0">
                <a:solidFill>
                  <a:srgbClr val="C00000"/>
                </a:solidFill>
              </a:rPr>
            </a:br>
            <a:r>
              <a:rPr lang="ru-RU" sz="2800" b="1" dirty="0" smtClean="0">
                <a:solidFill>
                  <a:srgbClr val="C00000"/>
                </a:solidFill>
              </a:rPr>
              <a:t/>
            </a:r>
            <a:br>
              <a:rPr lang="ru-RU" sz="2800" b="1" dirty="0" smtClean="0">
                <a:solidFill>
                  <a:srgbClr val="C00000"/>
                </a:solidFill>
              </a:rPr>
            </a:br>
            <a:r>
              <a:rPr lang="ru-RU" sz="2800" b="1" dirty="0" smtClean="0">
                <a:solidFill>
                  <a:srgbClr val="C00000"/>
                </a:solidFill>
              </a:rPr>
              <a:t/>
            </a:r>
            <a:br>
              <a:rPr lang="ru-RU" sz="2800" b="1" dirty="0" smtClean="0">
                <a:solidFill>
                  <a:srgbClr val="C00000"/>
                </a:solidFill>
              </a:rPr>
            </a:br>
            <a:r>
              <a:rPr lang="ru-RU" sz="2800" b="1" dirty="0" smtClean="0">
                <a:solidFill>
                  <a:srgbClr val="C00000"/>
                </a:solidFill>
              </a:rPr>
              <a:t/>
            </a:r>
            <a:br>
              <a:rPr lang="ru-RU" sz="2800" b="1" dirty="0" smtClean="0">
                <a:solidFill>
                  <a:srgbClr val="C00000"/>
                </a:solidFill>
              </a:rPr>
            </a:br>
            <a:r>
              <a:rPr lang="ru-RU" sz="2800" b="1" dirty="0" smtClean="0">
                <a:solidFill>
                  <a:srgbClr val="C00000"/>
                </a:solidFill>
              </a:rPr>
              <a:t>Случаи существенной разницы между суммой баллов первого и второго экспертов</a:t>
            </a:r>
            <a:br>
              <a:rPr lang="ru-RU" sz="2800" b="1" dirty="0" smtClean="0">
                <a:solidFill>
                  <a:srgbClr val="C00000"/>
                </a:solidFill>
              </a:rPr>
            </a:br>
            <a:r>
              <a:rPr lang="ru-RU" sz="2800" b="1" dirty="0" smtClean="0">
                <a:solidFill>
                  <a:srgbClr val="C00000"/>
                </a:solidFill>
              </a:rPr>
              <a:t/>
            </a:r>
            <a:br>
              <a:rPr lang="ru-RU" sz="2800" b="1" dirty="0" smtClean="0">
                <a:solidFill>
                  <a:srgbClr val="C00000"/>
                </a:solidFill>
              </a:rPr>
            </a:br>
            <a:r>
              <a:rPr lang="ru-RU" sz="2800" b="1" dirty="0" smtClean="0">
                <a:solidFill>
                  <a:srgbClr val="C00000"/>
                </a:solidFill>
              </a:rPr>
              <a:t/>
            </a:r>
            <a:br>
              <a:rPr lang="ru-RU" sz="2800" b="1" dirty="0" smtClean="0">
                <a:solidFill>
                  <a:srgbClr val="C00000"/>
                </a:solidFill>
              </a:rPr>
            </a:br>
            <a:r>
              <a:rPr lang="ru-RU" sz="2800" dirty="0" smtClean="0"/>
              <a:t>Анализ ситуации, выявленные причины, принятые решения (повышение квалификации, изменение функционала в рамках работы ПК, исключение из ПК, иное); </a:t>
            </a:r>
            <a:r>
              <a:rPr lang="ru-RU" sz="2800" i="1" dirty="0" smtClean="0"/>
              <a:t>Пример1.</a:t>
            </a:r>
            <a:r>
              <a:rPr lang="ru-RU" sz="2800" dirty="0" smtClean="0"/>
              <a:t/>
            </a:r>
            <a:br>
              <a:rPr lang="ru-RU" sz="2800" dirty="0" smtClean="0"/>
            </a:br>
            <a:endParaRPr lang="ru-RU" sz="2800" b="1" dirty="0">
              <a:solidFill>
                <a:srgbClr val="C00000"/>
              </a:solidFill>
            </a:endParaRPr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214282" y="3500438"/>
          <a:ext cx="8229606" cy="3114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57214"/>
                <a:gridCol w="418444"/>
                <a:gridCol w="587829"/>
                <a:gridCol w="587829"/>
                <a:gridCol w="587829"/>
                <a:gridCol w="587829"/>
                <a:gridCol w="587829"/>
                <a:gridCol w="587829"/>
                <a:gridCol w="587829"/>
                <a:gridCol w="587829"/>
                <a:gridCol w="587829"/>
                <a:gridCol w="587829"/>
                <a:gridCol w="587829"/>
                <a:gridCol w="587829"/>
              </a:tblGrid>
              <a:tr h="125729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571500" algn="l"/>
                        </a:tabLst>
                      </a:pPr>
                      <a:r>
                        <a:rPr lang="ru-RU" sz="1800" b="1" dirty="0">
                          <a:latin typeface="Times New Roman"/>
                          <a:ea typeface="Times New Roman"/>
                          <a:cs typeface="Times New Roman"/>
                        </a:rPr>
                        <a:t>№ позиции оценивания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571500" algn="l"/>
                        </a:tabLst>
                      </a:pPr>
                      <a:r>
                        <a:rPr lang="ru-RU" sz="1800" b="1" dirty="0"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571500" algn="l"/>
                        </a:tabLst>
                      </a:pPr>
                      <a:r>
                        <a:rPr lang="ru-RU" sz="1800" b="1" dirty="0"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571500" algn="l"/>
                        </a:tabLst>
                      </a:pPr>
                      <a:r>
                        <a:rPr lang="ru-RU" sz="1800" b="1" dirty="0">
                          <a:latin typeface="Times New Roman"/>
                          <a:ea typeface="Times New Roman"/>
                          <a:cs typeface="Times New Roman"/>
                        </a:rPr>
                        <a:t>3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571500" algn="l"/>
                        </a:tabLst>
                      </a:pPr>
                      <a:r>
                        <a:rPr lang="ru-RU" sz="1800" b="1" dirty="0">
                          <a:latin typeface="Times New Roman"/>
                          <a:ea typeface="Times New Roman"/>
                          <a:cs typeface="Times New Roman"/>
                        </a:rPr>
                        <a:t>4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571500" algn="l"/>
                        </a:tabLst>
                      </a:pPr>
                      <a:r>
                        <a:rPr lang="ru-RU" sz="1800" b="1" dirty="0">
                          <a:latin typeface="Times New Roman"/>
                          <a:ea typeface="Times New Roman"/>
                          <a:cs typeface="Times New Roman"/>
                        </a:rPr>
                        <a:t>5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571500" algn="l"/>
                        </a:tabLst>
                      </a:pPr>
                      <a:r>
                        <a:rPr lang="ru-RU" sz="1800" b="1" dirty="0">
                          <a:latin typeface="Times New Roman"/>
                          <a:ea typeface="Times New Roman"/>
                          <a:cs typeface="Times New Roman"/>
                        </a:rPr>
                        <a:t>6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571500" algn="l"/>
                        </a:tabLst>
                      </a:pPr>
                      <a:r>
                        <a:rPr lang="ru-RU" sz="1800" b="1" dirty="0">
                          <a:latin typeface="Times New Roman"/>
                          <a:ea typeface="Times New Roman"/>
                          <a:cs typeface="Times New Roman"/>
                        </a:rPr>
                        <a:t>7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571500" algn="l"/>
                        </a:tabLst>
                      </a:pPr>
                      <a:r>
                        <a:rPr lang="ru-RU" sz="1800" b="1" dirty="0">
                          <a:latin typeface="Times New Roman"/>
                          <a:ea typeface="Times New Roman"/>
                          <a:cs typeface="Times New Roman"/>
                        </a:rPr>
                        <a:t>8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571500" algn="l"/>
                        </a:tabLst>
                      </a:pPr>
                      <a:r>
                        <a:rPr lang="ru-RU" sz="1800" b="1" dirty="0">
                          <a:latin typeface="Times New Roman"/>
                          <a:ea typeface="Times New Roman"/>
                          <a:cs typeface="Times New Roman"/>
                        </a:rPr>
                        <a:t>9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571500" algn="l"/>
                        </a:tabLst>
                      </a:pPr>
                      <a:r>
                        <a:rPr lang="ru-RU" sz="1800" b="1" dirty="0">
                          <a:latin typeface="Times New Roman"/>
                          <a:ea typeface="Times New Roman"/>
                          <a:cs typeface="Times New Roman"/>
                        </a:rPr>
                        <a:t>10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571500" algn="l"/>
                        </a:tabLst>
                      </a:pPr>
                      <a:r>
                        <a:rPr lang="ru-RU" sz="1800" b="1" dirty="0">
                          <a:latin typeface="Times New Roman"/>
                          <a:ea typeface="Times New Roman"/>
                          <a:cs typeface="Times New Roman"/>
                        </a:rPr>
                        <a:t>11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571500" algn="l"/>
                        </a:tabLst>
                      </a:pPr>
                      <a:r>
                        <a:rPr lang="ru-RU" sz="1800" b="1" dirty="0">
                          <a:latin typeface="Times New Roman"/>
                          <a:ea typeface="Times New Roman"/>
                          <a:cs typeface="Times New Roman"/>
                        </a:rPr>
                        <a:t>12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571500" algn="l"/>
                        </a:tabLst>
                      </a:pPr>
                      <a:r>
                        <a:rPr lang="ru-RU" sz="1800" b="1" dirty="0">
                          <a:latin typeface="Times New Roman"/>
                          <a:ea typeface="Times New Roman"/>
                          <a:cs typeface="Times New Roman"/>
                        </a:rPr>
                        <a:t>Сумма баллов</a:t>
                      </a:r>
                    </a:p>
                  </a:txBody>
                  <a:tcPr marL="68580" marR="68580" marT="0" marB="0" anchor="ctr"/>
                </a:tc>
              </a:tr>
              <a:tr h="37084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571500" algn="l"/>
                        </a:tabLst>
                      </a:pPr>
                      <a:r>
                        <a:rPr lang="ru-RU" sz="1800" b="1">
                          <a:latin typeface="Times New Roman"/>
                          <a:ea typeface="Times New Roman"/>
                          <a:cs typeface="Times New Roman"/>
                        </a:rPr>
                        <a:t>Эксперт 1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571500" algn="l"/>
                        </a:tabLst>
                      </a:pPr>
                      <a:r>
                        <a:rPr lang="ru-RU" sz="1800" b="1">
                          <a:latin typeface="Times New Roman"/>
                          <a:ea typeface="Times New Roman"/>
                          <a:cs typeface="Times New Roman"/>
                        </a:rPr>
                        <a:t>0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571500" algn="l"/>
                        </a:tabLst>
                      </a:pPr>
                      <a:r>
                        <a:rPr lang="ru-RU" sz="1800" b="1"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571500" algn="l"/>
                        </a:tabLst>
                      </a:pPr>
                      <a:r>
                        <a:rPr lang="ru-RU" sz="1800" b="1">
                          <a:latin typeface="Times New Roman"/>
                          <a:ea typeface="Times New Roman"/>
                          <a:cs typeface="Times New Roman"/>
                        </a:rPr>
                        <a:t>0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571500" algn="l"/>
                        </a:tabLst>
                      </a:pPr>
                      <a:r>
                        <a:rPr lang="ru-RU" sz="1800" b="1">
                          <a:latin typeface="Times New Roman"/>
                          <a:ea typeface="Times New Roman"/>
                          <a:cs typeface="Times New Roman"/>
                        </a:rPr>
                        <a:t>0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571500" algn="l"/>
                        </a:tabLst>
                      </a:pPr>
                      <a:r>
                        <a:rPr lang="ru-RU" sz="1800" b="1"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571500" algn="l"/>
                        </a:tabLst>
                      </a:pPr>
                      <a:r>
                        <a:rPr lang="ru-RU" sz="1800" b="1"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571500" algn="l"/>
                        </a:tabLst>
                      </a:pPr>
                      <a:r>
                        <a:rPr lang="ru-RU" sz="1800" b="1"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571500" algn="l"/>
                        </a:tabLst>
                      </a:pPr>
                      <a:r>
                        <a:rPr lang="en-US" sz="1800" b="1">
                          <a:latin typeface="Times New Roman"/>
                          <a:ea typeface="Times New Roman"/>
                          <a:cs typeface="Times New Roman"/>
                        </a:rPr>
                        <a:t>0</a:t>
                      </a:r>
                      <a:endParaRPr lang="ru-RU" sz="1800" b="1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571500" algn="l"/>
                        </a:tabLst>
                      </a:pPr>
                      <a:r>
                        <a:rPr lang="en-US" sz="1800" b="1">
                          <a:latin typeface="Times New Roman"/>
                          <a:ea typeface="Times New Roman"/>
                          <a:cs typeface="Times New Roman"/>
                        </a:rPr>
                        <a:t>0</a:t>
                      </a:r>
                      <a:endParaRPr lang="ru-RU" sz="1800" b="1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571500" algn="l"/>
                        </a:tabLst>
                      </a:pPr>
                      <a:r>
                        <a:rPr lang="en-US" sz="1800" b="1">
                          <a:latin typeface="Times New Roman"/>
                          <a:ea typeface="Times New Roman"/>
                          <a:cs typeface="Times New Roman"/>
                        </a:rPr>
                        <a:t>0</a:t>
                      </a:r>
                      <a:endParaRPr lang="ru-RU" sz="1800" b="1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571500" algn="l"/>
                        </a:tabLst>
                      </a:pPr>
                      <a:r>
                        <a:rPr lang="en-US" sz="1800" b="1"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  <a:endParaRPr lang="ru-RU" sz="1800" b="1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571500" algn="l"/>
                        </a:tabLst>
                      </a:pPr>
                      <a:r>
                        <a:rPr lang="en-US" sz="1800" b="1" dirty="0"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  <a:endParaRPr lang="ru-RU" sz="1800" b="1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571500" algn="l"/>
                        </a:tabLst>
                      </a:pPr>
                      <a:r>
                        <a:rPr lang="ru-RU" sz="1800" b="1" dirty="0">
                          <a:latin typeface="Times New Roman"/>
                          <a:ea typeface="Times New Roman"/>
                          <a:cs typeface="Times New Roman"/>
                        </a:rPr>
                        <a:t>6</a:t>
                      </a:r>
                    </a:p>
                  </a:txBody>
                  <a:tcPr marL="68580" marR="68580" marT="0" marB="0" anchor="ctr"/>
                </a:tc>
              </a:tr>
              <a:tr h="37084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571500" algn="l"/>
                        </a:tabLst>
                      </a:pPr>
                      <a:r>
                        <a:rPr lang="ru-RU" sz="1800" b="1">
                          <a:latin typeface="Times New Roman"/>
                          <a:ea typeface="Times New Roman"/>
                          <a:cs typeface="Times New Roman"/>
                        </a:rPr>
                        <a:t>Эксперт 2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571500" algn="l"/>
                        </a:tabLst>
                      </a:pPr>
                      <a:r>
                        <a:rPr lang="en-US" sz="1800" b="1"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  <a:endParaRPr lang="ru-RU" sz="1800" b="1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571500" algn="l"/>
                        </a:tabLst>
                      </a:pPr>
                      <a:r>
                        <a:rPr lang="ru-RU" sz="1800" b="1">
                          <a:latin typeface="Times New Roman"/>
                          <a:ea typeface="Times New Roman"/>
                          <a:cs typeface="Times New Roman"/>
                        </a:rPr>
                        <a:t>3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571500" algn="l"/>
                        </a:tabLst>
                      </a:pPr>
                      <a:r>
                        <a:rPr lang="en-US" sz="1800" b="1"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  <a:endParaRPr lang="ru-RU" sz="1800" b="1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571500" algn="l"/>
                        </a:tabLst>
                      </a:pPr>
                      <a:r>
                        <a:rPr lang="en-US" sz="1800" b="1"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  <a:endParaRPr lang="ru-RU" sz="1800" b="1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571500" algn="l"/>
                        </a:tabLst>
                      </a:pPr>
                      <a:r>
                        <a:rPr lang="ru-RU" sz="1800" b="1">
                          <a:latin typeface="Times New Roman"/>
                          <a:ea typeface="Times New Roman"/>
                          <a:cs typeface="Times New Roman"/>
                        </a:rPr>
                        <a:t>3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571500" algn="l"/>
                        </a:tabLst>
                      </a:pPr>
                      <a:r>
                        <a:rPr lang="en-US" sz="1800" b="1"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  <a:endParaRPr lang="ru-RU" sz="1800" b="1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571500" algn="l"/>
                        </a:tabLst>
                      </a:pPr>
                      <a:r>
                        <a:rPr lang="ru-RU" sz="1800" b="1"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571500" algn="l"/>
                        </a:tabLst>
                      </a:pPr>
                      <a:r>
                        <a:rPr lang="en-US" sz="1800" b="1"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  <a:endParaRPr lang="ru-RU" sz="1800" b="1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571500" algn="l"/>
                        </a:tabLst>
                      </a:pPr>
                      <a:r>
                        <a:rPr lang="en-US" sz="1800" b="1"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  <a:endParaRPr lang="ru-RU" sz="1800" b="1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571500" algn="l"/>
                        </a:tabLst>
                      </a:pPr>
                      <a:r>
                        <a:rPr lang="en-US" sz="1800" b="1"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  <a:endParaRPr lang="ru-RU" sz="1800" b="1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571500" algn="l"/>
                        </a:tabLst>
                      </a:pPr>
                      <a:r>
                        <a:rPr lang="en-US" sz="1800" b="1">
                          <a:latin typeface="Times New Roman"/>
                          <a:ea typeface="Times New Roman"/>
                          <a:cs typeface="Times New Roman"/>
                        </a:rPr>
                        <a:t>0</a:t>
                      </a:r>
                      <a:endParaRPr lang="ru-RU" sz="1800" b="1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571500" algn="l"/>
                        </a:tabLst>
                      </a:pPr>
                      <a:r>
                        <a:rPr lang="en-US" sz="1800" b="1">
                          <a:latin typeface="Times New Roman"/>
                          <a:ea typeface="Times New Roman"/>
                          <a:cs typeface="Times New Roman"/>
                        </a:rPr>
                        <a:t>0</a:t>
                      </a:r>
                      <a:endParaRPr lang="ru-RU" sz="1800" b="1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571500" algn="l"/>
                        </a:tabLst>
                      </a:pPr>
                      <a:r>
                        <a:rPr lang="ru-RU" sz="1800" b="1" dirty="0">
                          <a:latin typeface="Times New Roman"/>
                          <a:ea typeface="Times New Roman"/>
                          <a:cs typeface="Times New Roman"/>
                        </a:rPr>
                        <a:t>17</a:t>
                      </a:r>
                    </a:p>
                  </a:txBody>
                  <a:tcPr marL="68580" marR="68580" marT="0" marB="0" anchor="ctr"/>
                </a:tc>
              </a:tr>
              <a:tr h="370840">
                <a:tc>
                  <a:txBody>
                    <a:bodyPr/>
                    <a:lstStyle/>
                    <a:p>
                      <a:endParaRPr lang="ru-RU" sz="1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800" b="1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800" b="1" dirty="0" smtClean="0">
                <a:solidFill>
                  <a:srgbClr val="C00000"/>
                </a:solidFill>
              </a:rPr>
              <a:t>Случаи существенной разницы между суммой баллов первого и второго экспертов</a:t>
            </a:r>
            <a:endParaRPr lang="ru-RU" sz="28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В приведенном примере  1 разница между суммами баллов, выставленных экспертами, составляет 17-6 = 11 баллов. Ситуация свидетельствует о явном рассогласовании в работе экспертов ПК. Необходимо выявить системность данной ситуации для каждого из экспертов пары, причины.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71472" y="285728"/>
            <a:ext cx="8229600" cy="1143000"/>
          </a:xfrm>
        </p:spPr>
        <p:txBody>
          <a:bodyPr>
            <a:normAutofit/>
          </a:bodyPr>
          <a:lstStyle/>
          <a:p>
            <a:r>
              <a:rPr lang="ru-RU" sz="2800" b="1" dirty="0" smtClean="0">
                <a:solidFill>
                  <a:srgbClr val="C00000"/>
                </a:solidFill>
              </a:rPr>
              <a:t>Случаи существенной разницы в баллах, выставленных за каждую позицию оценивания</a:t>
            </a:r>
            <a:endParaRPr lang="ru-RU" sz="2800" b="1" dirty="0">
              <a:solidFill>
                <a:srgbClr val="C0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анализ ситуации, выявленные причины, принятые решения (повышение квалификации, изменение функционала в рамках работы ПК, исключение из ПК, иное);</a:t>
            </a:r>
          </a:p>
          <a:p>
            <a:r>
              <a:rPr lang="ru-RU" i="1" dirty="0" smtClean="0"/>
              <a:t>Пример 2.</a:t>
            </a:r>
            <a:endParaRPr lang="ru-RU" dirty="0" smtClean="0"/>
          </a:p>
          <a:p>
            <a:endParaRPr lang="ru-RU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214290"/>
            <a:ext cx="8229600" cy="1214438"/>
          </a:xfrm>
        </p:spPr>
        <p:txBody>
          <a:bodyPr>
            <a:normAutofit/>
          </a:bodyPr>
          <a:lstStyle/>
          <a:p>
            <a:r>
              <a:rPr lang="ru-RU" sz="2800" b="1" dirty="0" smtClean="0">
                <a:solidFill>
                  <a:schemeClr val="accent2"/>
                </a:solidFill>
              </a:rPr>
              <a:t>Случаи существенной разницы в баллах, выставленных за каждую позицию оценивания</a:t>
            </a:r>
            <a:endParaRPr lang="ru-RU" sz="2800" b="1" dirty="0">
              <a:solidFill>
                <a:schemeClr val="accent2"/>
              </a:solidFill>
            </a:endParaRPr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428598" y="1600200"/>
          <a:ext cx="8258208" cy="347187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31532"/>
                <a:gridCol w="430118"/>
                <a:gridCol w="507966"/>
                <a:gridCol w="589872"/>
                <a:gridCol w="589872"/>
                <a:gridCol w="589872"/>
                <a:gridCol w="589872"/>
                <a:gridCol w="589872"/>
                <a:gridCol w="589872"/>
                <a:gridCol w="589872"/>
                <a:gridCol w="589872"/>
                <a:gridCol w="589872"/>
                <a:gridCol w="589872"/>
                <a:gridCol w="589872"/>
              </a:tblGrid>
              <a:tr h="157812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571500" algn="l"/>
                        </a:tabLst>
                      </a:pPr>
                      <a:r>
                        <a:rPr lang="ru-RU" sz="1600" b="1" dirty="0">
                          <a:latin typeface="Times New Roman"/>
                          <a:ea typeface="Times New Roman"/>
                          <a:cs typeface="Times New Roman"/>
                        </a:rPr>
                        <a:t>№ позиции оценивания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571500" algn="l"/>
                        </a:tabLst>
                      </a:pPr>
                      <a:r>
                        <a:rPr lang="ru-RU" sz="1600" b="1" dirty="0"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571500" algn="l"/>
                        </a:tabLst>
                      </a:pPr>
                      <a:r>
                        <a:rPr lang="ru-RU" sz="1600" b="1" dirty="0"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571500" algn="l"/>
                        </a:tabLst>
                      </a:pPr>
                      <a:r>
                        <a:rPr lang="ru-RU" sz="1600" b="1" dirty="0">
                          <a:latin typeface="Times New Roman"/>
                          <a:ea typeface="Times New Roman"/>
                          <a:cs typeface="Times New Roman"/>
                        </a:rPr>
                        <a:t>3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571500" algn="l"/>
                        </a:tabLst>
                      </a:pPr>
                      <a:r>
                        <a:rPr lang="ru-RU" sz="1600" b="1" dirty="0">
                          <a:latin typeface="Times New Roman"/>
                          <a:ea typeface="Times New Roman"/>
                          <a:cs typeface="Times New Roman"/>
                        </a:rPr>
                        <a:t>4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571500" algn="l"/>
                        </a:tabLst>
                      </a:pPr>
                      <a:r>
                        <a:rPr lang="ru-RU" sz="1600" b="1">
                          <a:latin typeface="Times New Roman"/>
                          <a:ea typeface="Times New Roman"/>
                          <a:cs typeface="Times New Roman"/>
                        </a:rPr>
                        <a:t>5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571500" algn="l"/>
                        </a:tabLst>
                      </a:pPr>
                      <a:r>
                        <a:rPr lang="ru-RU" sz="1600" b="1">
                          <a:latin typeface="Times New Roman"/>
                          <a:ea typeface="Times New Roman"/>
                          <a:cs typeface="Times New Roman"/>
                        </a:rPr>
                        <a:t>6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571500" algn="l"/>
                        </a:tabLst>
                      </a:pPr>
                      <a:r>
                        <a:rPr lang="ru-RU" sz="1600" b="1">
                          <a:latin typeface="Times New Roman"/>
                          <a:ea typeface="Times New Roman"/>
                          <a:cs typeface="Times New Roman"/>
                        </a:rPr>
                        <a:t>7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571500" algn="l"/>
                        </a:tabLst>
                      </a:pPr>
                      <a:r>
                        <a:rPr lang="ru-RU" sz="1600" b="1">
                          <a:latin typeface="Times New Roman"/>
                          <a:ea typeface="Times New Roman"/>
                          <a:cs typeface="Times New Roman"/>
                        </a:rPr>
                        <a:t>8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571500" algn="l"/>
                        </a:tabLst>
                      </a:pPr>
                      <a:r>
                        <a:rPr lang="ru-RU" sz="1600" b="1">
                          <a:latin typeface="Times New Roman"/>
                          <a:ea typeface="Times New Roman"/>
                          <a:cs typeface="Times New Roman"/>
                        </a:rPr>
                        <a:t>9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571500" algn="l"/>
                        </a:tabLst>
                      </a:pPr>
                      <a:r>
                        <a:rPr lang="ru-RU" sz="1600" b="1">
                          <a:latin typeface="Times New Roman"/>
                          <a:ea typeface="Times New Roman"/>
                          <a:cs typeface="Times New Roman"/>
                        </a:rPr>
                        <a:t>10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571500" algn="l"/>
                        </a:tabLst>
                      </a:pPr>
                      <a:r>
                        <a:rPr lang="ru-RU" sz="1600" b="1">
                          <a:latin typeface="Times New Roman"/>
                          <a:ea typeface="Times New Roman"/>
                          <a:cs typeface="Times New Roman"/>
                        </a:rPr>
                        <a:t>11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571500" algn="l"/>
                        </a:tabLst>
                      </a:pPr>
                      <a:r>
                        <a:rPr lang="ru-RU" sz="1600" b="1">
                          <a:latin typeface="Times New Roman"/>
                          <a:ea typeface="Times New Roman"/>
                          <a:cs typeface="Times New Roman"/>
                        </a:rPr>
                        <a:t>12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571500" algn="l"/>
                        </a:tabLst>
                      </a:pPr>
                      <a:r>
                        <a:rPr lang="ru-RU" sz="1600" b="1" dirty="0">
                          <a:latin typeface="Times New Roman"/>
                          <a:ea typeface="Times New Roman"/>
                          <a:cs typeface="Times New Roman"/>
                        </a:rPr>
                        <a:t>Сумма баллов</a:t>
                      </a:r>
                    </a:p>
                  </a:txBody>
                  <a:tcPr marL="68580" marR="68580" marT="0" marB="0" anchor="ctr"/>
                </a:tc>
              </a:tr>
              <a:tr h="63125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571500" algn="l"/>
                        </a:tabLst>
                      </a:pPr>
                      <a:r>
                        <a:rPr lang="ru-RU" sz="1600" b="1" dirty="0">
                          <a:latin typeface="Times New Roman"/>
                          <a:ea typeface="Times New Roman"/>
                          <a:cs typeface="Times New Roman"/>
                        </a:rPr>
                        <a:t>Эксперт 1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571500" algn="l"/>
                        </a:tabLst>
                      </a:pPr>
                      <a:r>
                        <a:rPr lang="ru-RU" sz="1600" b="1">
                          <a:latin typeface="Times New Roman"/>
                          <a:ea typeface="Times New Roman"/>
                          <a:cs typeface="Times New Roman"/>
                        </a:rPr>
                        <a:t>0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571500" algn="l"/>
                        </a:tabLst>
                      </a:pPr>
                      <a:r>
                        <a:rPr lang="ru-RU" sz="1600" b="1"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571500" algn="l"/>
                        </a:tabLst>
                      </a:pPr>
                      <a:r>
                        <a:rPr lang="ru-RU" sz="1600" b="1" dirty="0">
                          <a:latin typeface="Times New Roman"/>
                          <a:ea typeface="Times New Roman"/>
                          <a:cs typeface="Times New Roman"/>
                        </a:rPr>
                        <a:t>0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571500" algn="l"/>
                        </a:tabLst>
                      </a:pPr>
                      <a:r>
                        <a:rPr lang="ru-RU" sz="1600" b="1" dirty="0">
                          <a:latin typeface="Times New Roman"/>
                          <a:ea typeface="Times New Roman"/>
                          <a:cs typeface="Times New Roman"/>
                        </a:rPr>
                        <a:t>0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571500" algn="l"/>
                        </a:tabLst>
                      </a:pPr>
                      <a:r>
                        <a:rPr lang="ru-RU" sz="1600" b="1" dirty="0">
                          <a:latin typeface="Times New Roman"/>
                          <a:ea typeface="Times New Roman"/>
                          <a:cs typeface="Times New Roman"/>
                        </a:rPr>
                        <a:t>3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571500" algn="l"/>
                        </a:tabLst>
                      </a:pPr>
                      <a:r>
                        <a:rPr lang="en-US" sz="1600" b="1" dirty="0">
                          <a:latin typeface="Times New Roman"/>
                          <a:ea typeface="Times New Roman"/>
                          <a:cs typeface="Times New Roman"/>
                        </a:rPr>
                        <a:t>3</a:t>
                      </a:r>
                      <a:endParaRPr lang="ru-RU" sz="1600" b="1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571500" algn="l"/>
                        </a:tabLst>
                      </a:pPr>
                      <a:r>
                        <a:rPr lang="en-US" sz="1600" b="1"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  <a:endParaRPr lang="ru-RU" sz="1600" b="1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571500" algn="l"/>
                        </a:tabLst>
                      </a:pPr>
                      <a:r>
                        <a:rPr lang="en-US" sz="1600" b="1">
                          <a:latin typeface="Times New Roman"/>
                          <a:ea typeface="Times New Roman"/>
                          <a:cs typeface="Times New Roman"/>
                        </a:rPr>
                        <a:t>0</a:t>
                      </a:r>
                      <a:endParaRPr lang="ru-RU" sz="1600" b="1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571500" algn="l"/>
                        </a:tabLst>
                      </a:pPr>
                      <a:r>
                        <a:rPr lang="en-US" sz="1600" b="1">
                          <a:latin typeface="Times New Roman"/>
                          <a:ea typeface="Times New Roman"/>
                          <a:cs typeface="Times New Roman"/>
                        </a:rPr>
                        <a:t>0</a:t>
                      </a:r>
                      <a:endParaRPr lang="ru-RU" sz="1600" b="1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571500" algn="l"/>
                        </a:tabLst>
                      </a:pPr>
                      <a:r>
                        <a:rPr lang="en-US" sz="1600" b="1">
                          <a:latin typeface="Times New Roman"/>
                          <a:ea typeface="Times New Roman"/>
                          <a:cs typeface="Times New Roman"/>
                        </a:rPr>
                        <a:t>0</a:t>
                      </a:r>
                      <a:endParaRPr lang="ru-RU" sz="1600" b="1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571500" algn="l"/>
                        </a:tabLst>
                      </a:pPr>
                      <a:r>
                        <a:rPr lang="en-US" sz="1600" b="1"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  <a:endParaRPr lang="ru-RU" sz="1600" b="1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571500" algn="l"/>
                        </a:tabLst>
                      </a:pPr>
                      <a:r>
                        <a:rPr lang="en-US" sz="1600" b="1"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  <a:endParaRPr lang="ru-RU" sz="1600" b="1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571500" algn="l"/>
                        </a:tabLst>
                      </a:pPr>
                      <a:r>
                        <a:rPr lang="ru-RU" sz="1600" b="1" dirty="0">
                          <a:latin typeface="Times New Roman"/>
                          <a:ea typeface="Times New Roman"/>
                          <a:cs typeface="Times New Roman"/>
                        </a:rPr>
                        <a:t>11</a:t>
                      </a:r>
                    </a:p>
                  </a:txBody>
                  <a:tcPr marL="68580" marR="68580" marT="0" marB="0" anchor="ctr"/>
                </a:tc>
              </a:tr>
              <a:tr h="63125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571500" algn="l"/>
                        </a:tabLst>
                      </a:pPr>
                      <a:r>
                        <a:rPr lang="ru-RU" sz="1600" b="1" dirty="0">
                          <a:latin typeface="Times New Roman"/>
                          <a:ea typeface="Times New Roman"/>
                          <a:cs typeface="Times New Roman"/>
                        </a:rPr>
                        <a:t>Эксперт 2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571500" algn="l"/>
                        </a:tabLst>
                      </a:pPr>
                      <a:r>
                        <a:rPr lang="en-US" sz="1600" b="1"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  <a:endParaRPr lang="ru-RU" sz="1600" b="1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571500" algn="l"/>
                        </a:tabLst>
                      </a:pPr>
                      <a:r>
                        <a:rPr lang="en-US" sz="1600" b="1">
                          <a:latin typeface="Times New Roman"/>
                          <a:ea typeface="Times New Roman"/>
                          <a:cs typeface="Times New Roman"/>
                        </a:rPr>
                        <a:t>0</a:t>
                      </a:r>
                      <a:endParaRPr lang="ru-RU" sz="1600" b="1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571500" algn="l"/>
                        </a:tabLst>
                      </a:pPr>
                      <a:r>
                        <a:rPr lang="en-US" sz="1600" b="1"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  <a:endParaRPr lang="ru-RU" sz="1600" b="1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571500" algn="l"/>
                        </a:tabLst>
                      </a:pPr>
                      <a:r>
                        <a:rPr lang="en-US" sz="1600" b="1"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  <a:endParaRPr lang="ru-RU" sz="1600" b="1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571500" algn="l"/>
                        </a:tabLst>
                      </a:pPr>
                      <a:r>
                        <a:rPr lang="en-US" sz="1600" b="1" dirty="0"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  <a:endParaRPr lang="ru-RU" sz="1600" b="1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571500" algn="l"/>
                        </a:tabLst>
                      </a:pPr>
                      <a:r>
                        <a:rPr lang="en-US" sz="1600" b="1" dirty="0"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  <a:endParaRPr lang="ru-RU" sz="1600" b="1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571500" algn="l"/>
                        </a:tabLst>
                      </a:pPr>
                      <a:r>
                        <a:rPr lang="en-US" sz="1600" b="1" dirty="0"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  <a:endParaRPr lang="ru-RU" sz="1600" b="1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571500" algn="l"/>
                        </a:tabLst>
                      </a:pPr>
                      <a:r>
                        <a:rPr lang="en-US" sz="1600" b="1" dirty="0"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  <a:endParaRPr lang="ru-RU" sz="1600" b="1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571500" algn="l"/>
                        </a:tabLst>
                      </a:pPr>
                      <a:r>
                        <a:rPr lang="en-US" sz="1600" b="1"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  <a:endParaRPr lang="ru-RU" sz="1600" b="1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571500" algn="l"/>
                        </a:tabLst>
                      </a:pPr>
                      <a:r>
                        <a:rPr lang="en-US" sz="1600" b="1"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  <a:endParaRPr lang="ru-RU" sz="1600" b="1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571500" algn="l"/>
                        </a:tabLst>
                      </a:pPr>
                      <a:r>
                        <a:rPr lang="en-US" sz="1600" b="1">
                          <a:latin typeface="Times New Roman"/>
                          <a:ea typeface="Times New Roman"/>
                          <a:cs typeface="Times New Roman"/>
                        </a:rPr>
                        <a:t>0</a:t>
                      </a:r>
                      <a:endParaRPr lang="ru-RU" sz="1600" b="1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571500" algn="l"/>
                        </a:tabLst>
                      </a:pPr>
                      <a:r>
                        <a:rPr lang="en-US" sz="1600" b="1">
                          <a:latin typeface="Times New Roman"/>
                          <a:ea typeface="Times New Roman"/>
                          <a:cs typeface="Times New Roman"/>
                        </a:rPr>
                        <a:t>0</a:t>
                      </a:r>
                      <a:endParaRPr lang="ru-RU" sz="1600" b="1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571500" algn="l"/>
                        </a:tabLst>
                      </a:pPr>
                      <a:r>
                        <a:rPr lang="ru-RU" sz="1600" b="1" dirty="0">
                          <a:latin typeface="Times New Roman"/>
                          <a:ea typeface="Times New Roman"/>
                          <a:cs typeface="Times New Roman"/>
                        </a:rPr>
                        <a:t>11</a:t>
                      </a:r>
                    </a:p>
                  </a:txBody>
                  <a:tcPr marL="68580" marR="68580" marT="0" marB="0" anchor="ctr"/>
                </a:tc>
              </a:tr>
              <a:tr h="63125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571500" algn="l"/>
                        </a:tabLst>
                      </a:pPr>
                      <a:r>
                        <a:rPr lang="ru-RU" sz="1600" b="1">
                          <a:latin typeface="Times New Roman"/>
                          <a:ea typeface="Times New Roman"/>
                          <a:cs typeface="Times New Roman"/>
                        </a:rPr>
                        <a:t>Эксперт 3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571500" algn="l"/>
                        </a:tabLst>
                      </a:pPr>
                      <a:r>
                        <a:rPr lang="ru-RU" sz="1600" b="1">
                          <a:latin typeface="Times New Roman"/>
                          <a:ea typeface="Times New Roman"/>
                          <a:cs typeface="Times New Roman"/>
                        </a:rPr>
                        <a:t>0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571500" algn="l"/>
                        </a:tabLst>
                      </a:pPr>
                      <a:r>
                        <a:rPr lang="ru-RU" sz="1600" b="1"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571500" algn="l"/>
                        </a:tabLst>
                      </a:pPr>
                      <a:r>
                        <a:rPr lang="ru-RU" sz="1600" b="1">
                          <a:latin typeface="Times New Roman"/>
                          <a:ea typeface="Times New Roman"/>
                          <a:cs typeface="Times New Roman"/>
                        </a:rPr>
                        <a:t>0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571500" algn="l"/>
                        </a:tabLst>
                      </a:pPr>
                      <a:r>
                        <a:rPr lang="ru-RU" sz="1600" b="1">
                          <a:latin typeface="Times New Roman"/>
                          <a:ea typeface="Times New Roman"/>
                          <a:cs typeface="Times New Roman"/>
                        </a:rPr>
                        <a:t>0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571500" algn="l"/>
                        </a:tabLst>
                      </a:pPr>
                      <a:r>
                        <a:rPr lang="ru-RU" sz="1600" b="1">
                          <a:latin typeface="Times New Roman"/>
                          <a:ea typeface="Times New Roman"/>
                          <a:cs typeface="Times New Roman"/>
                        </a:rPr>
                        <a:t>3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571500" algn="l"/>
                        </a:tabLst>
                      </a:pPr>
                      <a:r>
                        <a:rPr lang="ru-RU" sz="1600" b="1"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571500" algn="l"/>
                        </a:tabLst>
                      </a:pPr>
                      <a:r>
                        <a:rPr lang="ru-RU" sz="1600" b="1"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571500" algn="l"/>
                        </a:tabLst>
                      </a:pPr>
                      <a:r>
                        <a:rPr lang="ru-RU" sz="1600" b="1" dirty="0">
                          <a:latin typeface="Times New Roman"/>
                          <a:ea typeface="Times New Roman"/>
                          <a:cs typeface="Times New Roman"/>
                        </a:rPr>
                        <a:t>0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571500" algn="l"/>
                        </a:tabLst>
                      </a:pPr>
                      <a:r>
                        <a:rPr lang="ru-RU" sz="1600" b="1" dirty="0">
                          <a:latin typeface="Times New Roman"/>
                          <a:ea typeface="Times New Roman"/>
                          <a:cs typeface="Times New Roman"/>
                        </a:rPr>
                        <a:t>0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571500" algn="l"/>
                        </a:tabLst>
                      </a:pPr>
                      <a:r>
                        <a:rPr lang="ru-RU" sz="1600" b="1" dirty="0">
                          <a:latin typeface="Times New Roman"/>
                          <a:ea typeface="Times New Roman"/>
                          <a:cs typeface="Times New Roman"/>
                        </a:rPr>
                        <a:t>0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571500" algn="l"/>
                        </a:tabLst>
                      </a:pPr>
                      <a:r>
                        <a:rPr lang="ru-RU" sz="1600" b="1" dirty="0"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571500" algn="l"/>
                        </a:tabLst>
                      </a:pPr>
                      <a:r>
                        <a:rPr lang="ru-RU" sz="1600" b="1" dirty="0"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571500" algn="l"/>
                        </a:tabLst>
                      </a:pPr>
                      <a:r>
                        <a:rPr lang="ru-RU" sz="1600" b="1" dirty="0">
                          <a:latin typeface="Times New Roman"/>
                          <a:ea typeface="Times New Roman"/>
                          <a:cs typeface="Times New Roman"/>
                        </a:rPr>
                        <a:t>11</a:t>
                      </a:r>
                    </a:p>
                  </a:txBody>
                  <a:tcPr marL="68580" marR="68580" marT="0" marB="0" anchor="ctr"/>
                </a:tc>
              </a:tr>
            </a:tbl>
          </a:graphicData>
        </a:graphic>
      </p:graphicFrame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800" b="1" dirty="0" smtClean="0">
                <a:solidFill>
                  <a:schemeClr val="accent2"/>
                </a:solidFill>
              </a:rPr>
              <a:t>Случаи существенной разницы в баллах, выставленных за каждую позицию оценивания</a:t>
            </a:r>
            <a:endParaRPr lang="ru-RU" sz="28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ru-RU" dirty="0" smtClean="0"/>
              <a:t>В приведенном примере  №2 разницы между суммами баллов, выставленных экспертами, нет: все 3 эксперта выставили суммарно 11 баллов. Тем не менее, ситуация рассогласования в оценивании очевидна: Эксперт 2 выставил баллы, которые по каждой отдельной позиции оценивания отличаются от баллов, выставленных Экспертом 1 (16 баллов)  и Экспертом 3 (16 баллов). В отношении результатов оценивания Экспертом 1 и Экспертом 3 можно сказать, что эти результаты отличаются на 1 балл только по двум позициям оценивания из 12, что свидетельствует о поддержке этими экспертами единых подходов к оцениванию работ.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00042"/>
            <a:ext cx="8229600" cy="917596"/>
          </a:xfrm>
        </p:spPr>
        <p:txBody>
          <a:bodyPr>
            <a:normAutofit fontScale="90000"/>
          </a:bodyPr>
          <a:lstStyle/>
          <a:p>
            <a:r>
              <a:rPr lang="ru-RU" sz="3100" b="1" dirty="0" smtClean="0">
                <a:solidFill>
                  <a:schemeClr val="accent2"/>
                </a:solidFill>
              </a:rPr>
              <a:t>Случаи существенной разницы в баллах, выставленных за каждую позицию оценива</a:t>
            </a:r>
            <a:r>
              <a:rPr lang="ru-RU" sz="2800" b="1" dirty="0" smtClean="0">
                <a:solidFill>
                  <a:schemeClr val="accent2"/>
                </a:solidFill>
              </a:rPr>
              <a:t>ния</a:t>
            </a:r>
            <a:endParaRPr lang="ru-RU" sz="2800" b="1" dirty="0">
              <a:solidFill>
                <a:schemeClr val="accent2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анализ ситуации, выявленные причины, принятые решения (повышение квалификации, изменение функционала в рамках работы ПК, исключение из ПК, иное);</a:t>
            </a:r>
          </a:p>
          <a:p>
            <a:r>
              <a:rPr lang="ru-RU" i="1" dirty="0" smtClean="0"/>
              <a:t>Пример 3.</a:t>
            </a:r>
            <a:endParaRPr lang="ru-RU" dirty="0" smtClean="0"/>
          </a:p>
          <a:p>
            <a:endParaRPr lang="ru-RU" dirty="0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800" b="1" dirty="0" smtClean="0">
                <a:solidFill>
                  <a:schemeClr val="accent2"/>
                </a:solidFill>
              </a:rPr>
              <a:t>Случаи существенной разницы в баллах, выставленных за каждую позицию оценивания</a:t>
            </a:r>
            <a:endParaRPr lang="ru-RU" sz="2800" dirty="0"/>
          </a:p>
        </p:txBody>
      </p:sp>
      <p:graphicFrame>
        <p:nvGraphicFramePr>
          <p:cNvPr id="5" name="Содержимое 4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229606" cy="3911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00090"/>
                <a:gridCol w="275568"/>
                <a:gridCol w="587829"/>
                <a:gridCol w="587829"/>
                <a:gridCol w="587829"/>
                <a:gridCol w="587829"/>
                <a:gridCol w="587829"/>
                <a:gridCol w="587829"/>
                <a:gridCol w="587829"/>
                <a:gridCol w="587829"/>
                <a:gridCol w="587829"/>
                <a:gridCol w="587829"/>
                <a:gridCol w="489876"/>
                <a:gridCol w="685782"/>
              </a:tblGrid>
              <a:tr h="37084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571500" algn="l"/>
                        </a:tabLst>
                      </a:pPr>
                      <a:r>
                        <a:rPr lang="ru-RU" sz="1600" b="1" dirty="0">
                          <a:latin typeface="Times New Roman"/>
                          <a:ea typeface="Times New Roman"/>
                          <a:cs typeface="Times New Roman"/>
                        </a:rPr>
                        <a:t>№ позиции оценивания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571500" algn="l"/>
                        </a:tabLst>
                      </a:pPr>
                      <a:r>
                        <a:rPr lang="ru-RU" sz="1600" b="1" dirty="0"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571500" algn="l"/>
                        </a:tabLst>
                      </a:pPr>
                      <a:r>
                        <a:rPr lang="ru-RU" sz="1600" b="1" dirty="0"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571500" algn="l"/>
                        </a:tabLst>
                      </a:pPr>
                      <a:r>
                        <a:rPr lang="ru-RU" sz="1600" b="1" dirty="0">
                          <a:latin typeface="Times New Roman"/>
                          <a:ea typeface="Times New Roman"/>
                          <a:cs typeface="Times New Roman"/>
                        </a:rPr>
                        <a:t>3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571500" algn="l"/>
                        </a:tabLst>
                      </a:pPr>
                      <a:r>
                        <a:rPr lang="ru-RU" sz="1600" b="1" dirty="0">
                          <a:latin typeface="Times New Roman"/>
                          <a:ea typeface="Times New Roman"/>
                          <a:cs typeface="Times New Roman"/>
                        </a:rPr>
                        <a:t>4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571500" algn="l"/>
                        </a:tabLst>
                      </a:pPr>
                      <a:r>
                        <a:rPr lang="ru-RU" sz="1600" b="1" dirty="0">
                          <a:latin typeface="Times New Roman"/>
                          <a:ea typeface="Times New Roman"/>
                          <a:cs typeface="Times New Roman"/>
                        </a:rPr>
                        <a:t>5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571500" algn="l"/>
                        </a:tabLst>
                      </a:pPr>
                      <a:r>
                        <a:rPr lang="ru-RU" sz="1600" b="1">
                          <a:latin typeface="Times New Roman"/>
                          <a:ea typeface="Times New Roman"/>
                          <a:cs typeface="Times New Roman"/>
                        </a:rPr>
                        <a:t>6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571500" algn="l"/>
                        </a:tabLst>
                      </a:pPr>
                      <a:r>
                        <a:rPr lang="ru-RU" sz="1600" b="1">
                          <a:latin typeface="Times New Roman"/>
                          <a:ea typeface="Times New Roman"/>
                          <a:cs typeface="Times New Roman"/>
                        </a:rPr>
                        <a:t>7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571500" algn="l"/>
                        </a:tabLst>
                      </a:pPr>
                      <a:r>
                        <a:rPr lang="ru-RU" sz="1600" b="1">
                          <a:latin typeface="Times New Roman"/>
                          <a:ea typeface="Times New Roman"/>
                          <a:cs typeface="Times New Roman"/>
                        </a:rPr>
                        <a:t>8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571500" algn="l"/>
                        </a:tabLst>
                      </a:pPr>
                      <a:r>
                        <a:rPr lang="ru-RU" sz="1600" b="1">
                          <a:latin typeface="Times New Roman"/>
                          <a:ea typeface="Times New Roman"/>
                          <a:cs typeface="Times New Roman"/>
                        </a:rPr>
                        <a:t>9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571500" algn="l"/>
                        </a:tabLst>
                      </a:pPr>
                      <a:r>
                        <a:rPr lang="ru-RU" sz="1600" b="1">
                          <a:latin typeface="Times New Roman"/>
                          <a:ea typeface="Times New Roman"/>
                          <a:cs typeface="Times New Roman"/>
                        </a:rPr>
                        <a:t>10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571500" algn="l"/>
                        </a:tabLst>
                      </a:pPr>
                      <a:r>
                        <a:rPr lang="ru-RU" sz="1600" b="1">
                          <a:latin typeface="Times New Roman"/>
                          <a:ea typeface="Times New Roman"/>
                          <a:cs typeface="Times New Roman"/>
                        </a:rPr>
                        <a:t>11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571500" algn="l"/>
                        </a:tabLst>
                      </a:pPr>
                      <a:r>
                        <a:rPr lang="ru-RU" sz="1600" b="1">
                          <a:latin typeface="Times New Roman"/>
                          <a:ea typeface="Times New Roman"/>
                          <a:cs typeface="Times New Roman"/>
                        </a:rPr>
                        <a:t>12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571500" algn="l"/>
                        </a:tabLst>
                      </a:pPr>
                      <a:r>
                        <a:rPr lang="ru-RU" sz="1600" b="1" dirty="0">
                          <a:latin typeface="Times New Roman"/>
                          <a:ea typeface="Times New Roman"/>
                          <a:cs typeface="Times New Roman"/>
                        </a:rPr>
                        <a:t>Сумма баллов</a:t>
                      </a:r>
                    </a:p>
                  </a:txBody>
                  <a:tcPr marL="68580" marR="68580" marT="0" marB="0" anchor="ctr"/>
                </a:tc>
              </a:tr>
              <a:tr h="37084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571500" algn="l"/>
                        </a:tabLst>
                      </a:pPr>
                      <a:r>
                        <a:rPr lang="ru-RU" sz="1600" b="1">
                          <a:latin typeface="Times New Roman"/>
                          <a:ea typeface="Times New Roman"/>
                          <a:cs typeface="Times New Roman"/>
                        </a:rPr>
                        <a:t>Эксперт 1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571500" algn="l"/>
                        </a:tabLst>
                      </a:pPr>
                      <a:r>
                        <a:rPr lang="ru-RU" sz="1600" b="1">
                          <a:latin typeface="Times New Roman"/>
                          <a:ea typeface="Times New Roman"/>
                          <a:cs typeface="Times New Roman"/>
                        </a:rPr>
                        <a:t>0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571500" algn="l"/>
                        </a:tabLst>
                      </a:pPr>
                      <a:r>
                        <a:rPr lang="ru-RU" sz="1600" b="1"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571500" algn="l"/>
                        </a:tabLst>
                      </a:pPr>
                      <a:r>
                        <a:rPr lang="ru-RU" sz="1600" b="1">
                          <a:latin typeface="Times New Roman"/>
                          <a:ea typeface="Times New Roman"/>
                          <a:cs typeface="Times New Roman"/>
                        </a:rPr>
                        <a:t>0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571500" algn="l"/>
                        </a:tabLst>
                      </a:pPr>
                      <a:r>
                        <a:rPr lang="ru-RU" sz="1600" b="1">
                          <a:latin typeface="Times New Roman"/>
                          <a:ea typeface="Times New Roman"/>
                          <a:cs typeface="Times New Roman"/>
                        </a:rPr>
                        <a:t>0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571500" algn="l"/>
                        </a:tabLst>
                      </a:pPr>
                      <a:r>
                        <a:rPr lang="ru-RU" sz="1600" b="1">
                          <a:latin typeface="Times New Roman"/>
                          <a:ea typeface="Times New Roman"/>
                          <a:cs typeface="Times New Roman"/>
                        </a:rPr>
                        <a:t>3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571500" algn="l"/>
                        </a:tabLst>
                      </a:pPr>
                      <a:r>
                        <a:rPr lang="en-US" sz="1600" b="1" dirty="0">
                          <a:latin typeface="Times New Roman"/>
                          <a:ea typeface="Times New Roman"/>
                          <a:cs typeface="Times New Roman"/>
                        </a:rPr>
                        <a:t>3</a:t>
                      </a:r>
                      <a:endParaRPr lang="ru-RU" sz="1600" b="1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571500" algn="l"/>
                        </a:tabLst>
                      </a:pPr>
                      <a:r>
                        <a:rPr lang="en-US" sz="1600" b="1" dirty="0"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  <a:endParaRPr lang="ru-RU" sz="1600" b="1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571500" algn="l"/>
                        </a:tabLst>
                      </a:pPr>
                      <a:r>
                        <a:rPr lang="en-US" sz="1600" b="1" dirty="0">
                          <a:latin typeface="Times New Roman"/>
                          <a:ea typeface="Times New Roman"/>
                          <a:cs typeface="Times New Roman"/>
                        </a:rPr>
                        <a:t>0</a:t>
                      </a:r>
                      <a:endParaRPr lang="ru-RU" sz="1600" b="1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571500" algn="l"/>
                        </a:tabLst>
                      </a:pPr>
                      <a:r>
                        <a:rPr lang="en-US" sz="1600" b="1">
                          <a:latin typeface="Times New Roman"/>
                          <a:ea typeface="Times New Roman"/>
                          <a:cs typeface="Times New Roman"/>
                        </a:rPr>
                        <a:t>0</a:t>
                      </a:r>
                      <a:endParaRPr lang="ru-RU" sz="1600" b="1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571500" algn="l"/>
                        </a:tabLst>
                      </a:pPr>
                      <a:r>
                        <a:rPr lang="en-US" sz="1600" b="1">
                          <a:latin typeface="Times New Roman"/>
                          <a:ea typeface="Times New Roman"/>
                          <a:cs typeface="Times New Roman"/>
                        </a:rPr>
                        <a:t>0</a:t>
                      </a:r>
                      <a:endParaRPr lang="ru-RU" sz="1600" b="1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571500" algn="l"/>
                        </a:tabLst>
                      </a:pPr>
                      <a:r>
                        <a:rPr lang="en-US" sz="1600" b="1"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  <a:endParaRPr lang="ru-RU" sz="1600" b="1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571500" algn="l"/>
                        </a:tabLst>
                      </a:pPr>
                      <a:r>
                        <a:rPr lang="en-US" sz="1600" b="1"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  <a:endParaRPr lang="ru-RU" sz="1600" b="1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571500" algn="l"/>
                        </a:tabLst>
                      </a:pPr>
                      <a:r>
                        <a:rPr lang="ru-RU" sz="1600" b="1" dirty="0">
                          <a:latin typeface="Times New Roman"/>
                          <a:ea typeface="Times New Roman"/>
                          <a:cs typeface="Times New Roman"/>
                        </a:rPr>
                        <a:t>11</a:t>
                      </a:r>
                    </a:p>
                  </a:txBody>
                  <a:tcPr marL="68580" marR="68580" marT="0" marB="0" anchor="ctr"/>
                </a:tc>
              </a:tr>
              <a:tr h="37084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571500" algn="l"/>
                        </a:tabLst>
                      </a:pPr>
                      <a:r>
                        <a:rPr lang="ru-RU" sz="1600" b="1">
                          <a:latin typeface="Times New Roman"/>
                          <a:ea typeface="Times New Roman"/>
                          <a:cs typeface="Times New Roman"/>
                        </a:rPr>
                        <a:t>Эксперт 2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571500" algn="l"/>
                        </a:tabLst>
                      </a:pPr>
                      <a:r>
                        <a:rPr lang="ru-RU" sz="1600" b="1">
                          <a:latin typeface="Times New Roman"/>
                          <a:ea typeface="Times New Roman"/>
                          <a:cs typeface="Times New Roman"/>
                        </a:rPr>
                        <a:t>0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571500" algn="l"/>
                        </a:tabLst>
                      </a:pPr>
                      <a:r>
                        <a:rPr lang="ru-RU" sz="1600" b="1"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571500" algn="l"/>
                        </a:tabLst>
                      </a:pPr>
                      <a:r>
                        <a:rPr lang="en-US" sz="1600" b="1"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  <a:endParaRPr lang="ru-RU" sz="1600" b="1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571500" algn="l"/>
                        </a:tabLst>
                      </a:pPr>
                      <a:r>
                        <a:rPr lang="ru-RU" sz="1600" b="1">
                          <a:latin typeface="Times New Roman"/>
                          <a:ea typeface="Times New Roman"/>
                          <a:cs typeface="Times New Roman"/>
                        </a:rPr>
                        <a:t>0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571500" algn="l"/>
                        </a:tabLst>
                      </a:pPr>
                      <a:r>
                        <a:rPr lang="ru-RU" sz="1600" b="1">
                          <a:latin typeface="Times New Roman"/>
                          <a:ea typeface="Times New Roman"/>
                          <a:cs typeface="Times New Roman"/>
                        </a:rPr>
                        <a:t>3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571500" algn="l"/>
                        </a:tabLst>
                      </a:pPr>
                      <a:r>
                        <a:rPr lang="ru-RU" sz="1600" b="1">
                          <a:latin typeface="Times New Roman"/>
                          <a:ea typeface="Times New Roman"/>
                          <a:cs typeface="Times New Roman"/>
                        </a:rPr>
                        <a:t>3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571500" algn="l"/>
                        </a:tabLst>
                      </a:pPr>
                      <a:r>
                        <a:rPr lang="ru-RU" sz="1600" b="1"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571500" algn="l"/>
                        </a:tabLst>
                      </a:pPr>
                      <a:r>
                        <a:rPr lang="ru-RU" sz="1600" b="1" dirty="0">
                          <a:latin typeface="Times New Roman"/>
                          <a:ea typeface="Times New Roman"/>
                          <a:cs typeface="Times New Roman"/>
                        </a:rPr>
                        <a:t>0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571500" algn="l"/>
                        </a:tabLst>
                      </a:pPr>
                      <a:r>
                        <a:rPr lang="ru-RU" sz="1600" b="1" dirty="0">
                          <a:latin typeface="Times New Roman"/>
                          <a:ea typeface="Times New Roman"/>
                          <a:cs typeface="Times New Roman"/>
                        </a:rPr>
                        <a:t>0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571500" algn="l"/>
                        </a:tabLst>
                      </a:pPr>
                      <a:r>
                        <a:rPr lang="ru-RU" sz="1600" b="1" dirty="0">
                          <a:latin typeface="Times New Roman"/>
                          <a:ea typeface="Times New Roman"/>
                          <a:cs typeface="Times New Roman"/>
                        </a:rPr>
                        <a:t>0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571500" algn="l"/>
                        </a:tabLst>
                      </a:pPr>
                      <a:r>
                        <a:rPr lang="ru-RU" sz="1600" b="1"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571500" algn="l"/>
                        </a:tabLst>
                      </a:pPr>
                      <a:r>
                        <a:rPr lang="ru-RU" sz="1600" b="1"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571500" algn="l"/>
                        </a:tabLst>
                      </a:pPr>
                      <a:r>
                        <a:rPr lang="ru-RU" sz="1600" b="1" dirty="0">
                          <a:latin typeface="Times New Roman"/>
                          <a:ea typeface="Times New Roman"/>
                          <a:cs typeface="Times New Roman"/>
                        </a:rPr>
                        <a:t>12</a:t>
                      </a:r>
                    </a:p>
                  </a:txBody>
                  <a:tcPr marL="68580" marR="68580" marT="0" marB="0" anchor="ctr"/>
                </a:tc>
              </a:tr>
              <a:tr h="37084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571500" algn="l"/>
                        </a:tabLst>
                      </a:pPr>
                      <a:r>
                        <a:rPr lang="ru-RU" sz="1600" b="1">
                          <a:latin typeface="Times New Roman"/>
                          <a:ea typeface="Times New Roman"/>
                          <a:cs typeface="Times New Roman"/>
                        </a:rPr>
                        <a:t>ИТОГ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571500" algn="l"/>
                        </a:tabLst>
                      </a:pPr>
                      <a:r>
                        <a:rPr lang="ru-RU" sz="1600" b="1">
                          <a:latin typeface="Times New Roman"/>
                          <a:ea typeface="Times New Roman"/>
                          <a:cs typeface="Times New Roman"/>
                        </a:rPr>
                        <a:t>0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571500" algn="l"/>
                        </a:tabLst>
                      </a:pPr>
                      <a:r>
                        <a:rPr lang="ru-RU" sz="1600" b="1"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571500" algn="l"/>
                        </a:tabLst>
                      </a:pPr>
                      <a:r>
                        <a:rPr lang="ru-RU" sz="1600" b="1"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571500" algn="l"/>
                        </a:tabLst>
                      </a:pPr>
                      <a:r>
                        <a:rPr lang="ru-RU" sz="1600" b="1">
                          <a:latin typeface="Times New Roman"/>
                          <a:ea typeface="Times New Roman"/>
                          <a:cs typeface="Times New Roman"/>
                        </a:rPr>
                        <a:t>0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571500" algn="l"/>
                        </a:tabLst>
                      </a:pPr>
                      <a:r>
                        <a:rPr lang="ru-RU" sz="1600" b="1">
                          <a:latin typeface="Times New Roman"/>
                          <a:ea typeface="Times New Roman"/>
                          <a:cs typeface="Times New Roman"/>
                        </a:rPr>
                        <a:t>3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571500" algn="l"/>
                        </a:tabLst>
                      </a:pPr>
                      <a:r>
                        <a:rPr lang="ru-RU" sz="1600" b="1">
                          <a:latin typeface="Times New Roman"/>
                          <a:ea typeface="Times New Roman"/>
                          <a:cs typeface="Times New Roman"/>
                        </a:rPr>
                        <a:t>3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571500" algn="l"/>
                        </a:tabLst>
                      </a:pPr>
                      <a:r>
                        <a:rPr lang="ru-RU" sz="1600" b="1"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571500" algn="l"/>
                        </a:tabLst>
                      </a:pPr>
                      <a:r>
                        <a:rPr lang="ru-RU" sz="1600" b="1">
                          <a:latin typeface="Times New Roman"/>
                          <a:ea typeface="Times New Roman"/>
                          <a:cs typeface="Times New Roman"/>
                        </a:rPr>
                        <a:t>0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571500" algn="l"/>
                        </a:tabLst>
                      </a:pPr>
                      <a:r>
                        <a:rPr lang="ru-RU" sz="1600" b="1">
                          <a:latin typeface="Times New Roman"/>
                          <a:ea typeface="Times New Roman"/>
                          <a:cs typeface="Times New Roman"/>
                        </a:rPr>
                        <a:t>0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571500" algn="l"/>
                        </a:tabLst>
                      </a:pPr>
                      <a:r>
                        <a:rPr lang="ru-RU" sz="1600" b="1" dirty="0">
                          <a:latin typeface="Times New Roman"/>
                          <a:ea typeface="Times New Roman"/>
                          <a:cs typeface="Times New Roman"/>
                        </a:rPr>
                        <a:t>0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571500" algn="l"/>
                        </a:tabLst>
                      </a:pPr>
                      <a:r>
                        <a:rPr lang="ru-RU" sz="1600" b="1" dirty="0"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571500" algn="l"/>
                        </a:tabLst>
                      </a:pPr>
                      <a:r>
                        <a:rPr lang="ru-RU" sz="1600" b="1"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571500" algn="l"/>
                        </a:tabLst>
                      </a:pPr>
                      <a:r>
                        <a:rPr lang="ru-RU" sz="1600" b="1" dirty="0">
                          <a:latin typeface="Times New Roman"/>
                          <a:ea typeface="Times New Roman"/>
                          <a:cs typeface="Times New Roman"/>
                        </a:rPr>
                        <a:t>12</a:t>
                      </a:r>
                    </a:p>
                  </a:txBody>
                  <a:tcPr marL="68580" marR="68580" marT="0" marB="0" anchor="ctr"/>
                </a:tc>
              </a:tr>
              <a:tr h="37084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571500" algn="l"/>
                        </a:tabLst>
                      </a:pPr>
                      <a:r>
                        <a:rPr lang="ru-RU" sz="1600" b="1">
                          <a:latin typeface="Times New Roman"/>
                          <a:ea typeface="Times New Roman"/>
                          <a:cs typeface="Times New Roman"/>
                        </a:rPr>
                        <a:t>Эксперт на апелляции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571500" algn="l"/>
                        </a:tabLst>
                      </a:pPr>
                      <a:r>
                        <a:rPr lang="ru-RU" sz="1600" b="1"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571500" algn="l"/>
                        </a:tabLst>
                      </a:pPr>
                      <a:r>
                        <a:rPr lang="ru-RU" sz="1600" b="1">
                          <a:latin typeface="Times New Roman"/>
                          <a:ea typeface="Times New Roman"/>
                          <a:cs typeface="Times New Roman"/>
                        </a:rPr>
                        <a:t>3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571500" algn="l"/>
                        </a:tabLst>
                      </a:pPr>
                      <a:r>
                        <a:rPr lang="ru-RU" sz="1600" b="1"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571500" algn="l"/>
                        </a:tabLst>
                      </a:pPr>
                      <a:r>
                        <a:rPr lang="ru-RU" sz="1600" b="1">
                          <a:latin typeface="Times New Roman"/>
                          <a:ea typeface="Times New Roman"/>
                          <a:cs typeface="Times New Roman"/>
                        </a:rPr>
                        <a:t>0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571500" algn="l"/>
                        </a:tabLst>
                      </a:pPr>
                      <a:r>
                        <a:rPr lang="ru-RU" sz="1600" b="1">
                          <a:latin typeface="Times New Roman"/>
                          <a:ea typeface="Times New Roman"/>
                          <a:cs typeface="Times New Roman"/>
                        </a:rPr>
                        <a:t>3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571500" algn="l"/>
                        </a:tabLst>
                      </a:pPr>
                      <a:r>
                        <a:rPr lang="ru-RU" sz="1600" b="1"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571500" algn="l"/>
                        </a:tabLst>
                      </a:pPr>
                      <a:r>
                        <a:rPr lang="ru-RU" sz="1600" b="1"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571500" algn="l"/>
                        </a:tabLst>
                      </a:pPr>
                      <a:r>
                        <a:rPr lang="ru-RU" sz="1600" b="1"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571500" algn="l"/>
                        </a:tabLst>
                      </a:pPr>
                      <a:r>
                        <a:rPr lang="ru-RU" sz="1600" b="1"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571500" algn="l"/>
                        </a:tabLst>
                      </a:pPr>
                      <a:r>
                        <a:rPr lang="ru-RU" sz="1600" b="1"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571500" algn="l"/>
                        </a:tabLst>
                      </a:pPr>
                      <a:r>
                        <a:rPr lang="ru-RU" sz="1600" b="1" dirty="0"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571500" algn="l"/>
                        </a:tabLst>
                      </a:pPr>
                      <a:r>
                        <a:rPr lang="ru-RU" sz="1600" b="1" dirty="0"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571500" algn="l"/>
                        </a:tabLst>
                      </a:pPr>
                      <a:r>
                        <a:rPr lang="ru-RU" sz="1600" b="1" dirty="0">
                          <a:latin typeface="Times New Roman"/>
                          <a:ea typeface="Times New Roman"/>
                          <a:cs typeface="Times New Roman"/>
                        </a:rPr>
                        <a:t>19</a:t>
                      </a:r>
                    </a:p>
                  </a:txBody>
                  <a:tcPr marL="68580" marR="68580" marT="0" marB="0" anchor="ctr"/>
                </a:tc>
              </a:tr>
              <a:tr h="370840">
                <a:tc>
                  <a:txBody>
                    <a:bodyPr/>
                    <a:lstStyle/>
                    <a:p>
                      <a:endParaRPr lang="ru-RU" sz="1600" b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600" b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600" b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600" b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600" b="1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800" b="1" dirty="0" smtClean="0">
                <a:solidFill>
                  <a:schemeClr val="accent2"/>
                </a:solidFill>
              </a:rPr>
              <a:t>Случаи существенной разницы в баллах, выставленных за каждую позицию оценивания</a:t>
            </a:r>
            <a:endParaRPr lang="ru-RU" sz="28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ru-RU" dirty="0" smtClean="0"/>
              <a:t>В приведенном примере № 3 эксперты во время проверки вынесли весьма согласованный результат. Тем не менее, на апелляции балл изменяют на 7 первичных баллов относительного итогового по результатам оценивания двух экспертов. Очевидна либо ситуация несогласованности подходов к оцениванию экспертом, проверявшим работу на апелляции, либо наличие процедурных нарушений или заинтересованности этого эксперта.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chemeClr val="accent1"/>
                </a:solidFill>
              </a:rPr>
              <a:t>Перечень направлений для анализа работы ПК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algn="just"/>
            <a:r>
              <a:rPr lang="ru-RU" sz="3400" dirty="0" smtClean="0"/>
              <a:t>другие  (иные ) случаи рассогласования работы экспертов, их описание, количественные показатели; анализ ситуации, выявленные причины, принятые решения (повышение квалификации, изменение функционала в рамках работы ПК, исключение из ПК, иное).</a:t>
            </a:r>
          </a:p>
          <a:p>
            <a:pPr lvl="0" algn="just"/>
            <a:r>
              <a:rPr lang="ru-RU" sz="3400" dirty="0" smtClean="0"/>
              <a:t>Плановое количество экспертов ПК в 2015 году, плановое количество экспертов, имеющих право осуществлять третью проверку, перепроверку, межрегиональную перекрестную проверку, проверку апелляционных работ (экспертов, имеющих статус старшего или ведущего эксперта).</a:t>
            </a:r>
          </a:p>
          <a:p>
            <a:pPr lvl="0" algn="just"/>
            <a:r>
              <a:rPr lang="ru-RU" sz="3400" dirty="0" smtClean="0"/>
              <a:t>Основные выводы.</a:t>
            </a:r>
          </a:p>
          <a:p>
            <a:pPr algn="just"/>
            <a:endParaRPr lang="ru-RU" sz="3400" dirty="0" smtClean="0"/>
          </a:p>
          <a:p>
            <a:pPr algn="just"/>
            <a:endParaRPr lang="ru-RU" sz="3400" dirty="0" smtClean="0"/>
          </a:p>
          <a:p>
            <a:endParaRPr lang="ru-RU" dirty="0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-357214"/>
            <a:ext cx="8229600" cy="1774852"/>
          </a:xfrm>
        </p:spPr>
        <p:txBody>
          <a:bodyPr>
            <a:normAutofit/>
          </a:bodyPr>
          <a:lstStyle/>
          <a:p>
            <a:r>
              <a:rPr lang="ru-RU" sz="2800" b="1" dirty="0" smtClean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Перечень квалификационных испытаний для экспертов РПК на 2015 год</a:t>
            </a:r>
            <a:endParaRPr lang="ru-RU" sz="2800" b="1" dirty="0">
              <a:solidFill>
                <a:schemeClr val="accent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000108"/>
            <a:ext cx="8229600" cy="5126055"/>
          </a:xfrm>
        </p:spPr>
        <p:txBody>
          <a:bodyPr>
            <a:normAutofit/>
          </a:bodyPr>
          <a:lstStyle/>
          <a:p>
            <a:r>
              <a:rPr lang="ru-RU" sz="1800" b="1" dirty="0" smtClean="0">
                <a:latin typeface="Times New Roman" pitchFamily="18" charset="0"/>
                <a:cs typeface="Times New Roman" pitchFamily="18" charset="0"/>
              </a:rPr>
              <a:t>1. Пройти обучение по программе повышения квалификации «Подготовка председателей и членов Региональных предметных комиссий по проверке выполнения заданий с развернутым ответом экзаменационных работ единого государственного экзамена в 2015 году»</a:t>
            </a:r>
          </a:p>
          <a:p>
            <a:r>
              <a:rPr lang="ru-RU" sz="1800" b="1" dirty="0" smtClean="0">
                <a:latin typeface="Times New Roman" pitchFamily="18" charset="0"/>
                <a:cs typeface="Times New Roman" pitchFamily="18" charset="0"/>
              </a:rPr>
              <a:t>- самостоятельно изучить (18 час)</a:t>
            </a:r>
            <a:r>
              <a:rPr lang="ru-RU" sz="2000" b="1" dirty="0" smtClean="0"/>
              <a:t> и   выполнить задания по </a:t>
            </a:r>
            <a:r>
              <a:rPr lang="ru-RU" sz="1800" b="1" dirty="0" smtClean="0"/>
              <a:t>«Методическим материалам  для самостоятельной  работы экспертов Региональных предметных комиссий (далее - РПК) по оцениванию выполнения заданий с развернутым ответом по учебным предметам ЕГЭ»</a:t>
            </a:r>
            <a:r>
              <a:rPr lang="ru-RU" sz="1800" dirty="0" smtClean="0"/>
              <a:t> ,</a:t>
            </a:r>
            <a:r>
              <a:rPr lang="ru-RU" sz="1800" b="1" dirty="0" smtClean="0"/>
              <a:t>размещено на  сайте  ФГБНУ «ФИПИ» </a:t>
            </a:r>
            <a:r>
              <a:rPr lang="en-US" sz="1800" b="1" u="sng" dirty="0" smtClean="0">
                <a:hlinkClick r:id="rId2"/>
              </a:rPr>
              <a:t>www</a:t>
            </a:r>
            <a:r>
              <a:rPr lang="ru-RU" sz="1800" b="1" u="sng" dirty="0" smtClean="0">
                <a:hlinkClick r:id="rId2"/>
              </a:rPr>
              <a:t>.</a:t>
            </a:r>
            <a:r>
              <a:rPr lang="en-US" sz="1800" b="1" u="sng" dirty="0" err="1" smtClean="0">
                <a:hlinkClick r:id="rId2"/>
              </a:rPr>
              <a:t>fipi</a:t>
            </a:r>
            <a:r>
              <a:rPr lang="ru-RU" sz="1800" b="1" u="sng" dirty="0" smtClean="0">
                <a:hlinkClick r:id="rId2"/>
              </a:rPr>
              <a:t>.</a:t>
            </a:r>
            <a:r>
              <a:rPr lang="en-US" sz="1800" b="1" u="sng" dirty="0" err="1" smtClean="0">
                <a:hlinkClick r:id="rId2"/>
              </a:rPr>
              <a:t>ru</a:t>
            </a:r>
            <a:r>
              <a:rPr lang="ru-RU" sz="1800" b="1" dirty="0" smtClean="0"/>
              <a:t>  раздел «ЕГЭ и ГВЭ -11», самостоятельную работу направить председателю РПК на электронный адрес </a:t>
            </a:r>
          </a:p>
          <a:p>
            <a:r>
              <a:rPr lang="ru-RU" sz="1800" b="1" dirty="0" smtClean="0">
                <a:latin typeface="Times New Roman" pitchFamily="18" charset="0"/>
                <a:cs typeface="Times New Roman" pitchFamily="18" charset="0"/>
              </a:rPr>
              <a:t> пройти  зачет в модуле «Эксперт ЕГЭ» (логины и пароли разосланы  с 16.03.2015)</a:t>
            </a:r>
          </a:p>
          <a:p>
            <a:r>
              <a:rPr lang="ru-RU" sz="1800" b="1" dirty="0" smtClean="0">
                <a:solidFill>
                  <a:schemeClr val="tx2"/>
                </a:solidFill>
              </a:rPr>
              <a:t> </a:t>
            </a:r>
            <a:r>
              <a:rPr lang="ru-RU" sz="1800" b="1" dirty="0" smtClean="0"/>
              <a:t>пройти тестирование  (тест –</a:t>
            </a:r>
            <a:r>
              <a:rPr lang="ru-RU" sz="1800" b="1" dirty="0" err="1" smtClean="0"/>
              <a:t>опросник</a:t>
            </a:r>
            <a:r>
              <a:rPr lang="ru-RU" sz="1800" b="1" dirty="0" smtClean="0"/>
              <a:t>, направляется  на электронный адрес, ответы собираются в этот же день на адрес </a:t>
            </a:r>
            <a:r>
              <a:rPr lang="en-US" sz="1800" b="1" dirty="0" smtClean="0">
                <a:hlinkClick r:id="rId3"/>
              </a:rPr>
              <a:t> priem-rcoi86@mail.ru</a:t>
            </a:r>
            <a:r>
              <a:rPr lang="ru-RU" sz="1800" b="1" dirty="0" smtClean="0"/>
              <a:t>, по завершению обучения), примерные вопросы размещены вопросы на сайте </a:t>
            </a:r>
            <a:r>
              <a:rPr lang="en-US" sz="1800" b="1" dirty="0" smtClean="0">
                <a:solidFill>
                  <a:srgbClr val="0070C0"/>
                </a:solidFill>
              </a:rPr>
              <a:t>iro86</a:t>
            </a:r>
            <a:r>
              <a:rPr lang="ru-RU" sz="1800" b="1" dirty="0" smtClean="0">
                <a:solidFill>
                  <a:srgbClr val="0070C0"/>
                </a:solidFill>
              </a:rPr>
              <a:t>.</a:t>
            </a:r>
            <a:r>
              <a:rPr lang="en-US" sz="1800" b="1" dirty="0" err="1" smtClean="0">
                <a:solidFill>
                  <a:srgbClr val="0070C0"/>
                </a:solidFill>
              </a:rPr>
              <a:t>ru</a:t>
            </a:r>
            <a:r>
              <a:rPr lang="ru-RU" sz="1800" b="1" dirty="0" smtClean="0">
                <a:solidFill>
                  <a:srgbClr val="0070C0"/>
                </a:solidFill>
              </a:rPr>
              <a:t> , </a:t>
            </a:r>
            <a:r>
              <a:rPr lang="ru-RU" sz="1800" b="1" dirty="0" smtClean="0"/>
              <a:t>раздел РЦОИ. ЕГЭ и ГВЭ – 11. Региональные предметные комиссии.</a:t>
            </a:r>
            <a:endParaRPr lang="ru-RU" sz="18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rgbClr val="0070C0"/>
                </a:solidFill>
              </a:rPr>
              <a:t>Результаты квалификационных испытаний</a:t>
            </a:r>
            <a:endParaRPr lang="ru-RU" b="1" dirty="0">
              <a:solidFill>
                <a:srgbClr val="0070C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algn="just">
              <a:buNone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По результатам квалификационных испытаний составляется заключение председателем РПК и руководителем курсов «Подготовка председателей и членов Региональных предметных комиссий по проверке выполнения заданий с развернутым ответом экзаменационных работ единого государственного экзамена в 2015 году».</a:t>
            </a:r>
          </a:p>
          <a:p>
            <a:pPr algn="just">
              <a:buNone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Издается приказ по АУ «Институт развития образования» о  завершении обучения и присвоении статуса, вручаются удостоверения о повышении квалификации (36 час)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chemeClr val="accent2"/>
                </a:solidFill>
              </a:rPr>
              <a:t>Контактная информация</a:t>
            </a:r>
            <a:endParaRPr lang="ru-RU" b="1" dirty="0">
              <a:solidFill>
                <a:schemeClr val="accent2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357298"/>
            <a:ext cx="8229600" cy="4768865"/>
          </a:xfrm>
        </p:spPr>
        <p:txBody>
          <a:bodyPr>
            <a:normAutofit fontScale="92500" lnSpcReduction="10000"/>
          </a:bodyPr>
          <a:lstStyle/>
          <a:p>
            <a:r>
              <a:rPr lang="en-US" b="1" dirty="0" smtClean="0">
                <a:hlinkClick r:id="rId2"/>
              </a:rPr>
              <a:t>priem-rcoi86@mail.ru</a:t>
            </a:r>
            <a:r>
              <a:rPr lang="ru-RU" b="1" dirty="0" smtClean="0"/>
              <a:t>, - Братан Инна Павловна, специалист отвечающий за работу РПК в период формирования РПК и проведения проверок РПК в РЦОИ</a:t>
            </a:r>
          </a:p>
          <a:p>
            <a:r>
              <a:rPr lang="ru-RU" b="1" dirty="0" smtClean="0">
                <a:solidFill>
                  <a:srgbClr val="FF0000"/>
                </a:solidFill>
              </a:rPr>
              <a:t>Тел:8(3467)92-83-42</a:t>
            </a:r>
          </a:p>
          <a:p>
            <a:r>
              <a:rPr lang="ru-RU" b="1" dirty="0" smtClean="0"/>
              <a:t>Виктория Каримовна Гуляева (</a:t>
            </a:r>
            <a:r>
              <a:rPr lang="en-US" b="1" dirty="0" smtClean="0">
                <a:hlinkClick r:id="rId3"/>
              </a:rPr>
              <a:t>gvmk@iro86.ru</a:t>
            </a:r>
            <a:r>
              <a:rPr lang="en-US" b="1" dirty="0" smtClean="0"/>
              <a:t>)</a:t>
            </a:r>
            <a:r>
              <a:rPr lang="ru-RU" b="1" dirty="0" smtClean="0"/>
              <a:t> – специалист, отвечающий за обучение экспертов РПК</a:t>
            </a:r>
          </a:p>
          <a:p>
            <a:r>
              <a:rPr lang="ru-RU" b="1" dirty="0" smtClean="0">
                <a:solidFill>
                  <a:srgbClr val="FF0000"/>
                </a:solidFill>
              </a:rPr>
              <a:t>Тел:89088887595</a:t>
            </a:r>
          </a:p>
          <a:p>
            <a:r>
              <a:rPr lang="ru-RU" b="1" dirty="0" smtClean="0">
                <a:solidFill>
                  <a:srgbClr val="FF0000"/>
                </a:solidFill>
              </a:rPr>
              <a:t>8(3467)32 26 82</a:t>
            </a:r>
            <a:endParaRPr lang="ru-RU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86</TotalTime>
  <Words>2435</Words>
  <PresentationFormat>Экран (4:3)</PresentationFormat>
  <Paragraphs>330</Paragraphs>
  <Slides>38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38</vt:i4>
      </vt:variant>
    </vt:vector>
  </HeadingPairs>
  <TitlesOfParts>
    <vt:vector size="39" baseType="lpstr">
      <vt:lpstr>Тема Office</vt:lpstr>
      <vt:lpstr>Нормативно – правовые основы проведения ЕГЭ Положение  о предметной комиссии</vt:lpstr>
      <vt:lpstr>Нормативные основы</vt:lpstr>
      <vt:lpstr>Нормативные основы</vt:lpstr>
      <vt:lpstr>  Общие положения о деятельности ПК   </vt:lpstr>
      <vt:lpstr>Общие положения о деятельности ПК</vt:lpstr>
      <vt:lpstr>Общие положения о деятельности ПК</vt:lpstr>
      <vt:lpstr>Сроки обработки ЭМ</vt:lpstr>
      <vt:lpstr>Порядок формирования ПК </vt:lpstr>
      <vt:lpstr>Статусы экспертам ПК</vt:lpstr>
      <vt:lpstr>Ведущий эксперт </vt:lpstr>
      <vt:lpstr>Старший эксперт </vt:lpstr>
      <vt:lpstr>Основной эксперт</vt:lpstr>
      <vt:lpstr> Согласование и совершенствование подходов к оцениванию развернутых ответов участников ГИА  на региональном уровне </vt:lpstr>
      <vt:lpstr>Согласование и совершенствование подходов к оцениванию развернутых ответов участников ГИА на федеральном и региональном уровнях</vt:lpstr>
      <vt:lpstr> Квалификационные требования для присвоения статуса экспертам </vt:lpstr>
      <vt:lpstr>Квалификационные требования для присвоения статуса экспертам</vt:lpstr>
      <vt:lpstr>Квалификационные требования для присвоения статуса экспертам</vt:lpstr>
      <vt:lpstr>Рекомендуемые показатели согласованности и их значения по результатам квалификационных испытаний для присвоения каждого из статусов экспертам</vt:lpstr>
      <vt:lpstr>Рекомендуемые значения показателя для присвоения статуса экспертам</vt:lpstr>
      <vt:lpstr>Рекомендуемые значения показателя для присвоения статуса экспертам</vt:lpstr>
      <vt:lpstr>Перечень направлений для анализа работы ПК</vt:lpstr>
      <vt:lpstr>Перечень направлений для анализа работы ПК</vt:lpstr>
      <vt:lpstr>Перечень направлений для анализа работы ПК</vt:lpstr>
      <vt:lpstr>Перечень направлений для анализа работы ПК</vt:lpstr>
      <vt:lpstr>Перечень направлений для анализа работы ПК</vt:lpstr>
      <vt:lpstr>Перечень направлений для анализа работы ПК</vt:lpstr>
      <vt:lpstr>     Случаи существенной разницы между суммой баллов первого и второго экспертов   Анализ ситуации, выявленные причины, принятые решения (повышение квалификации, изменение функционала в рамках работы ПК, исключение из ПК, иное); Пример1. </vt:lpstr>
      <vt:lpstr>Случаи существенной разницы между суммой баллов первого и второго экспертов</vt:lpstr>
      <vt:lpstr>Случаи существенной разницы в баллах, выставленных за каждую позицию оценивания</vt:lpstr>
      <vt:lpstr>Случаи существенной разницы в баллах, выставленных за каждую позицию оценивания</vt:lpstr>
      <vt:lpstr>Случаи существенной разницы в баллах, выставленных за каждую позицию оценивания</vt:lpstr>
      <vt:lpstr>Случаи существенной разницы в баллах, выставленных за каждую позицию оценивания</vt:lpstr>
      <vt:lpstr>Случаи существенной разницы в баллах, выставленных за каждую позицию оценивания</vt:lpstr>
      <vt:lpstr>Случаи существенной разницы в баллах, выставленных за каждую позицию оценивания</vt:lpstr>
      <vt:lpstr>Перечень направлений для анализа работы ПК</vt:lpstr>
      <vt:lpstr>Перечень квалификационных испытаний для экспертов РПК на 2015 год</vt:lpstr>
      <vt:lpstr>Результаты квалификационных испытаний</vt:lpstr>
      <vt:lpstr>Контактная информация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Нормативно – правовые основы проведения ЕГЭ Положение р предметной комиссии</dc:title>
  <dc:creator>Дзюбина Светлана Викторовна</dc:creator>
  <cp:lastModifiedBy>DzyubinaSV</cp:lastModifiedBy>
  <cp:revision>12</cp:revision>
  <dcterms:created xsi:type="dcterms:W3CDTF">2015-03-20T09:19:55Z</dcterms:created>
  <dcterms:modified xsi:type="dcterms:W3CDTF">2015-04-10T15:13:14Z</dcterms:modified>
</cp:coreProperties>
</file>