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63" r:id="rId6"/>
    <p:sldId id="259" r:id="rId7"/>
    <p:sldId id="269" r:id="rId8"/>
    <p:sldId id="270" r:id="rId9"/>
    <p:sldId id="261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ipi.r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ipi.ru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pi.ru/" TargetMode="External"/><Relationship Id="rId2" Type="http://schemas.openxmlformats.org/officeDocument/2006/relationships/hyperlink" Target="http://ege.edu.ru/ru/main/legal-documents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Организация подготовки экспертов РПК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3929066"/>
            <a:ext cx="6400800" cy="1752600"/>
          </a:xfrm>
        </p:spPr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Лекция №1</a:t>
            </a:r>
            <a:endParaRPr lang="ru-RU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Программа курса (36 час)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chemeClr val="tx2"/>
                </a:solidFill>
              </a:rPr>
              <a:t>Название программы: </a:t>
            </a:r>
          </a:p>
          <a:p>
            <a:pPr algn="just">
              <a:buNone/>
            </a:pPr>
            <a:r>
              <a:rPr lang="ru-RU" b="1" dirty="0" smtClean="0"/>
              <a:t>«Подготовка председателей и членов Региональных предметных комиссий по проверке выполнения заданий с развернутым ответом экзаменационных работ единого государственного экзамена в 2015 году»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Программа курса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Программа курса предусматривает 36 часа занятий. Из них 8 часов отведено на лекции, 18 часов – на практические занятия, 10 часов – на самостоятельную работу подготовку к зачету, проверку рабочих тетрадей экспертов РПК, тестов – </a:t>
            </a:r>
            <a:r>
              <a:rPr lang="ru-RU" dirty="0" err="1" smtClean="0"/>
              <a:t>опросников</a:t>
            </a:r>
            <a:r>
              <a:rPr lang="ru-RU" dirty="0" smtClean="0"/>
              <a:t>, подготовку заключений.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Реализация программы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В ходе реализации программы используются:</a:t>
            </a:r>
          </a:p>
          <a:p>
            <a:pPr lvl="0"/>
            <a:r>
              <a:rPr lang="ru-RU" dirty="0" smtClean="0"/>
              <a:t>комплекты методических материалов на электронном носителе для выполнения практической и самостоятельной работы с сайта</a:t>
            </a:r>
            <a:r>
              <a:rPr lang="en-US" u="sng" dirty="0" smtClean="0">
                <a:hlinkClick r:id="rId2"/>
              </a:rPr>
              <a:t>www</a:t>
            </a:r>
            <a:r>
              <a:rPr lang="ru-RU" u="sng" dirty="0" smtClean="0">
                <a:hlinkClick r:id="rId2"/>
              </a:rPr>
              <a:t>.</a:t>
            </a:r>
            <a:r>
              <a:rPr lang="en-US" u="sng" dirty="0" err="1" smtClean="0">
                <a:hlinkClick r:id="rId2"/>
              </a:rPr>
              <a:t>fipi</a:t>
            </a:r>
            <a:r>
              <a:rPr lang="ru-RU" u="sng" dirty="0" smtClean="0">
                <a:hlinkClick r:id="rId2"/>
              </a:rPr>
              <a:t>.</a:t>
            </a:r>
            <a:r>
              <a:rPr lang="en-US" u="sng" dirty="0" err="1" smtClean="0">
                <a:hlinkClick r:id="rId2"/>
              </a:rPr>
              <a:t>ru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- методические рекомендации по некоторым аспектам совершенствования преподавания  по   13 учебным предметам ЕГЭ (на основе анализа типичных затруднении выпускников при выполнении заданий ЕГЭ);</a:t>
            </a:r>
          </a:p>
          <a:p>
            <a:pPr lvl="0"/>
            <a:r>
              <a:rPr lang="ru-RU" dirty="0" smtClean="0"/>
              <a:t>- анализ работы региональных предметных комиссий ЕГЭ за 2014 год (на основе статистики проверенных работ участников ЕГЭ, отчетов председателей РПК).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Роль председателя РПК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Председатели РПК после прохождения </a:t>
            </a:r>
            <a:r>
              <a:rPr lang="ru-RU" dirty="0" smtClean="0"/>
              <a:t>обучения </a:t>
            </a:r>
            <a:r>
              <a:rPr lang="ru-RU" dirty="0" smtClean="0"/>
              <a:t>в ФГБНУ «ФИПИ», выступают в роли  </a:t>
            </a:r>
            <a:r>
              <a:rPr lang="ru-RU" dirty="0" err="1" smtClean="0"/>
              <a:t>тьюторов</a:t>
            </a:r>
            <a:r>
              <a:rPr lang="ru-RU" dirty="0" smtClean="0"/>
              <a:t> (наблюдателей) и заинтересованы в прохождении практического, самостоятельного обучения экспертов  РПК, участвуют в проверке рабочей тетради эксперта РПК и теста- </a:t>
            </a:r>
            <a:r>
              <a:rPr lang="ru-RU" dirty="0" err="1" smtClean="0"/>
              <a:t>опросника</a:t>
            </a:r>
            <a:r>
              <a:rPr lang="ru-RU" dirty="0" smtClean="0"/>
              <a:t>. </a:t>
            </a:r>
          </a:p>
          <a:p>
            <a:r>
              <a:rPr lang="ru-RU" dirty="0" smtClean="0"/>
              <a:t>Учебные часы, отводимые для практической, самостоятельной работы слушателей, должны использоваться для выработки единых подходов к оцениванию в ходе проверки и оценки экзаменационных работ, анализа экспертных и самостоятельно поставленных оценок, их сопоставления.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Самостоятельная работа (18 час)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целях организации самостоятельной  и групповой работы экспертов проводятся многочисленные примеры ответов экзаменуемых и комментарии к оцениванию работ по учебным предметам ЕГЭ в «Материалах для самостоятельной работы экспертов ЕГЭ по оцениванию выполнения заданий с развернутыми ответами по учебным предметам ЕГЭ».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Самостоятельная работа эксперта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Самостоятельное,  практическое обучение  по «Методическим материалам  для самостоятельной  работы экспертов Региональных предметных комиссий (далее - РПК) по оцениванию выполнения заданий с развернутым ответом по учебным предметам ЕГЭ»</a:t>
            </a:r>
          </a:p>
          <a:p>
            <a:r>
              <a:rPr lang="ru-RU" dirty="0" smtClean="0"/>
              <a:t> На сайте  ФГБНУ «ФИПИ» </a:t>
            </a:r>
            <a:r>
              <a:rPr lang="en-US" u="sng" dirty="0" smtClean="0">
                <a:hlinkClick r:id="rId2"/>
              </a:rPr>
              <a:t>www</a:t>
            </a:r>
            <a:r>
              <a:rPr lang="ru-RU" u="sng" dirty="0" smtClean="0">
                <a:hlinkClick r:id="rId2"/>
              </a:rPr>
              <a:t>.</a:t>
            </a:r>
            <a:r>
              <a:rPr lang="en-US" u="sng" dirty="0" err="1" smtClean="0">
                <a:hlinkClick r:id="rId2"/>
              </a:rPr>
              <a:t>fipi</a:t>
            </a:r>
            <a:r>
              <a:rPr lang="ru-RU" u="sng" dirty="0" smtClean="0">
                <a:hlinkClick r:id="rId2"/>
              </a:rPr>
              <a:t>.</a:t>
            </a:r>
            <a:r>
              <a:rPr lang="en-US" u="sng" dirty="0" err="1" smtClean="0">
                <a:hlinkClick r:id="rId2"/>
              </a:rPr>
              <a:t>ru</a:t>
            </a:r>
            <a:r>
              <a:rPr lang="ru-RU" dirty="0" smtClean="0"/>
              <a:t>  раздел «ЕГЭ и ГВЭ -11» - Демоверсии, спецификации и кодификаторы КИМ 2015 года по учебному предмету ЕГЭ.</a:t>
            </a:r>
          </a:p>
          <a:p>
            <a:r>
              <a:rPr lang="ru-RU" dirty="0" smtClean="0"/>
              <a:t>Открытый банк заданий 2015 года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Самостоятельная работа эксперта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 smtClean="0">
                <a:hlinkClick r:id="rId2"/>
              </a:rPr>
              <a:t>http://ege.edu.ru/ru/main/legal-documents/</a:t>
            </a:r>
            <a:endParaRPr lang="ru-RU" dirty="0" smtClean="0"/>
          </a:p>
          <a:p>
            <a:r>
              <a:rPr lang="ru-RU" dirty="0" smtClean="0"/>
              <a:t>На сайте  ФГБНУ «ФИПИ» </a:t>
            </a:r>
            <a:r>
              <a:rPr lang="en-US" u="sng" dirty="0" smtClean="0">
                <a:hlinkClick r:id="rId3"/>
              </a:rPr>
              <a:t>www</a:t>
            </a:r>
            <a:r>
              <a:rPr lang="ru-RU" u="sng" dirty="0" smtClean="0">
                <a:hlinkClick r:id="rId3"/>
              </a:rPr>
              <a:t>.</a:t>
            </a:r>
            <a:r>
              <a:rPr lang="en-US" u="sng" dirty="0" err="1" smtClean="0">
                <a:hlinkClick r:id="rId3"/>
              </a:rPr>
              <a:t>fipi</a:t>
            </a:r>
            <a:r>
              <a:rPr lang="ru-RU" u="sng" dirty="0" smtClean="0">
                <a:hlinkClick r:id="rId3"/>
              </a:rPr>
              <a:t>.</a:t>
            </a:r>
            <a:r>
              <a:rPr lang="en-US" u="sng" dirty="0" err="1" smtClean="0">
                <a:hlinkClick r:id="rId3"/>
              </a:rPr>
              <a:t>ru</a:t>
            </a:r>
            <a:r>
              <a:rPr lang="ru-RU" dirty="0" smtClean="0"/>
              <a:t>  раздел «ЕГЭ и ГВЭ -11» - Нормативно – правовые документы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Лекции (8 часов)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Организация подготовки экспертов предметных комиссий (Л№1) – 1 час</a:t>
            </a:r>
          </a:p>
          <a:p>
            <a:r>
              <a:rPr lang="ru-RU" dirty="0" smtClean="0"/>
              <a:t>Задачи единого государственного экзамена – (Л №2)1 час</a:t>
            </a:r>
          </a:p>
          <a:p>
            <a:r>
              <a:rPr lang="ru-RU" dirty="0" smtClean="0"/>
              <a:t>Нормативно-правовые основы проведения ЕГЭ – (Л №3)4 часа</a:t>
            </a:r>
          </a:p>
          <a:p>
            <a:r>
              <a:rPr lang="ru-RU" dirty="0" smtClean="0"/>
              <a:t>Анализ работы РПК ЕГЭ за 2014 год (Л№4) – 1 час</a:t>
            </a:r>
          </a:p>
          <a:p>
            <a:r>
              <a:rPr lang="ru-RU" dirty="0" smtClean="0"/>
              <a:t>Структура и содержание КИМ по предмету – 1 час (Л№5)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Стажировка по теме курса (2 часа)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Стажировка на базе Регионального центра обработки  информации:</a:t>
            </a:r>
          </a:p>
          <a:p>
            <a:pPr lvl="0"/>
            <a:r>
              <a:rPr lang="ru-RU" dirty="0" smtClean="0"/>
              <a:t>заполнение и  оформление протоколов проверки (техническое заполнение, правила заполнения ит.д.);</a:t>
            </a:r>
          </a:p>
          <a:p>
            <a:pPr lvl="0"/>
            <a:r>
              <a:rPr lang="ru-RU" dirty="0" smtClean="0"/>
              <a:t>соблюдению информационной безопасности при проверке развернутых ответов участников ЕГЭ;</a:t>
            </a:r>
          </a:p>
          <a:p>
            <a:pPr lvl="0"/>
            <a:r>
              <a:rPr lang="ru-RU" dirty="0" smtClean="0"/>
              <a:t>инструкция эксперта РПК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Итоговая аттестация (8 часов)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подготовки к зачёту эксперты РПК  используют «Материалы для проведения зачета по учебным предметам ЕГЭ» ФГБНУ «ФИПИ», председатели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тьюторы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 РПК осуществляют оценивание проверенных работ экспертами РПК  одной из контрольной работы  по всем критериям.  Ориентиром служит задание эксперту.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Итоговый результат: «Материалы для проведения зачета по учебным предметам ЕГЭ» ФГБНУ «ФИПИ» заполненное заключение  председателя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тьютора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 РПК;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Тестирование и прохождение зачета  в модуле «Эксперт ЕГЭ»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Тест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опросник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(заполненный экспертами РПК);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Заключение  на  контрольную работу (председателя) и тест –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опросник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 обоснованием присвоении  квалификации эксперта: «основной эксперт», «ведущий эксперт», «старший эксперт», направление материалов  для подготовки проекта приказа о присвоении квалификации экспертам РПК и выдача удостоверений о прохождении курсовой подготовки в объеме (36час)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650</Words>
  <PresentationFormat>Экран (4:3)</PresentationFormat>
  <Paragraphs>41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Организация подготовки экспертов РПК</vt:lpstr>
      <vt:lpstr>Программа курса (36 час)</vt:lpstr>
      <vt:lpstr>Программа курса</vt:lpstr>
      <vt:lpstr>Реализация программы</vt:lpstr>
      <vt:lpstr>Роль председателя РПК</vt:lpstr>
      <vt:lpstr>Самостоятельная работа (18 час)</vt:lpstr>
      <vt:lpstr>Самостоятельная работа эксперта</vt:lpstr>
      <vt:lpstr>Самостоятельная работа эксперта</vt:lpstr>
      <vt:lpstr>Лекции (8 часов)</vt:lpstr>
      <vt:lpstr>Стажировка по теме курса (2 часа) </vt:lpstr>
      <vt:lpstr>Итоговая аттестация (8 часов)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подготовки экспертов РПК</dc:title>
  <dc:creator>Дзюбина Светлана Викторовна</dc:creator>
  <cp:lastModifiedBy>DzyubinaSV</cp:lastModifiedBy>
  <cp:revision>7</cp:revision>
  <dcterms:created xsi:type="dcterms:W3CDTF">2015-03-26T14:01:47Z</dcterms:created>
  <dcterms:modified xsi:type="dcterms:W3CDTF">2015-03-30T14:18:56Z</dcterms:modified>
</cp:coreProperties>
</file>